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A6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632" autoAdjust="0"/>
  </p:normalViewPr>
  <p:slideViewPr>
    <p:cSldViewPr>
      <p:cViewPr varScale="1">
        <p:scale>
          <a:sx n="124" d="100"/>
          <a:sy n="124" d="100"/>
        </p:scale>
        <p:origin x="-960" y="-96"/>
      </p:cViewPr>
      <p:guideLst>
        <p:guide orient="horz" pos="2160"/>
        <p:guide pos="2880"/>
      </p:guideLst>
    </p:cSldViewPr>
  </p:slideViewPr>
  <p:outlineViewPr>
    <p:cViewPr>
      <p:scale>
        <a:sx n="33" d="100"/>
        <a:sy n="33" d="100"/>
      </p:scale>
      <p:origin x="0" y="494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43357E0E-2554-4859-928E-B0D1CEF3FF9E}" type="datetimeFigureOut">
              <a:rPr lang="en-US" smtClean="0"/>
              <a:pPr/>
              <a:t>9/11/2011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A28F3133-C62E-4E52-AED8-D453EF1F2EA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ible Background.jpg"/>
          <p:cNvPicPr>
            <a:picLocks noChangeAspect="1"/>
          </p:cNvPicPr>
          <p:nvPr userDrawn="1"/>
        </p:nvPicPr>
        <p:blipFill>
          <a:blip r:embed="rId2" cstate="print"/>
          <a:stretch>
            <a:fillRect/>
          </a:stretch>
        </p:blipFill>
        <p:spPr>
          <a:xfrm>
            <a:off x="0" y="1003"/>
            <a:ext cx="9144000" cy="6855993"/>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0116CB-D61E-4CED-8757-7F050CDE5343}" type="datetimeFigureOut">
              <a:rPr lang="en-US" smtClean="0"/>
              <a:pPr/>
              <a:t>9/11/2011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0116CB-D61E-4CED-8757-7F050CDE5343}" type="datetimeFigureOut">
              <a:rPr lang="en-US" smtClean="0"/>
              <a:pPr/>
              <a:t>9/11/2011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0116CB-D61E-4CED-8757-7F050CDE5343}" type="datetimeFigureOut">
              <a:rPr lang="en-US" smtClean="0"/>
              <a:pPr/>
              <a:t>9/11/2011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0116CB-D61E-4CED-8757-7F050CDE5343}" type="datetimeFigureOut">
              <a:rPr lang="en-US" smtClean="0"/>
              <a:pPr/>
              <a:t>9/11/2011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Bible Background text.jpg"/>
          <p:cNvPicPr>
            <a:picLocks noChangeAspect="1"/>
          </p:cNvPicPr>
          <p:nvPr userDrawn="1"/>
        </p:nvPicPr>
        <p:blipFill>
          <a:blip r:embed="rId2" cstate="print"/>
          <a:stretch>
            <a:fillRect/>
          </a:stretch>
        </p:blipFill>
        <p:spPr>
          <a:xfrm>
            <a:off x="0" y="1003"/>
            <a:ext cx="9144000" cy="6855993"/>
          </a:xfrm>
          <a:prstGeom prst="rect">
            <a:avLst/>
          </a:prstGeom>
        </p:spPr>
      </p:pic>
      <p:sp>
        <p:nvSpPr>
          <p:cNvPr id="2" name="Title 1"/>
          <p:cNvSpPr>
            <a:spLocks noGrp="1"/>
          </p:cNvSpPr>
          <p:nvPr>
            <p:ph type="title"/>
          </p:nvPr>
        </p:nvSpPr>
        <p:spPr>
          <a:xfrm>
            <a:off x="3124200" y="274638"/>
            <a:ext cx="6019800" cy="563562"/>
          </a:xfrm>
        </p:spPr>
        <p:txBody>
          <a:bodyPr/>
          <a:lstStyle>
            <a:lvl1pPr>
              <a:defRPr>
                <a:ln w="22225">
                  <a:solidFill>
                    <a:schemeClr val="bg1"/>
                  </a:solidFill>
                </a:ln>
                <a:solidFill>
                  <a:srgbClr val="A60000"/>
                </a:solidFill>
                <a:effectLst>
                  <a:outerShdw blurRad="50800" dist="50800" dir="2700000" algn="ctr" rotWithShape="0">
                    <a:schemeClr val="tx1"/>
                  </a:outerShdw>
                </a:effectLst>
                <a:latin typeface="Futura Md B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143000"/>
            <a:ext cx="8686800" cy="5486400"/>
          </a:xfrm>
        </p:spPr>
        <p:txBody>
          <a:bodyPr/>
          <a:lstStyle>
            <a:lvl1pPr>
              <a:defRPr b="1">
                <a:effectLst>
                  <a:outerShdw blurRad="50800" dist="50800" dir="2700000" algn="ctr" rotWithShape="0">
                    <a:schemeClr val="bg1"/>
                  </a:outerShdw>
                </a:effectLst>
              </a:defRPr>
            </a:lvl1pPr>
            <a:lvl2pPr>
              <a:defRPr b="1">
                <a:solidFill>
                  <a:srgbClr val="0000CC"/>
                </a:solidFill>
                <a:effectLst>
                  <a:outerShdw blurRad="50800" dist="50800" dir="2700000" algn="ctr" rotWithShape="0">
                    <a:schemeClr val="bg1"/>
                  </a:outerShdw>
                </a:effectLst>
              </a:defRPr>
            </a:lvl2pPr>
            <a:lvl3pPr>
              <a:defRPr b="1">
                <a:effectLst>
                  <a:outerShdw blurRad="50800" dist="50800" dir="2700000" algn="ctr" rotWithShape="0">
                    <a:schemeClr val="bg1"/>
                  </a:outerShdw>
                </a:effectLst>
              </a:defRPr>
            </a:lvl3pPr>
            <a:lvl4pPr>
              <a:defRPr b="1">
                <a:effectLst>
                  <a:outerShdw blurRad="50800" dist="50800" dir="2700000" algn="ctr" rotWithShape="0">
                    <a:schemeClr val="bg1"/>
                  </a:outerShdw>
                </a:effectLst>
              </a:defRPr>
            </a:lvl4pPr>
            <a:lvl5pPr>
              <a:defRPr b="1">
                <a:effectLst>
                  <a:outerShdw blurRad="50800" dist="50800" dir="2700000" algn="ctr" rotWithShape="0">
                    <a:schemeClr val="bg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solidFill>
        <a:effectLst/>
      </p:bgPr>
    </p:bg>
    <p:spTree>
      <p:nvGrpSpPr>
        <p:cNvPr id="1" name=""/>
        <p:cNvGrpSpPr/>
        <p:nvPr/>
      </p:nvGrpSpPr>
      <p:grpSpPr>
        <a:xfrm>
          <a:off x="0" y="0"/>
          <a:ext cx="0" cy="0"/>
          <a:chOff x="0" y="0"/>
          <a:chExt cx="0" cy="0"/>
        </a:xfrm>
      </p:grpSpPr>
      <p:pic>
        <p:nvPicPr>
          <p:cNvPr id="5" name="Picture 4" descr="Bible Background white.jpg"/>
          <p:cNvPicPr>
            <a:picLocks noChangeAspect="1"/>
          </p:cNvPicPr>
          <p:nvPr userDrawn="1"/>
        </p:nvPicPr>
        <p:blipFill>
          <a:blip r:embed="rId2" cstate="print"/>
          <a:srcRect b="84441"/>
          <a:stretch>
            <a:fillRect/>
          </a:stretch>
        </p:blipFill>
        <p:spPr>
          <a:xfrm>
            <a:off x="0" y="0"/>
            <a:ext cx="9144000" cy="1066800"/>
          </a:xfrm>
          <a:prstGeom prst="rect">
            <a:avLst/>
          </a:prstGeom>
        </p:spPr>
      </p:pic>
      <p:sp>
        <p:nvSpPr>
          <p:cNvPr id="2" name="Title 1"/>
          <p:cNvSpPr>
            <a:spLocks noGrp="1"/>
          </p:cNvSpPr>
          <p:nvPr>
            <p:ph type="title"/>
          </p:nvPr>
        </p:nvSpPr>
        <p:spPr>
          <a:xfrm>
            <a:off x="0" y="228600"/>
            <a:ext cx="6019800" cy="563562"/>
          </a:xfrm>
        </p:spPr>
        <p:txBody>
          <a:bodyPr/>
          <a:lstStyle>
            <a:lvl1pPr algn="l">
              <a:defRPr>
                <a:ln w="22225">
                  <a:solidFill>
                    <a:schemeClr val="bg1"/>
                  </a:solidFill>
                </a:ln>
                <a:solidFill>
                  <a:srgbClr val="A60000"/>
                </a:solidFill>
                <a:effectLst>
                  <a:outerShdw blurRad="50800" dist="50800" dir="2700000" algn="ctr" rotWithShape="0">
                    <a:schemeClr val="tx1"/>
                  </a:outerShdw>
                </a:effectLst>
                <a:latin typeface="Futura Md B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 y="1143000"/>
            <a:ext cx="5029200" cy="5486400"/>
          </a:xfrm>
        </p:spPr>
        <p:txBody>
          <a:bodyPr>
            <a:normAutofit/>
          </a:bodyPr>
          <a:lstStyle>
            <a:lvl1pPr marL="230188" indent="-230188">
              <a:defRPr sz="2400" b="1">
                <a:solidFill>
                  <a:schemeClr val="bg1"/>
                </a:solidFill>
                <a:effectLst>
                  <a:outerShdw blurRad="50800" dist="50800" dir="2700000" algn="ctr" rotWithShape="0">
                    <a:schemeClr val="tx1"/>
                  </a:outerShdw>
                </a:effectLst>
              </a:defRPr>
            </a:lvl1pPr>
            <a:lvl2pPr marL="627063" indent="-280988">
              <a:defRPr sz="2000" b="1">
                <a:solidFill>
                  <a:schemeClr val="bg1"/>
                </a:solidFill>
                <a:effectLst>
                  <a:outerShdw blurRad="50800" dist="50800" dir="2700000" algn="ctr" rotWithShape="0">
                    <a:schemeClr val="tx1"/>
                  </a:outerShdw>
                </a:effectLst>
              </a:defRPr>
            </a:lvl2pPr>
            <a:lvl3pPr marL="971550" indent="-230188">
              <a:defRPr sz="2000" b="1">
                <a:solidFill>
                  <a:schemeClr val="bg1"/>
                </a:solidFill>
                <a:effectLst>
                  <a:outerShdw blurRad="50800" dist="50800" dir="2700000" algn="ctr" rotWithShape="0">
                    <a:schemeClr val="tx1"/>
                  </a:outerShdw>
                </a:effectLst>
              </a:defRPr>
            </a:lvl3pPr>
            <a:lvl4pPr>
              <a:defRPr sz="2000" b="1">
                <a:solidFill>
                  <a:schemeClr val="bg1"/>
                </a:solidFill>
                <a:effectLst>
                  <a:outerShdw blurRad="50800" dist="50800" dir="2700000" algn="ctr" rotWithShape="0">
                    <a:schemeClr val="tx1"/>
                  </a:outerShdw>
                </a:effectLst>
              </a:defRPr>
            </a:lvl4pPr>
            <a:lvl5pPr>
              <a:defRPr sz="2000" b="1">
                <a:solidFill>
                  <a:schemeClr val="bg1"/>
                </a:solidFill>
                <a:effectLst>
                  <a:outerShdw blurRad="508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0116CB-D61E-4CED-8757-7F050CDE5343}" type="datetimeFigureOut">
              <a:rPr lang="en-US" smtClean="0"/>
              <a:pPr/>
              <a:t>9/11/2011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0116CB-D61E-4CED-8757-7F050CDE5343}" type="datetimeFigureOut">
              <a:rPr lang="en-US" smtClean="0"/>
              <a:pPr/>
              <a:t>9/11/2011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0116CB-D61E-4CED-8757-7F050CDE5343}" type="datetimeFigureOut">
              <a:rPr lang="en-US" smtClean="0"/>
              <a:pPr/>
              <a:t>9/11/2011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0116CB-D61E-4CED-8757-7F050CDE5343}" type="datetimeFigureOut">
              <a:rPr lang="en-US" smtClean="0"/>
              <a:pPr/>
              <a:t>9/11/2011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0116CB-D61E-4CED-8757-7F050CDE5343}" type="datetimeFigureOut">
              <a:rPr lang="en-US" smtClean="0"/>
              <a:pPr/>
              <a:t>9/11/2011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0116CB-D61E-4CED-8757-7F050CDE5343}" type="datetimeFigureOut">
              <a:rPr lang="en-US" smtClean="0"/>
              <a:pPr/>
              <a:t>9/11/2011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116CB-D61E-4CED-8757-7F050CDE5343}" type="datetimeFigureOut">
              <a:rPr lang="en-US" smtClean="0"/>
              <a:pPr/>
              <a:t>9/11/2011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F678E-0594-41E1-9483-CD8D3AE3B0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5715000"/>
            <a:ext cx="7543800" cy="990600"/>
          </a:xfrm>
          <a:prstGeom prst="roundRect">
            <a:avLst/>
          </a:prstGeom>
          <a:solidFill>
            <a:schemeClr val="bg1">
              <a:alpha val="61000"/>
            </a:schemeClr>
          </a:solidFill>
          <a:ln>
            <a:solidFill>
              <a:srgbClr val="A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ln w="3175">
                  <a:solidFill>
                    <a:srgbClr val="A60000"/>
                  </a:solidFill>
                </a:ln>
                <a:solidFill>
                  <a:srgbClr val="A60000"/>
                </a:solidFill>
                <a:latin typeface="ParkAvenue BT" pitchFamily="66" charset="0"/>
              </a:rPr>
              <a:t>Lesson 2:</a:t>
            </a:r>
          </a:p>
          <a:p>
            <a:r>
              <a:rPr lang="en-US" sz="2800" dirty="0" smtClean="0">
                <a:ln>
                  <a:solidFill>
                    <a:srgbClr val="A60000"/>
                  </a:solidFill>
                </a:ln>
                <a:solidFill>
                  <a:schemeClr val="bg1"/>
                </a:solidFill>
                <a:effectLst>
                  <a:outerShdw blurRad="50800" dist="50800" dir="2700000" algn="ctr" rotWithShape="0">
                    <a:schemeClr val="tx1"/>
                  </a:outerShdw>
                </a:effectLst>
                <a:latin typeface="Futura Md BT" pitchFamily="34" charset="0"/>
              </a:rPr>
              <a:t>The Climate of the Mediterranean World</a:t>
            </a:r>
          </a:p>
        </p:txBody>
      </p:sp>
      <p:sp>
        <p:nvSpPr>
          <p:cNvPr id="6" name="TextBox 5"/>
          <p:cNvSpPr txBox="1"/>
          <p:nvPr/>
        </p:nvSpPr>
        <p:spPr>
          <a:xfrm>
            <a:off x="5715000" y="5791200"/>
            <a:ext cx="3429000" cy="1083374"/>
          </a:xfrm>
          <a:prstGeom prst="rect">
            <a:avLst/>
          </a:prstGeom>
          <a:noFill/>
        </p:spPr>
        <p:txBody>
          <a:bodyPr wrap="square" rtlCol="0">
            <a:spAutoFit/>
          </a:bodyPr>
          <a:lstStyle/>
          <a:p>
            <a:pPr algn="r">
              <a:lnSpc>
                <a:spcPct val="80000"/>
              </a:lnSpc>
            </a:pPr>
            <a:r>
              <a:rPr lang="en-US" sz="2000" i="1" dirty="0" smtClean="0">
                <a:effectLst>
                  <a:outerShdw blurRad="38100" dist="38100" dir="2700000" algn="tl">
                    <a:schemeClr val="bg1"/>
                  </a:outerShdw>
                </a:effectLst>
              </a:rPr>
              <a:t>From </a:t>
            </a:r>
          </a:p>
          <a:p>
            <a:pPr algn="r">
              <a:lnSpc>
                <a:spcPct val="80000"/>
              </a:lnSpc>
            </a:pPr>
            <a:r>
              <a:rPr lang="en-US" sz="2000" i="1" dirty="0" smtClean="0">
                <a:effectLst>
                  <a:outerShdw blurRad="38100" dist="38100" dir="2700000" algn="tl">
                    <a:schemeClr val="bg1"/>
                  </a:outerShdw>
                </a:effectLst>
              </a:rPr>
              <a:t>Wayne</a:t>
            </a:r>
          </a:p>
          <a:p>
            <a:pPr algn="r">
              <a:lnSpc>
                <a:spcPct val="80000"/>
              </a:lnSpc>
            </a:pPr>
            <a:r>
              <a:rPr lang="en-US" sz="2000" i="1" dirty="0" smtClean="0">
                <a:effectLst>
                  <a:outerShdw blurRad="38100" dist="38100" dir="2700000" algn="tl">
                    <a:schemeClr val="bg1"/>
                  </a:outerShdw>
                </a:effectLst>
              </a:rPr>
              <a:t>Jackson’s</a:t>
            </a:r>
          </a:p>
          <a:p>
            <a:pPr algn="r">
              <a:lnSpc>
                <a:spcPct val="80000"/>
              </a:lnSpc>
            </a:pPr>
            <a:r>
              <a:rPr lang="en-US" sz="2000" i="1" dirty="0" smtClean="0">
                <a:effectLst>
                  <a:outerShdw blurRad="38100" dist="38100" dir="2700000" algn="tl">
                    <a:schemeClr val="bg1"/>
                  </a:outerShdw>
                </a:effectLst>
              </a:rPr>
              <a:t>book</a:t>
            </a:r>
            <a:endParaRPr lang="en-US" sz="2000" i="1" dirty="0">
              <a:effectLst>
                <a:outerShdw blurRad="38100" dist="38100" dir="2700000" algn="tl">
                  <a:schemeClr val="bg1"/>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Climate</a:t>
            </a:r>
            <a:endParaRPr lang="en-US" dirty="0"/>
          </a:p>
        </p:txBody>
      </p:sp>
      <p:sp>
        <p:nvSpPr>
          <p:cNvPr id="3" name="Content Placeholder 2"/>
          <p:cNvSpPr>
            <a:spLocks noGrp="1"/>
          </p:cNvSpPr>
          <p:nvPr>
            <p:ph idx="1"/>
          </p:nvPr>
        </p:nvSpPr>
        <p:spPr>
          <a:xfrm>
            <a:off x="304800" y="1143000"/>
            <a:ext cx="8686800" cy="5715000"/>
          </a:xfrm>
        </p:spPr>
        <p:txBody>
          <a:bodyPr>
            <a:normAutofit/>
          </a:bodyPr>
          <a:lstStyle/>
          <a:p>
            <a:pPr lvl="0">
              <a:lnSpc>
                <a:spcPct val="90000"/>
              </a:lnSpc>
            </a:pPr>
            <a:r>
              <a:rPr lang="en-US" dirty="0" smtClean="0"/>
              <a:t>How We Can Better Understand the Bible</a:t>
            </a:r>
            <a:endParaRPr lang="en-US" sz="4400" dirty="0" smtClean="0"/>
          </a:p>
          <a:p>
            <a:pPr lvl="1"/>
            <a:r>
              <a:rPr lang="en-US" dirty="0" smtClean="0"/>
              <a:t>Baal &amp; Rain</a:t>
            </a:r>
            <a:endParaRPr lang="en-US" sz="4000" dirty="0" smtClean="0"/>
          </a:p>
          <a:p>
            <a:pPr lvl="2"/>
            <a:r>
              <a:rPr lang="en-US" dirty="0" smtClean="0"/>
              <a:t>Elijah confronted king Ahab, a Baal worshiper:</a:t>
            </a:r>
            <a:endParaRPr lang="en-US" sz="3600" dirty="0" smtClean="0"/>
          </a:p>
          <a:p>
            <a:pPr lvl="3"/>
            <a:r>
              <a:rPr lang="en-US" dirty="0" smtClean="0"/>
              <a:t>“As the Lord God of Israel lives, before whom I stand, there shall not be dew nor rain these years, except at my word” (1 </a:t>
            </a:r>
            <a:r>
              <a:rPr lang="en-US" dirty="0" err="1" smtClean="0"/>
              <a:t>Kgs</a:t>
            </a:r>
            <a:r>
              <a:rPr lang="en-US" dirty="0" smtClean="0"/>
              <a:t>. 17:1).</a:t>
            </a:r>
            <a:endParaRPr lang="en-US" sz="3200" dirty="0" smtClean="0"/>
          </a:p>
          <a:p>
            <a:pPr lvl="3"/>
            <a:r>
              <a:rPr lang="en-US" dirty="0" smtClean="0"/>
              <a:t>Baal, “the god of weather,” had his water cut off!</a:t>
            </a:r>
            <a:endParaRPr lang="en-US" sz="3200" dirty="0" smtClean="0"/>
          </a:p>
          <a:p>
            <a:pPr lvl="3"/>
            <a:r>
              <a:rPr lang="en-US" dirty="0" smtClean="0"/>
              <a:t>When Elijah met the prophets of Baal on Mt. Carmel, Baal, with his lightning bolt, could not ignite the sacrifice (cf. 1 </a:t>
            </a:r>
            <a:r>
              <a:rPr lang="en-US" dirty="0" err="1" smtClean="0"/>
              <a:t>Kgs</a:t>
            </a:r>
            <a:r>
              <a:rPr lang="en-US" dirty="0" smtClean="0"/>
              <a:t>. 18:25ff).</a:t>
            </a:r>
            <a:endParaRPr lang="en-US" sz="3200" dirty="0" smtClean="0"/>
          </a:p>
          <a:p>
            <a:pPr lvl="3"/>
            <a:r>
              <a:rPr lang="en-US" dirty="0" smtClean="0"/>
              <a:t>In contrast, Elijah’s sacrifice, drenched with water, was consumed by fire from heaven.</a:t>
            </a:r>
            <a:endParaRPr lang="en-US" sz="3200" dirty="0" smtClean="0"/>
          </a:p>
          <a:p>
            <a:pPr lvl="3"/>
            <a:r>
              <a:rPr lang="en-US" dirty="0" smtClean="0"/>
              <a:t>Elijah ascended Carmel and prayed for rain – “the sky became black with clouds and wind, and there was a heavy rain” (18:45).</a:t>
            </a:r>
            <a:endParaRPr lang="en-US" sz="3200" dirty="0" smtClean="0"/>
          </a:p>
          <a:p>
            <a:pPr lvl="3"/>
            <a:r>
              <a:rPr lang="en-US" dirty="0" smtClean="0"/>
              <a:t>Baal worship &amp; Palestinian weather conditions help us see deeper into this account.</a:t>
            </a:r>
            <a:endParaRPr lang="en-US" sz="9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anim calcmode="lin" valueType="num">
                                      <p:cBhvr>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anim calcmode="lin" valueType="num">
                                      <p:cBhvr>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anim calcmode="lin" valueType="num">
                                      <p:cBhvr>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anim calcmode="lin" valueType="num">
                                      <p:cBhvr>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anim calcmode="lin" valueType="num">
                                      <p:cBhvr>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
                            </p:stCondLst>
                            <p:childTnLst>
                              <p:par>
                                <p:cTn id="43" presetID="42" presetClass="entr" presetSubtype="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anim calcmode="lin" valueType="num">
                                      <p:cBhvr>
                                        <p:cTn id="4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Climate</a:t>
            </a:r>
            <a:endParaRPr lang="en-US" dirty="0"/>
          </a:p>
        </p:txBody>
      </p:sp>
      <p:sp>
        <p:nvSpPr>
          <p:cNvPr id="3" name="Content Placeholder 2"/>
          <p:cNvSpPr>
            <a:spLocks noGrp="1"/>
          </p:cNvSpPr>
          <p:nvPr>
            <p:ph idx="1"/>
          </p:nvPr>
        </p:nvSpPr>
        <p:spPr>
          <a:xfrm>
            <a:off x="304800" y="1143000"/>
            <a:ext cx="8686800" cy="5715000"/>
          </a:xfrm>
        </p:spPr>
        <p:txBody>
          <a:bodyPr>
            <a:normAutofit/>
          </a:bodyPr>
          <a:lstStyle/>
          <a:p>
            <a:pPr lvl="0">
              <a:lnSpc>
                <a:spcPct val="90000"/>
              </a:lnSpc>
            </a:pPr>
            <a:r>
              <a:rPr lang="en-US" dirty="0" smtClean="0"/>
              <a:t>How We Can Better Understand the Bible</a:t>
            </a:r>
            <a:endParaRPr lang="en-US" sz="4400" dirty="0" smtClean="0"/>
          </a:p>
          <a:p>
            <a:pPr lvl="1"/>
            <a:r>
              <a:rPr lang="en-US" dirty="0" smtClean="0"/>
              <a:t>Wind &amp; Warning</a:t>
            </a:r>
            <a:endParaRPr lang="en-US" sz="4000" dirty="0" smtClean="0"/>
          </a:p>
          <a:p>
            <a:pPr lvl="2"/>
            <a:r>
              <a:rPr lang="en-US" dirty="0" smtClean="0"/>
              <a:t>To separate the grain from the chaff, a wooden shovel/fan was used.</a:t>
            </a:r>
            <a:endParaRPr lang="en-US" sz="3600" dirty="0" smtClean="0"/>
          </a:p>
          <a:p>
            <a:pPr lvl="3"/>
            <a:r>
              <a:rPr lang="en-US" dirty="0" smtClean="0"/>
              <a:t>As cool breezes flowed in from the Med, the farmer tossed the grain into the air.</a:t>
            </a:r>
            <a:endParaRPr lang="en-US" sz="3200" dirty="0" smtClean="0"/>
          </a:p>
          <a:p>
            <a:pPr lvl="3"/>
            <a:r>
              <a:rPr lang="en-US" dirty="0" smtClean="0"/>
              <a:t>The lighter chaff would be blown away by these western winds.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Climate</a:t>
            </a:r>
            <a:endParaRPr lang="en-US" dirty="0"/>
          </a:p>
        </p:txBody>
      </p:sp>
      <p:sp>
        <p:nvSpPr>
          <p:cNvPr id="3" name="Content Placeholder 2"/>
          <p:cNvSpPr>
            <a:spLocks noGrp="1"/>
          </p:cNvSpPr>
          <p:nvPr>
            <p:ph idx="1"/>
          </p:nvPr>
        </p:nvSpPr>
        <p:spPr>
          <a:xfrm>
            <a:off x="304800" y="1143000"/>
            <a:ext cx="8686800" cy="5715000"/>
          </a:xfrm>
        </p:spPr>
        <p:txBody>
          <a:bodyPr>
            <a:normAutofit lnSpcReduction="10000"/>
          </a:bodyPr>
          <a:lstStyle/>
          <a:p>
            <a:pPr lvl="0"/>
            <a:r>
              <a:rPr lang="en-US" dirty="0" smtClean="0"/>
              <a:t>How We Can Better Understand the Bible</a:t>
            </a:r>
            <a:endParaRPr lang="en-US" sz="4400" dirty="0" smtClean="0"/>
          </a:p>
          <a:p>
            <a:pPr lvl="1">
              <a:lnSpc>
                <a:spcPct val="110000"/>
              </a:lnSpc>
            </a:pPr>
            <a:r>
              <a:rPr lang="en-US" dirty="0" smtClean="0"/>
              <a:t>Wind &amp; Warning</a:t>
            </a:r>
            <a:endParaRPr lang="en-US" sz="4000" dirty="0" smtClean="0"/>
          </a:p>
          <a:p>
            <a:pPr lvl="2"/>
            <a:r>
              <a:rPr lang="en-US" dirty="0" smtClean="0"/>
              <a:t>Jeremiah warned rebellious Judah of impending “great destruction” that would come upon her “because of the evil of [her] doings” (Jer. 4:3-4).</a:t>
            </a:r>
            <a:endParaRPr lang="en-US" sz="3600" dirty="0" smtClean="0"/>
          </a:p>
          <a:p>
            <a:pPr lvl="3"/>
            <a:r>
              <a:rPr lang="en-US" dirty="0" smtClean="0"/>
              <a:t>“At that time it will be said to this people and to Jerusalem, ‘A dry wind of the desolate heights blows in the wilderness toward the daughter of My people—Not to fan or to cleanse—A wind too strong for these will come for Me; Now I will also speak judgment against them’” (Jer. 4:11-12)</a:t>
            </a:r>
            <a:endParaRPr lang="en-US" sz="3200" dirty="0" smtClean="0"/>
          </a:p>
          <a:p>
            <a:pPr lvl="3"/>
            <a:r>
              <a:rPr lang="en-US" dirty="0" smtClean="0"/>
              <a:t>The wind that would come was not the gentle Med breeze from the west, but the “dry wind of the desolate heights” (i.e., off the desert and tableland to the east).</a:t>
            </a:r>
            <a:endParaRPr lang="en-US" sz="3200" dirty="0" smtClean="0"/>
          </a:p>
          <a:p>
            <a:pPr lvl="3"/>
            <a:r>
              <a:rPr lang="en-US" dirty="0" smtClean="0"/>
              <a:t>It was not the beneficial “winnowing” wind, but the stifling desert blast.  It was strong and destructive (cf. Ex. 14:21; Job 27:21; Isa. 27:8; Psa. 48:7; Ezek. 27:26).</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anim calcmode="lin" valueType="num">
                                      <p:cBhvr>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anim calcmode="lin" valueType="num">
                                      <p:cBhvr>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anim calcmode="lin" valueType="num">
                                      <p:cBhvr>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Climate</a:t>
            </a:r>
            <a:endParaRPr lang="en-US" dirty="0"/>
          </a:p>
        </p:txBody>
      </p:sp>
      <p:sp>
        <p:nvSpPr>
          <p:cNvPr id="3" name="Content Placeholder 2"/>
          <p:cNvSpPr>
            <a:spLocks noGrp="1"/>
          </p:cNvSpPr>
          <p:nvPr>
            <p:ph idx="1"/>
          </p:nvPr>
        </p:nvSpPr>
        <p:spPr>
          <a:xfrm>
            <a:off x="304800" y="1143000"/>
            <a:ext cx="8686800" cy="5715000"/>
          </a:xfrm>
        </p:spPr>
        <p:txBody>
          <a:bodyPr>
            <a:normAutofit/>
          </a:bodyPr>
          <a:lstStyle/>
          <a:p>
            <a:pPr lvl="0">
              <a:lnSpc>
                <a:spcPct val="90000"/>
              </a:lnSpc>
            </a:pPr>
            <a:r>
              <a:rPr lang="en-US" dirty="0" smtClean="0"/>
              <a:t>How We Can Better Understand the Bible</a:t>
            </a:r>
            <a:endParaRPr lang="en-US" sz="4400" dirty="0" smtClean="0"/>
          </a:p>
          <a:p>
            <a:pPr lvl="1"/>
            <a:r>
              <a:rPr lang="en-US" dirty="0" smtClean="0"/>
              <a:t>Wind &amp; Obedience</a:t>
            </a:r>
            <a:endParaRPr lang="en-US" sz="4000" dirty="0" smtClean="0"/>
          </a:p>
          <a:p>
            <a:pPr lvl="2"/>
            <a:r>
              <a:rPr lang="en-US" dirty="0" smtClean="0"/>
              <a:t>Not long after the journey across the sea began, Jesus fell asleep in the stern of the boat and a storm came.	</a:t>
            </a:r>
            <a:endParaRPr lang="en-US" sz="3600" dirty="0" smtClean="0"/>
          </a:p>
          <a:p>
            <a:pPr lvl="3"/>
            <a:r>
              <a:rPr lang="en-US" dirty="0" smtClean="0"/>
              <a:t>The storm “came down on the lake” (Luke 8:23).</a:t>
            </a:r>
            <a:endParaRPr lang="en-US" sz="3200" dirty="0" smtClean="0"/>
          </a:p>
          <a:p>
            <a:pPr lvl="3"/>
            <a:r>
              <a:rPr lang="en-US" dirty="0" smtClean="0"/>
              <a:t>It was “a great windstorm/tempest” (Mark 4:37; Matt. 8:24).</a:t>
            </a:r>
            <a:endParaRPr lang="en-US" sz="3200" dirty="0" smtClean="0"/>
          </a:p>
          <a:p>
            <a:pPr lvl="3"/>
            <a:r>
              <a:rPr lang="en-US" dirty="0" smtClean="0"/>
              <a:t>“The waves beat into the boat” (Mark 4:37).</a:t>
            </a:r>
            <a:endParaRPr lang="en-US" sz="3200" dirty="0" smtClean="0"/>
          </a:p>
          <a:p>
            <a:pPr lvl="3"/>
            <a:r>
              <a:rPr lang="en-US" dirty="0" smtClean="0"/>
              <a:t>The boat was “filling with water” and they “were in jeopardy” (Luke 8:23).</a:t>
            </a:r>
            <a:endParaRPr lang="en-US" sz="8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anim calcmode="lin" valueType="num">
                                      <p:cBhvr>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anim calcmode="lin" valueType="num">
                                      <p:cBhvr>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Climate</a:t>
            </a:r>
            <a:endParaRPr lang="en-US" dirty="0"/>
          </a:p>
        </p:txBody>
      </p:sp>
      <p:sp>
        <p:nvSpPr>
          <p:cNvPr id="3" name="Content Placeholder 2"/>
          <p:cNvSpPr>
            <a:spLocks noGrp="1"/>
          </p:cNvSpPr>
          <p:nvPr>
            <p:ph idx="1"/>
          </p:nvPr>
        </p:nvSpPr>
        <p:spPr>
          <a:xfrm>
            <a:off x="304800" y="1143000"/>
            <a:ext cx="8686800" cy="5715000"/>
          </a:xfrm>
        </p:spPr>
        <p:txBody>
          <a:bodyPr>
            <a:normAutofit/>
          </a:bodyPr>
          <a:lstStyle/>
          <a:p>
            <a:pPr lvl="0">
              <a:lnSpc>
                <a:spcPct val="90000"/>
              </a:lnSpc>
            </a:pPr>
            <a:r>
              <a:rPr lang="en-US" dirty="0" smtClean="0"/>
              <a:t>How We Can Better Understand the Bible</a:t>
            </a:r>
            <a:endParaRPr lang="en-US" sz="4400" dirty="0" smtClean="0"/>
          </a:p>
          <a:p>
            <a:pPr lvl="1"/>
            <a:r>
              <a:rPr lang="en-US" dirty="0" smtClean="0"/>
              <a:t>Wind &amp; Obedience</a:t>
            </a:r>
            <a:endParaRPr lang="en-US" sz="4000" dirty="0" smtClean="0"/>
          </a:p>
          <a:p>
            <a:pPr lvl="2"/>
            <a:r>
              <a:rPr lang="en-US" dirty="0" smtClean="0"/>
              <a:t>The storm “came down.”</a:t>
            </a:r>
            <a:endParaRPr lang="en-US" sz="3600" dirty="0" smtClean="0"/>
          </a:p>
          <a:p>
            <a:pPr lvl="3"/>
            <a:r>
              <a:rPr lang="en-US" dirty="0" smtClean="0"/>
              <a:t>When the cold currents of air from snow-capped Mt. </a:t>
            </a:r>
            <a:r>
              <a:rPr lang="en-US" dirty="0" err="1" smtClean="0"/>
              <a:t>Hermon</a:t>
            </a:r>
            <a:r>
              <a:rPr lang="en-US" dirty="0" smtClean="0"/>
              <a:t> rush down the narrow gorges of the Galilean hills into the deep depression of the Jordan Valley, and colliding with the warm air rising from the surface of the water, violent whirlwinds can suddenly whip the sea into a frenzy.</a:t>
            </a:r>
            <a:endParaRPr lang="en-US" sz="3200" dirty="0" smtClean="0"/>
          </a:p>
          <a:p>
            <a:pPr lvl="3"/>
            <a:r>
              <a:rPr lang="en-US" dirty="0" smtClean="0"/>
              <a:t>Matthew uses the Greek word </a:t>
            </a:r>
            <a:r>
              <a:rPr lang="en-US" i="1" dirty="0" err="1" smtClean="0"/>
              <a:t>seismos</a:t>
            </a:r>
            <a:r>
              <a:rPr lang="en-US" i="1" dirty="0" smtClean="0"/>
              <a:t>, </a:t>
            </a:r>
            <a:r>
              <a:rPr lang="en-US" dirty="0" smtClean="0"/>
              <a:t>meaning “shaking storm”</a:t>
            </a:r>
            <a:endParaRPr lang="en-US" sz="3200" dirty="0" smtClean="0"/>
          </a:p>
          <a:p>
            <a:pPr lvl="3"/>
            <a:r>
              <a:rPr lang="en-US" dirty="0" smtClean="0"/>
              <a:t>Luke uses the Greek word </a:t>
            </a:r>
            <a:r>
              <a:rPr lang="en-US" i="1" dirty="0" err="1" smtClean="0"/>
              <a:t>lailaps</a:t>
            </a:r>
            <a:r>
              <a:rPr lang="en-US" dirty="0" smtClean="0"/>
              <a:t>, meaning “tempest, whirlwind”</a:t>
            </a:r>
            <a:endParaRPr lang="en-US" sz="3200" dirty="0" smtClean="0"/>
          </a:p>
          <a:p>
            <a:pPr lvl="4"/>
            <a:r>
              <a:rPr lang="en-US" dirty="0" smtClean="0"/>
              <a:t>Thayer: </a:t>
            </a:r>
            <a:r>
              <a:rPr lang="en-US" i="1" dirty="0" err="1" smtClean="0"/>
              <a:t>lailaps</a:t>
            </a:r>
            <a:r>
              <a:rPr lang="en-US" dirty="0" smtClean="0"/>
              <a:t> “is never a single gust, nor a steadily blowing wind, however violent, but a storm breaking forth from black thunder-clouds in furious gusts, with floods of rain, and throwing everything topsy-turvy”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anim calcmode="lin" valueType="num">
                                      <p:cBhvr>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anim calcmode="lin" valueType="num">
                                      <p:cBhvr>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anim calcmode="lin" valueType="num">
                                      <p:cBhvr>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anim calcmode="lin" valueType="num">
                                      <p:cBhvr>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Climate</a:t>
            </a:r>
            <a:endParaRPr lang="en-US" dirty="0"/>
          </a:p>
        </p:txBody>
      </p:sp>
      <p:sp>
        <p:nvSpPr>
          <p:cNvPr id="3" name="Content Placeholder 2"/>
          <p:cNvSpPr>
            <a:spLocks noGrp="1"/>
          </p:cNvSpPr>
          <p:nvPr>
            <p:ph idx="1"/>
          </p:nvPr>
        </p:nvSpPr>
        <p:spPr>
          <a:xfrm>
            <a:off x="304800" y="1143000"/>
            <a:ext cx="8686800" cy="5715000"/>
          </a:xfrm>
        </p:spPr>
        <p:txBody>
          <a:bodyPr>
            <a:normAutofit fontScale="92500"/>
          </a:bodyPr>
          <a:lstStyle/>
          <a:p>
            <a:pPr lvl="0">
              <a:lnSpc>
                <a:spcPct val="90000"/>
              </a:lnSpc>
            </a:pPr>
            <a:r>
              <a:rPr lang="en-US" sz="3500" dirty="0" smtClean="0"/>
              <a:t>How We Can Better Understand the Bible</a:t>
            </a:r>
          </a:p>
          <a:p>
            <a:pPr lvl="1"/>
            <a:r>
              <a:rPr lang="en-US" sz="3000" dirty="0" smtClean="0"/>
              <a:t>Wind &amp; Obedience</a:t>
            </a:r>
          </a:p>
          <a:p>
            <a:pPr lvl="2"/>
            <a:r>
              <a:rPr lang="en-US" dirty="0" smtClean="0"/>
              <a:t>Christ “kept on sleeping” (Matt. 8:24, imperfect tense)</a:t>
            </a:r>
            <a:endParaRPr lang="en-US" sz="3600" dirty="0" smtClean="0"/>
          </a:p>
          <a:p>
            <a:pPr lvl="3"/>
            <a:r>
              <a:rPr lang="en-US" dirty="0" smtClean="0"/>
              <a:t>How could one possibly keep on sleeping under these conditions?</a:t>
            </a:r>
            <a:endParaRPr lang="en-US" sz="3200" dirty="0" smtClean="0"/>
          </a:p>
          <a:p>
            <a:pPr lvl="4"/>
            <a:r>
              <a:rPr lang="en-US" dirty="0" smtClean="0"/>
              <a:t>Jesus was exhausted; His long day’s work had drained Him </a:t>
            </a:r>
            <a:endParaRPr lang="en-US" sz="3200" dirty="0" smtClean="0"/>
          </a:p>
          <a:p>
            <a:pPr lvl="4"/>
            <a:r>
              <a:rPr lang="en-US" dirty="0" smtClean="0"/>
              <a:t>He had absolute confidence in Him who controls the elements</a:t>
            </a:r>
            <a:endParaRPr lang="en-US" sz="3200" dirty="0" smtClean="0"/>
          </a:p>
          <a:p>
            <a:pPr lvl="4"/>
            <a:r>
              <a:rPr lang="en-US" dirty="0" smtClean="0"/>
              <a:t>His rest could be sweet in the knowledge that “He who keeps you will not slumber” (Psa. 121:3).</a:t>
            </a:r>
            <a:endParaRPr lang="en-US" sz="3200" dirty="0" smtClean="0"/>
          </a:p>
          <a:p>
            <a:pPr lvl="2"/>
            <a:r>
              <a:rPr lang="en-US" dirty="0" smtClean="0"/>
              <a:t>The miracle: Jesus “arose and rebuked the wind, and said to the sea, ‘Peace, be still!’ And the wind ceased and there was a great calm” (Mark 4:39).</a:t>
            </a:r>
            <a:endParaRPr lang="en-US" sz="3600" dirty="0" smtClean="0"/>
          </a:p>
          <a:p>
            <a:pPr lvl="3"/>
            <a:r>
              <a:rPr lang="en-US" dirty="0" smtClean="0"/>
              <a:t>The wind was immediately stilled and the sea was glassy calm.</a:t>
            </a:r>
            <a:endParaRPr lang="en-US" sz="3200" dirty="0" smtClean="0"/>
          </a:p>
          <a:p>
            <a:pPr lvl="3"/>
            <a:r>
              <a:rPr lang="en-US" dirty="0" smtClean="0"/>
              <a:t>Normally, even after a storm is over, the billows roll for hours.</a:t>
            </a:r>
            <a:endParaRPr lang="en-US" sz="3200" dirty="0" smtClean="0"/>
          </a:p>
          <a:p>
            <a:pPr lvl="3"/>
            <a:r>
              <a:rPr lang="en-US" dirty="0" smtClean="0"/>
              <a:t>“Who can this be?  For He commands even the winds and water, and they obey Him!” (Luke 8:25).</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anim calcmode="lin" valueType="num">
                                      <p:cBhvr>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anim calcmode="lin" valueType="num">
                                      <p:cBhvr>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anim calcmode="lin" valueType="num">
                                      <p:cBhvr>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anim calcmode="lin" valueType="num">
                                      <p:cBhvr>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anim calcmode="lin" valueType="num">
                                      <p:cBhvr>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
                            </p:stCondLst>
                            <p:childTnLst>
                              <p:par>
                                <p:cTn id="43" presetID="42" presetClass="entr" presetSubtype="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anim calcmode="lin" valueType="num">
                                      <p:cBhvr>
                                        <p:cTn id="4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anim calcmode="lin" valueType="num">
                                      <p:cBhvr>
                                        <p:cTn id="5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1500"/>
                            </p:stCondLst>
                            <p:childTnLst>
                              <p:par>
                                <p:cTn id="55" presetID="42" presetClass="entr" presetSubtype="0" fill="hold"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anim calcmode="lin" valueType="num">
                                      <p:cBhvr>
                                        <p:cTn id="5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Climate</a:t>
            </a:r>
            <a:endParaRPr lang="en-US" dirty="0"/>
          </a:p>
        </p:txBody>
      </p:sp>
      <p:sp>
        <p:nvSpPr>
          <p:cNvPr id="3" name="Content Placeholder 2"/>
          <p:cNvSpPr>
            <a:spLocks noGrp="1"/>
          </p:cNvSpPr>
          <p:nvPr>
            <p:ph idx="1"/>
          </p:nvPr>
        </p:nvSpPr>
        <p:spPr>
          <a:xfrm>
            <a:off x="304800" y="1143000"/>
            <a:ext cx="8839200" cy="5715000"/>
          </a:xfrm>
        </p:spPr>
        <p:txBody>
          <a:bodyPr>
            <a:normAutofit fontScale="92500"/>
          </a:bodyPr>
          <a:lstStyle/>
          <a:p>
            <a:pPr lvl="0">
              <a:lnSpc>
                <a:spcPct val="90000"/>
              </a:lnSpc>
            </a:pPr>
            <a:r>
              <a:rPr lang="en-US" sz="3500" dirty="0" smtClean="0"/>
              <a:t>How We Can Better Understand the Bible</a:t>
            </a:r>
          </a:p>
          <a:p>
            <a:pPr lvl="1"/>
            <a:r>
              <a:rPr lang="en-US" dirty="0" smtClean="0"/>
              <a:t>Storm &amp; Calendar</a:t>
            </a:r>
            <a:endParaRPr lang="en-US" sz="4000" dirty="0" smtClean="0"/>
          </a:p>
          <a:p>
            <a:pPr lvl="2"/>
            <a:r>
              <a:rPr lang="en-US" dirty="0" smtClean="0"/>
              <a:t>On voyage in Acts 27, they spent “much time” in Fair Havens (9).</a:t>
            </a:r>
            <a:endParaRPr lang="en-US" sz="3600" dirty="0" smtClean="0"/>
          </a:p>
          <a:p>
            <a:pPr lvl="2"/>
            <a:r>
              <a:rPr lang="en-US" dirty="0" smtClean="0"/>
              <a:t>Paul advised them not to leave Fair Havens, for “sailing was now dangerous because the Fast was already over” (27:9).</a:t>
            </a:r>
            <a:endParaRPr lang="en-US" sz="3600" dirty="0" smtClean="0"/>
          </a:p>
          <a:p>
            <a:pPr lvl="2"/>
            <a:r>
              <a:rPr lang="en-US" dirty="0" smtClean="0"/>
              <a:t>The “Fast” was the Jewish Day of Atonement, which would have occurred in early October that year.</a:t>
            </a:r>
            <a:endParaRPr lang="en-US" sz="3600" dirty="0" smtClean="0"/>
          </a:p>
          <a:p>
            <a:pPr lvl="2"/>
            <a:r>
              <a:rPr lang="en-US" dirty="0" smtClean="0"/>
              <a:t>According to Luke, this was the dangerous season on the Mediterranean.</a:t>
            </a:r>
            <a:endParaRPr lang="en-US" sz="3600" dirty="0" smtClean="0"/>
          </a:p>
          <a:p>
            <a:pPr lvl="2"/>
            <a:r>
              <a:rPr lang="en-US" dirty="0" smtClean="0"/>
              <a:t>Citing an ancient source, F.F. Bruce notes that the hazardous sailing season was from September 14 to November 11; after that, all navigation on the open sea ceased for the winter.</a:t>
            </a:r>
            <a:endParaRPr lang="en-US" sz="3600" dirty="0" smtClean="0"/>
          </a:p>
          <a:p>
            <a:pPr lvl="2"/>
            <a:r>
              <a:rPr lang="en-US" dirty="0" smtClean="0"/>
              <a:t>Paul’s advice was rejected.  They sailed on and finally wrecked at </a:t>
            </a:r>
            <a:r>
              <a:rPr lang="en-US" dirty="0" err="1" smtClean="0"/>
              <a:t>Melita</a:t>
            </a:r>
            <a:r>
              <a:rPr lang="en-US" dirty="0" smtClean="0"/>
              <a:t>.</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anim calcmode="lin" valueType="num">
                                      <p:cBhvr>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anim calcmode="lin" valueType="num">
                                      <p:cBhvr>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anim calcmode="lin" valueType="num">
                                      <p:cBhvr>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Climate</a:t>
            </a:r>
            <a:endParaRPr lang="en-US" dirty="0"/>
          </a:p>
        </p:txBody>
      </p:sp>
      <p:sp>
        <p:nvSpPr>
          <p:cNvPr id="3" name="Content Placeholder 2"/>
          <p:cNvSpPr>
            <a:spLocks noGrp="1"/>
          </p:cNvSpPr>
          <p:nvPr>
            <p:ph idx="1"/>
          </p:nvPr>
        </p:nvSpPr>
        <p:spPr>
          <a:xfrm>
            <a:off x="304800" y="1143000"/>
            <a:ext cx="8686800" cy="5715000"/>
          </a:xfrm>
        </p:spPr>
        <p:txBody>
          <a:bodyPr>
            <a:normAutofit/>
          </a:bodyPr>
          <a:lstStyle/>
          <a:p>
            <a:pPr lvl="0">
              <a:lnSpc>
                <a:spcPct val="90000"/>
              </a:lnSpc>
            </a:pPr>
            <a:r>
              <a:rPr lang="en-US" dirty="0" smtClean="0"/>
              <a:t>How We Can Better Understand the Bible</a:t>
            </a:r>
          </a:p>
          <a:p>
            <a:pPr lvl="1"/>
            <a:r>
              <a:rPr lang="en-US" dirty="0" smtClean="0"/>
              <a:t>God carefully coordinated many of the events in the Bible with the climatic conditions</a:t>
            </a:r>
            <a:endParaRPr lang="en-US" sz="4000" dirty="0" smtClean="0"/>
          </a:p>
          <a:p>
            <a:pPr lvl="2"/>
            <a:r>
              <a:rPr lang="en-US" i="1" dirty="0" smtClean="0"/>
              <a:t>Studies in the Life of Christ</a:t>
            </a:r>
            <a:r>
              <a:rPr lang="en-US" dirty="0" smtClean="0"/>
              <a:t> by R.C. Foster has a great chapter.</a:t>
            </a:r>
            <a:endParaRPr lang="en-US" sz="3600" dirty="0" smtClean="0"/>
          </a:p>
          <a:p>
            <a:pPr lvl="2"/>
            <a:r>
              <a:rPr lang="en-US" dirty="0" smtClean="0"/>
              <a:t>The three great Jewish festivals required by the law (Passover, Pentecost &amp; Tabernacles), during which the nation was required to come up to the central place of worship, all coincided with the dry seasons of the land.</a:t>
            </a:r>
            <a:endParaRPr lang="en-US" sz="3600" dirty="0" smtClean="0"/>
          </a:p>
          <a:p>
            <a:pPr lvl="2"/>
            <a:r>
              <a:rPr lang="en-US" dirty="0" smtClean="0"/>
              <a:t>Jesus’ teaching in the dead of winter was under the shelter of Solomon’s porch in the temple, where there would be protection from the rain and hail so frequent at this time (cf. John 10:22)</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4800600" cy="5715000"/>
          </a:xfrm>
        </p:spPr>
        <p:txBody>
          <a:bodyPr>
            <a:normAutofit/>
          </a:bodyPr>
          <a:lstStyle/>
          <a:p>
            <a:pPr lvl="0"/>
            <a:r>
              <a:rPr lang="en-US" dirty="0" smtClean="0"/>
              <a:t>Temperature</a:t>
            </a:r>
            <a:endParaRPr lang="en-US" sz="4400" dirty="0" smtClean="0"/>
          </a:p>
          <a:p>
            <a:pPr lvl="1"/>
            <a:r>
              <a:rPr lang="en-US" dirty="0" smtClean="0"/>
              <a:t>Palestine has a rather temperate climate</a:t>
            </a:r>
            <a:endParaRPr lang="en-US" sz="4000" dirty="0" smtClean="0"/>
          </a:p>
          <a:p>
            <a:pPr lvl="1"/>
            <a:r>
              <a:rPr lang="en-US" dirty="0" smtClean="0"/>
              <a:t>Jerusalem comparable to New Orleans &amp; Houston</a:t>
            </a:r>
            <a:endParaRPr lang="en-US" sz="4000" dirty="0" smtClean="0"/>
          </a:p>
          <a:p>
            <a:pPr lvl="1"/>
            <a:r>
              <a:rPr lang="en-US" dirty="0" err="1" smtClean="0"/>
              <a:t>Avg</a:t>
            </a:r>
            <a:r>
              <a:rPr lang="en-US" dirty="0" smtClean="0"/>
              <a:t> yearly temp is 65 degrees</a:t>
            </a:r>
          </a:p>
          <a:p>
            <a:pPr lvl="2"/>
            <a:r>
              <a:rPr lang="en-US" dirty="0" smtClean="0"/>
              <a:t>Seldom above 90 in summer or below 40 in winter</a:t>
            </a:r>
            <a:endParaRPr lang="en-US" sz="3600" dirty="0" smtClean="0"/>
          </a:p>
          <a:p>
            <a:pPr lvl="1"/>
            <a:r>
              <a:rPr lang="en-US" dirty="0" err="1" smtClean="0"/>
              <a:t>Avg</a:t>
            </a:r>
            <a:r>
              <a:rPr lang="en-US" dirty="0" smtClean="0"/>
              <a:t> temps in January</a:t>
            </a:r>
            <a:endParaRPr lang="en-US" sz="4000" dirty="0" smtClean="0"/>
          </a:p>
          <a:p>
            <a:pPr lvl="1"/>
            <a:r>
              <a:rPr lang="en-US" dirty="0" err="1" smtClean="0">
                <a:solidFill>
                  <a:schemeClr val="tx1"/>
                </a:solidFill>
              </a:rPr>
              <a:t>Avg</a:t>
            </a:r>
            <a:r>
              <a:rPr lang="en-US" dirty="0" smtClean="0">
                <a:solidFill>
                  <a:schemeClr val="tx1"/>
                </a:solidFill>
              </a:rPr>
              <a:t> temps in August</a:t>
            </a:r>
            <a:endParaRPr lang="en-US" sz="4000" dirty="0" smtClean="0">
              <a:solidFill>
                <a:schemeClr val="tx1"/>
              </a:solidFill>
            </a:endParaRPr>
          </a:p>
        </p:txBody>
      </p:sp>
      <p:pic>
        <p:nvPicPr>
          <p:cNvPr id="4" name="Picture 3" descr="Palestine-300dpi-with cities.jpg"/>
          <p:cNvPicPr>
            <a:picLocks noChangeAspect="1"/>
          </p:cNvPicPr>
          <p:nvPr/>
        </p:nvPicPr>
        <p:blipFill>
          <a:blip r:embed="rId2" cstate="print"/>
          <a:srcRect r="19509"/>
          <a:stretch>
            <a:fillRect/>
          </a:stretch>
        </p:blipFill>
        <p:spPr>
          <a:xfrm>
            <a:off x="5105400" y="0"/>
            <a:ext cx="4038600" cy="6858000"/>
          </a:xfrm>
          <a:prstGeom prst="rect">
            <a:avLst/>
          </a:prstGeom>
        </p:spPr>
      </p:pic>
      <p:sp>
        <p:nvSpPr>
          <p:cNvPr id="5" name="Rectangle 4"/>
          <p:cNvSpPr/>
          <p:nvPr/>
        </p:nvSpPr>
        <p:spPr>
          <a:xfrm rot="17711258">
            <a:off x="5262761" y="4176246"/>
            <a:ext cx="1289135" cy="492443"/>
          </a:xfrm>
          <a:prstGeom prst="rect">
            <a:avLst/>
          </a:prstGeom>
        </p:spPr>
        <p:txBody>
          <a:bodyPr wrap="none">
            <a:spAutoFit/>
          </a:bodyPr>
          <a:lstStyle/>
          <a:p>
            <a:r>
              <a:rPr lang="en-US" sz="2600" b="1" dirty="0" smtClean="0">
                <a:solidFill>
                  <a:srgbClr val="0000CC"/>
                </a:solidFill>
                <a:effectLst>
                  <a:outerShdw blurRad="50800" dist="50800" dir="2700000" algn="ctr" rotWithShape="0">
                    <a:schemeClr val="bg1"/>
                  </a:outerShdw>
                </a:effectLst>
              </a:rPr>
              <a:t>mid-50s</a:t>
            </a:r>
            <a:endParaRPr lang="en-US" sz="2600" dirty="0">
              <a:solidFill>
                <a:srgbClr val="0000CC"/>
              </a:solidFill>
              <a:effectLst>
                <a:outerShdw blurRad="50800" dist="50800" dir="2700000" algn="ctr" rotWithShape="0">
                  <a:schemeClr val="bg1"/>
                </a:outerShdw>
              </a:effectLst>
            </a:endParaRPr>
          </a:p>
        </p:txBody>
      </p:sp>
      <p:sp>
        <p:nvSpPr>
          <p:cNvPr id="6" name="Rectangle 5"/>
          <p:cNvSpPr/>
          <p:nvPr/>
        </p:nvSpPr>
        <p:spPr>
          <a:xfrm rot="17271324">
            <a:off x="5564432" y="2826397"/>
            <a:ext cx="1555234" cy="492443"/>
          </a:xfrm>
          <a:prstGeom prst="rect">
            <a:avLst/>
          </a:prstGeom>
        </p:spPr>
        <p:txBody>
          <a:bodyPr wrap="none">
            <a:spAutoFit/>
          </a:bodyPr>
          <a:lstStyle/>
          <a:p>
            <a:r>
              <a:rPr lang="en-US" sz="2600" b="1" dirty="0" smtClean="0">
                <a:effectLst>
                  <a:outerShdw blurRad="50800" dist="50800" dir="2700000" algn="ctr" rotWithShape="0">
                    <a:schemeClr val="bg1"/>
                  </a:outerShdw>
                </a:effectLst>
              </a:rPr>
              <a:t>upper 70s</a:t>
            </a:r>
            <a:endParaRPr lang="en-US" sz="2600" dirty="0">
              <a:effectLst>
                <a:outerShdw blurRad="50800" dist="50800" dir="2700000" algn="ctr" rotWithShape="0">
                  <a:schemeClr val="bg1"/>
                </a:outerShdw>
              </a:effectLst>
            </a:endParaRPr>
          </a:p>
        </p:txBody>
      </p:sp>
      <p:sp>
        <p:nvSpPr>
          <p:cNvPr id="7" name="Rectangle 6"/>
          <p:cNvSpPr/>
          <p:nvPr/>
        </p:nvSpPr>
        <p:spPr>
          <a:xfrm rot="17177535">
            <a:off x="5944791" y="4327737"/>
            <a:ext cx="1289135" cy="492443"/>
          </a:xfrm>
          <a:prstGeom prst="rect">
            <a:avLst/>
          </a:prstGeom>
        </p:spPr>
        <p:txBody>
          <a:bodyPr wrap="none">
            <a:spAutoFit/>
          </a:bodyPr>
          <a:lstStyle/>
          <a:p>
            <a:r>
              <a:rPr lang="en-US" sz="2600" b="1" dirty="0" smtClean="0">
                <a:solidFill>
                  <a:srgbClr val="0000CC"/>
                </a:solidFill>
                <a:effectLst>
                  <a:outerShdw blurRad="50800" dist="50800" dir="2700000" algn="ctr" rotWithShape="0">
                    <a:schemeClr val="bg1"/>
                  </a:outerShdw>
                </a:effectLst>
              </a:rPr>
              <a:t>mid-40s</a:t>
            </a:r>
            <a:endParaRPr lang="en-US" sz="2600" dirty="0">
              <a:solidFill>
                <a:srgbClr val="0000CC"/>
              </a:solidFill>
              <a:effectLst>
                <a:outerShdw blurRad="50800" dist="50800" dir="2700000" algn="ctr" rotWithShape="0">
                  <a:schemeClr val="bg1"/>
                </a:outerShdw>
              </a:effectLst>
            </a:endParaRPr>
          </a:p>
        </p:txBody>
      </p:sp>
      <p:sp>
        <p:nvSpPr>
          <p:cNvPr id="8" name="Rectangle 7"/>
          <p:cNvSpPr/>
          <p:nvPr/>
        </p:nvSpPr>
        <p:spPr>
          <a:xfrm rot="17223858">
            <a:off x="6322305" y="3033022"/>
            <a:ext cx="1289135" cy="492443"/>
          </a:xfrm>
          <a:prstGeom prst="rect">
            <a:avLst/>
          </a:prstGeom>
        </p:spPr>
        <p:txBody>
          <a:bodyPr wrap="none">
            <a:spAutoFit/>
          </a:bodyPr>
          <a:lstStyle/>
          <a:p>
            <a:r>
              <a:rPr lang="en-US" sz="2600" b="1" dirty="0" smtClean="0">
                <a:effectLst>
                  <a:outerShdw blurRad="50800" dist="50800" dir="2700000" algn="ctr" rotWithShape="0">
                    <a:schemeClr val="bg1"/>
                  </a:outerShdw>
                </a:effectLst>
              </a:rPr>
              <a:t>mid-70s</a:t>
            </a:r>
            <a:endParaRPr lang="en-US" sz="2600" dirty="0">
              <a:effectLst>
                <a:outerShdw blurRad="50800" dist="50800" dir="2700000" algn="ctr" rotWithShape="0">
                  <a:schemeClr val="bg1"/>
                </a:outerShdw>
              </a:effectLst>
            </a:endParaRPr>
          </a:p>
        </p:txBody>
      </p:sp>
      <p:sp>
        <p:nvSpPr>
          <p:cNvPr id="9" name="Rectangle 8"/>
          <p:cNvSpPr/>
          <p:nvPr/>
        </p:nvSpPr>
        <p:spPr>
          <a:xfrm rot="16524866">
            <a:off x="6752484" y="3599160"/>
            <a:ext cx="1555234" cy="492443"/>
          </a:xfrm>
          <a:prstGeom prst="rect">
            <a:avLst/>
          </a:prstGeom>
        </p:spPr>
        <p:txBody>
          <a:bodyPr wrap="none">
            <a:spAutoFit/>
          </a:bodyPr>
          <a:lstStyle/>
          <a:p>
            <a:r>
              <a:rPr lang="en-US" sz="2600" b="1" dirty="0" smtClean="0">
                <a:solidFill>
                  <a:srgbClr val="0000CC"/>
                </a:solidFill>
                <a:effectLst>
                  <a:outerShdw blurRad="50800" dist="50800" dir="2700000" algn="ctr" rotWithShape="0">
                    <a:schemeClr val="bg1"/>
                  </a:outerShdw>
                </a:effectLst>
              </a:rPr>
              <a:t>upper 50s</a:t>
            </a:r>
            <a:endParaRPr lang="en-US" sz="2600" dirty="0">
              <a:solidFill>
                <a:srgbClr val="0000CC"/>
              </a:solidFill>
              <a:effectLst>
                <a:outerShdw blurRad="50800" dist="50800" dir="2700000" algn="ctr" rotWithShape="0">
                  <a:schemeClr val="bg1"/>
                </a:outerShdw>
              </a:effectLst>
            </a:endParaRPr>
          </a:p>
        </p:txBody>
      </p:sp>
      <p:sp>
        <p:nvSpPr>
          <p:cNvPr id="10" name="Rectangle 9"/>
          <p:cNvSpPr/>
          <p:nvPr/>
        </p:nvSpPr>
        <p:spPr>
          <a:xfrm rot="16450966">
            <a:off x="7293617" y="2383784"/>
            <a:ext cx="688009" cy="492443"/>
          </a:xfrm>
          <a:prstGeom prst="rect">
            <a:avLst/>
          </a:prstGeom>
        </p:spPr>
        <p:txBody>
          <a:bodyPr wrap="none">
            <a:spAutoFit/>
          </a:bodyPr>
          <a:lstStyle/>
          <a:p>
            <a:r>
              <a:rPr lang="en-US" sz="2600" b="1" dirty="0" smtClean="0">
                <a:effectLst>
                  <a:outerShdw blurRad="50800" dist="50800" dir="2700000" algn="ctr" rotWithShape="0">
                    <a:schemeClr val="bg1"/>
                  </a:outerShdw>
                </a:effectLst>
              </a:rPr>
              <a:t>~90</a:t>
            </a:r>
            <a:endParaRPr lang="en-US" sz="2600" dirty="0">
              <a:effectLst>
                <a:outerShdw blurRad="50800" dist="50800" dir="2700000" algn="ctr" rotWithShape="0">
                  <a:schemeClr val="bg1"/>
                </a:outerShdw>
              </a:effectLst>
            </a:endParaRPr>
          </a:p>
        </p:txBody>
      </p:sp>
      <p:sp>
        <p:nvSpPr>
          <p:cNvPr id="11" name="Rectangle 10"/>
          <p:cNvSpPr/>
          <p:nvPr/>
        </p:nvSpPr>
        <p:spPr>
          <a:xfrm rot="16524866">
            <a:off x="7976768" y="4270453"/>
            <a:ext cx="1289135" cy="492443"/>
          </a:xfrm>
          <a:prstGeom prst="rect">
            <a:avLst/>
          </a:prstGeom>
        </p:spPr>
        <p:txBody>
          <a:bodyPr wrap="none">
            <a:spAutoFit/>
          </a:bodyPr>
          <a:lstStyle/>
          <a:p>
            <a:r>
              <a:rPr lang="en-US" sz="2600" b="1" dirty="0" smtClean="0">
                <a:solidFill>
                  <a:srgbClr val="0000CC"/>
                </a:solidFill>
                <a:effectLst>
                  <a:outerShdw blurRad="50800" dist="50800" dir="2700000" algn="ctr" rotWithShape="0">
                    <a:schemeClr val="bg1"/>
                  </a:outerShdw>
                </a:effectLst>
              </a:rPr>
              <a:t>mid-40s</a:t>
            </a:r>
            <a:endParaRPr lang="en-US" sz="2600" dirty="0">
              <a:solidFill>
                <a:srgbClr val="0000CC"/>
              </a:solidFill>
              <a:effectLst>
                <a:outerShdw blurRad="50800" dist="50800" dir="2700000" algn="ctr" rotWithShape="0">
                  <a:schemeClr val="bg1"/>
                </a:outerShdw>
              </a:effectLst>
            </a:endParaRPr>
          </a:p>
        </p:txBody>
      </p:sp>
      <p:sp>
        <p:nvSpPr>
          <p:cNvPr id="12" name="Rectangle 11"/>
          <p:cNvSpPr/>
          <p:nvPr/>
        </p:nvSpPr>
        <p:spPr>
          <a:xfrm rot="16450966">
            <a:off x="8084289" y="2705626"/>
            <a:ext cx="1289135" cy="492443"/>
          </a:xfrm>
          <a:prstGeom prst="rect">
            <a:avLst/>
          </a:prstGeom>
        </p:spPr>
        <p:txBody>
          <a:bodyPr wrap="none">
            <a:spAutoFit/>
          </a:bodyPr>
          <a:lstStyle/>
          <a:p>
            <a:r>
              <a:rPr lang="en-US" sz="2600" b="1" dirty="0" smtClean="0">
                <a:effectLst>
                  <a:outerShdw blurRad="50800" dist="50800" dir="2700000" algn="ctr" rotWithShape="0">
                    <a:schemeClr val="bg1"/>
                  </a:outerShdw>
                </a:effectLst>
              </a:rPr>
              <a:t>mid-70s</a:t>
            </a:r>
            <a:endParaRPr lang="en-US" sz="2600" dirty="0">
              <a:effectLst>
                <a:outerShdw blurRad="50800" dist="50800" dir="2700000" algn="ctr" rotWithShape="0">
                  <a:schemeClr val="bg1"/>
                </a:outerShdw>
              </a:effectLst>
            </a:endParaRPr>
          </a:p>
        </p:txBody>
      </p:sp>
      <p:sp>
        <p:nvSpPr>
          <p:cNvPr id="2" name="Title 1"/>
          <p:cNvSpPr>
            <a:spLocks noGrp="1"/>
          </p:cNvSpPr>
          <p:nvPr>
            <p:ph type="title"/>
          </p:nvPr>
        </p:nvSpPr>
        <p:spPr/>
        <p:txBody>
          <a:bodyPr>
            <a:normAutofit fontScale="90000"/>
          </a:bodyPr>
          <a:lstStyle/>
          <a:p>
            <a:r>
              <a:rPr lang="en-US" dirty="0" smtClean="0"/>
              <a:t>The Climate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anim calcmode="lin" valueType="num">
                                      <p:cBhvr>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42" presetClass="entr" presetSubtype="0"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anim calcmode="lin" valueType="num">
                                      <p:cBhvr>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p:bldP spid="8"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4800600" cy="5715000"/>
          </a:xfrm>
        </p:spPr>
        <p:txBody>
          <a:bodyPr>
            <a:normAutofit fontScale="92500"/>
          </a:bodyPr>
          <a:lstStyle/>
          <a:p>
            <a:pPr lvl="0"/>
            <a:r>
              <a:rPr lang="en-US" sz="3500" dirty="0" smtClean="0"/>
              <a:t>Rainfall</a:t>
            </a:r>
            <a:endParaRPr lang="en-US" sz="4400" dirty="0" smtClean="0"/>
          </a:p>
          <a:p>
            <a:pPr lvl="1"/>
            <a:r>
              <a:rPr lang="en-US" sz="2600" dirty="0" smtClean="0"/>
              <a:t>Directly related to location relative to Med Sea, latitude &amp; topographical features</a:t>
            </a:r>
          </a:p>
          <a:p>
            <a:pPr lvl="1"/>
            <a:r>
              <a:rPr lang="en-US" sz="2600" dirty="0" err="1" smtClean="0"/>
              <a:t>Avg</a:t>
            </a:r>
            <a:r>
              <a:rPr lang="en-US" sz="2600" dirty="0" smtClean="0"/>
              <a:t> annual rainfalls</a:t>
            </a:r>
          </a:p>
          <a:p>
            <a:pPr lvl="1"/>
            <a:r>
              <a:rPr lang="en-US" sz="2600" dirty="0" smtClean="0"/>
              <a:t>General sparseness of moisture</a:t>
            </a:r>
          </a:p>
          <a:p>
            <a:pPr lvl="2"/>
            <a:r>
              <a:rPr lang="en-US" dirty="0" smtClean="0"/>
              <a:t>60-70% of precipitation evaporates</a:t>
            </a:r>
            <a:endParaRPr lang="en-US" sz="3600" dirty="0" smtClean="0"/>
          </a:p>
          <a:p>
            <a:pPr lvl="2"/>
            <a:r>
              <a:rPr lang="en-US" dirty="0" smtClean="0"/>
              <a:t>10-25% is absorbed for agricultural purposes</a:t>
            </a:r>
            <a:endParaRPr lang="en-US" sz="3600" dirty="0" smtClean="0"/>
          </a:p>
          <a:p>
            <a:pPr lvl="2"/>
            <a:r>
              <a:rPr lang="en-US" dirty="0" smtClean="0"/>
              <a:t>Therefore, the dews (~250 nights/year) extremely important for certain crops</a:t>
            </a:r>
            <a:endParaRPr lang="en-US" sz="3600" dirty="0" smtClean="0"/>
          </a:p>
          <a:p>
            <a:pPr lvl="1"/>
            <a:endParaRPr lang="en-US" sz="4000" dirty="0"/>
          </a:p>
        </p:txBody>
      </p:sp>
      <p:pic>
        <p:nvPicPr>
          <p:cNvPr id="4" name="Picture 3" descr="Palestine-300dpi-with cities.jpg"/>
          <p:cNvPicPr>
            <a:picLocks noChangeAspect="1"/>
          </p:cNvPicPr>
          <p:nvPr/>
        </p:nvPicPr>
        <p:blipFill>
          <a:blip r:embed="rId2" cstate="print"/>
          <a:srcRect r="19509"/>
          <a:stretch>
            <a:fillRect/>
          </a:stretch>
        </p:blipFill>
        <p:spPr>
          <a:xfrm>
            <a:off x="5105400" y="0"/>
            <a:ext cx="4038600" cy="6858000"/>
          </a:xfrm>
          <a:prstGeom prst="rect">
            <a:avLst/>
          </a:prstGeom>
        </p:spPr>
      </p:pic>
      <p:sp>
        <p:nvSpPr>
          <p:cNvPr id="5" name="Rectangle 4"/>
          <p:cNvSpPr/>
          <p:nvPr/>
        </p:nvSpPr>
        <p:spPr>
          <a:xfrm rot="19413653">
            <a:off x="5854836" y="3589434"/>
            <a:ext cx="667170" cy="492443"/>
          </a:xfrm>
          <a:prstGeom prst="rect">
            <a:avLst/>
          </a:prstGeom>
        </p:spPr>
        <p:txBody>
          <a:bodyPr wrap="none">
            <a:spAutoFit/>
          </a:bodyPr>
          <a:lstStyle/>
          <a:p>
            <a:r>
              <a:rPr lang="en-US" sz="2600" b="1" dirty="0" smtClean="0">
                <a:solidFill>
                  <a:srgbClr val="0000CC"/>
                </a:solidFill>
                <a:effectLst>
                  <a:outerShdw blurRad="50800" dist="50800" dir="2700000" algn="ctr" rotWithShape="0">
                    <a:schemeClr val="bg1"/>
                  </a:outerShdw>
                </a:effectLst>
              </a:rPr>
              <a:t>22”</a:t>
            </a:r>
            <a:endParaRPr lang="en-US" sz="2600" dirty="0">
              <a:solidFill>
                <a:srgbClr val="0000CC"/>
              </a:solidFill>
              <a:effectLst>
                <a:outerShdw blurRad="50800" dist="50800" dir="2700000" algn="ctr" rotWithShape="0">
                  <a:schemeClr val="bg1"/>
                </a:outerShdw>
              </a:effectLst>
            </a:endParaRPr>
          </a:p>
        </p:txBody>
      </p:sp>
      <p:sp>
        <p:nvSpPr>
          <p:cNvPr id="7" name="Rectangle 6"/>
          <p:cNvSpPr/>
          <p:nvPr/>
        </p:nvSpPr>
        <p:spPr>
          <a:xfrm rot="19612493">
            <a:off x="6194498" y="4638843"/>
            <a:ext cx="667170" cy="492443"/>
          </a:xfrm>
          <a:prstGeom prst="rect">
            <a:avLst/>
          </a:prstGeom>
        </p:spPr>
        <p:txBody>
          <a:bodyPr wrap="none">
            <a:spAutoFit/>
          </a:bodyPr>
          <a:lstStyle/>
          <a:p>
            <a:r>
              <a:rPr lang="en-US" sz="2600" b="1" dirty="0" smtClean="0">
                <a:effectLst>
                  <a:outerShdw blurRad="50800" dist="50800" dir="2700000" algn="ctr" rotWithShape="0">
                    <a:schemeClr val="bg1"/>
                  </a:outerShdw>
                </a:effectLst>
              </a:rPr>
              <a:t>12”</a:t>
            </a:r>
            <a:endParaRPr lang="en-US" sz="2600" dirty="0">
              <a:effectLst>
                <a:outerShdw blurRad="50800" dist="50800" dir="2700000" algn="ctr" rotWithShape="0">
                  <a:schemeClr val="bg1"/>
                </a:outerShdw>
              </a:effectLst>
            </a:endParaRPr>
          </a:p>
        </p:txBody>
      </p:sp>
      <p:sp>
        <p:nvSpPr>
          <p:cNvPr id="8" name="Rectangle 7"/>
          <p:cNvSpPr/>
          <p:nvPr/>
        </p:nvSpPr>
        <p:spPr>
          <a:xfrm rot="18459272">
            <a:off x="6364289" y="3419883"/>
            <a:ext cx="1106393" cy="492443"/>
          </a:xfrm>
          <a:prstGeom prst="rect">
            <a:avLst/>
          </a:prstGeom>
        </p:spPr>
        <p:txBody>
          <a:bodyPr wrap="none">
            <a:spAutoFit/>
          </a:bodyPr>
          <a:lstStyle/>
          <a:p>
            <a:r>
              <a:rPr lang="en-US" sz="2600" b="1" dirty="0" smtClean="0">
                <a:effectLst>
                  <a:outerShdw blurRad="50800" dist="50800" dir="2700000" algn="ctr" rotWithShape="0">
                    <a:schemeClr val="bg1"/>
                  </a:outerShdw>
                </a:effectLst>
              </a:rPr>
              <a:t>20-28”</a:t>
            </a:r>
            <a:endParaRPr lang="en-US" sz="2600" dirty="0">
              <a:effectLst>
                <a:outerShdw blurRad="50800" dist="50800" dir="2700000" algn="ctr" rotWithShape="0">
                  <a:schemeClr val="bg1"/>
                </a:outerShdw>
              </a:effectLst>
            </a:endParaRPr>
          </a:p>
        </p:txBody>
      </p:sp>
      <p:sp>
        <p:nvSpPr>
          <p:cNvPr id="9" name="Rectangle 8"/>
          <p:cNvSpPr/>
          <p:nvPr/>
        </p:nvSpPr>
        <p:spPr>
          <a:xfrm rot="20140294">
            <a:off x="7388280" y="3320047"/>
            <a:ext cx="498855" cy="492443"/>
          </a:xfrm>
          <a:prstGeom prst="rect">
            <a:avLst/>
          </a:prstGeom>
        </p:spPr>
        <p:txBody>
          <a:bodyPr wrap="none">
            <a:spAutoFit/>
          </a:bodyPr>
          <a:lstStyle/>
          <a:p>
            <a:r>
              <a:rPr lang="en-US" sz="2600" b="1" dirty="0" smtClean="0">
                <a:solidFill>
                  <a:srgbClr val="0000CC"/>
                </a:solidFill>
                <a:effectLst>
                  <a:outerShdw blurRad="50800" dist="50800" dir="2700000" algn="ctr" rotWithShape="0">
                    <a:schemeClr val="bg1"/>
                  </a:outerShdw>
                </a:effectLst>
              </a:rPr>
              <a:t>4”</a:t>
            </a:r>
            <a:endParaRPr lang="en-US" sz="2600" dirty="0">
              <a:solidFill>
                <a:srgbClr val="0000CC"/>
              </a:solidFill>
              <a:effectLst>
                <a:outerShdw blurRad="50800" dist="50800" dir="2700000" algn="ctr" rotWithShape="0">
                  <a:schemeClr val="bg1"/>
                </a:outerShdw>
              </a:effectLst>
            </a:endParaRPr>
          </a:p>
        </p:txBody>
      </p:sp>
      <p:sp>
        <p:nvSpPr>
          <p:cNvPr id="10" name="Rectangle 9"/>
          <p:cNvSpPr/>
          <p:nvPr/>
        </p:nvSpPr>
        <p:spPr>
          <a:xfrm rot="19112056">
            <a:off x="7711601" y="343426"/>
            <a:ext cx="667170" cy="492443"/>
          </a:xfrm>
          <a:prstGeom prst="rect">
            <a:avLst/>
          </a:prstGeom>
        </p:spPr>
        <p:txBody>
          <a:bodyPr wrap="none">
            <a:spAutoFit/>
          </a:bodyPr>
          <a:lstStyle/>
          <a:p>
            <a:r>
              <a:rPr lang="en-US" sz="2600" b="1" dirty="0" smtClean="0">
                <a:effectLst>
                  <a:outerShdw blurRad="50800" dist="50800" dir="2700000" algn="ctr" rotWithShape="0">
                    <a:schemeClr val="bg1"/>
                  </a:outerShdw>
                </a:effectLst>
              </a:rPr>
              <a:t>60”</a:t>
            </a:r>
            <a:endParaRPr lang="en-US" sz="2600" dirty="0">
              <a:effectLst>
                <a:outerShdw blurRad="50800" dist="50800" dir="2700000" algn="ctr" rotWithShape="0">
                  <a:schemeClr val="bg1"/>
                </a:outerShdw>
              </a:effectLst>
            </a:endParaRPr>
          </a:p>
        </p:txBody>
      </p:sp>
      <p:sp>
        <p:nvSpPr>
          <p:cNvPr id="12" name="Rectangle 11"/>
          <p:cNvSpPr/>
          <p:nvPr/>
        </p:nvSpPr>
        <p:spPr>
          <a:xfrm rot="20513190">
            <a:off x="8395272" y="2705626"/>
            <a:ext cx="667170" cy="492443"/>
          </a:xfrm>
          <a:prstGeom prst="rect">
            <a:avLst/>
          </a:prstGeom>
        </p:spPr>
        <p:txBody>
          <a:bodyPr wrap="none">
            <a:spAutoFit/>
          </a:bodyPr>
          <a:lstStyle/>
          <a:p>
            <a:r>
              <a:rPr lang="en-US" sz="2600" b="1" dirty="0" smtClean="0">
                <a:effectLst>
                  <a:outerShdw blurRad="50800" dist="50800" dir="2700000" algn="ctr" rotWithShape="0">
                    <a:schemeClr val="bg1"/>
                  </a:outerShdw>
                </a:effectLst>
              </a:rPr>
              <a:t>30”</a:t>
            </a:r>
            <a:endParaRPr lang="en-US" sz="2600" dirty="0">
              <a:effectLst>
                <a:outerShdw blurRad="50800" dist="50800" dir="2700000" algn="ctr" rotWithShape="0">
                  <a:schemeClr val="bg1"/>
                </a:outerShdw>
              </a:effectLst>
            </a:endParaRPr>
          </a:p>
        </p:txBody>
      </p:sp>
      <p:sp>
        <p:nvSpPr>
          <p:cNvPr id="13" name="Rectangle 12"/>
          <p:cNvSpPr/>
          <p:nvPr/>
        </p:nvSpPr>
        <p:spPr>
          <a:xfrm rot="19094088">
            <a:off x="6745289" y="1574074"/>
            <a:ext cx="1106393" cy="492443"/>
          </a:xfrm>
          <a:prstGeom prst="rect">
            <a:avLst/>
          </a:prstGeom>
        </p:spPr>
        <p:txBody>
          <a:bodyPr wrap="none">
            <a:spAutoFit/>
          </a:bodyPr>
          <a:lstStyle/>
          <a:p>
            <a:r>
              <a:rPr lang="en-US" sz="2600" b="1" dirty="0" smtClean="0">
                <a:effectLst>
                  <a:outerShdw blurRad="50800" dist="50800" dir="2700000" algn="ctr" rotWithShape="0">
                    <a:schemeClr val="bg1"/>
                  </a:outerShdw>
                </a:effectLst>
              </a:rPr>
              <a:t>24-36”</a:t>
            </a:r>
            <a:endParaRPr lang="en-US" sz="2600" dirty="0">
              <a:effectLst>
                <a:outerShdw blurRad="50800" dist="50800" dir="2700000" algn="ctr" rotWithShape="0">
                  <a:schemeClr val="bg1"/>
                </a:outerShdw>
              </a:effectLst>
            </a:endParaRPr>
          </a:p>
        </p:txBody>
      </p:sp>
      <p:sp>
        <p:nvSpPr>
          <p:cNvPr id="14" name="Rectangle 13"/>
          <p:cNvSpPr/>
          <p:nvPr/>
        </p:nvSpPr>
        <p:spPr>
          <a:xfrm rot="19734924">
            <a:off x="7312080" y="3929647"/>
            <a:ext cx="498855" cy="492443"/>
          </a:xfrm>
          <a:prstGeom prst="rect">
            <a:avLst/>
          </a:prstGeom>
        </p:spPr>
        <p:txBody>
          <a:bodyPr wrap="none">
            <a:spAutoFit/>
          </a:bodyPr>
          <a:lstStyle/>
          <a:p>
            <a:r>
              <a:rPr lang="en-US" sz="2600" b="1" dirty="0" smtClean="0">
                <a:solidFill>
                  <a:srgbClr val="0000CC"/>
                </a:solidFill>
                <a:effectLst>
                  <a:outerShdw blurRad="50800" dist="50800" dir="2700000" algn="ctr" rotWithShape="0">
                    <a:schemeClr val="bg1"/>
                  </a:outerShdw>
                </a:effectLst>
              </a:rPr>
              <a:t>2”</a:t>
            </a:r>
            <a:endParaRPr lang="en-US" sz="2600" dirty="0">
              <a:solidFill>
                <a:srgbClr val="0000CC"/>
              </a:solidFill>
              <a:effectLst>
                <a:outerShdw blurRad="50800" dist="50800" dir="2700000" algn="ctr" rotWithShape="0">
                  <a:schemeClr val="bg1"/>
                </a:outerShdw>
              </a:effectLst>
            </a:endParaRPr>
          </a:p>
        </p:txBody>
      </p:sp>
      <p:sp>
        <p:nvSpPr>
          <p:cNvPr id="2" name="Title 1"/>
          <p:cNvSpPr>
            <a:spLocks noGrp="1"/>
          </p:cNvSpPr>
          <p:nvPr>
            <p:ph type="title"/>
          </p:nvPr>
        </p:nvSpPr>
        <p:spPr/>
        <p:txBody>
          <a:bodyPr>
            <a:normAutofit fontScale="90000"/>
          </a:bodyPr>
          <a:lstStyle/>
          <a:p>
            <a:r>
              <a:rPr lang="en-US" dirty="0" smtClean="0"/>
              <a:t>The Climate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500"/>
                                        <p:tgtEl>
                                          <p:spTgt spid="3">
                                            <p:txEl>
                                              <p:pRg st="3" end="3"/>
                                            </p:txEl>
                                          </p:spTgt>
                                        </p:tgtEl>
                                      </p:cBhvr>
                                    </p:animEffect>
                                    <p:anim calcmode="lin" valueType="num">
                                      <p:cBhvr>
                                        <p:cTn id="5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54" fill="hold">
                            <p:stCondLst>
                              <p:cond delay="500"/>
                            </p:stCondLst>
                            <p:childTnLst>
                              <p:par>
                                <p:cTn id="55" presetID="42" presetClass="entr" presetSubtype="0" fill="hold" grpId="0" nodeType="after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fade">
                                      <p:cBhvr>
                                        <p:cTn id="57" dur="500"/>
                                        <p:tgtEl>
                                          <p:spTgt spid="3">
                                            <p:txEl>
                                              <p:pRg st="4" end="4"/>
                                            </p:txEl>
                                          </p:spTgt>
                                        </p:tgtEl>
                                      </p:cBhvr>
                                    </p:animEffect>
                                    <p:anim calcmode="lin" valueType="num">
                                      <p:cBhvr>
                                        <p:cTn id="5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42" presetClass="entr" presetSubtype="0" fill="hold" grpId="0" nodeType="after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Effect transition="in" filter="fade">
                                      <p:cBhvr>
                                        <p:cTn id="63" dur="500"/>
                                        <p:tgtEl>
                                          <p:spTgt spid="3">
                                            <p:txEl>
                                              <p:pRg st="5" end="5"/>
                                            </p:txEl>
                                          </p:spTgt>
                                        </p:tgtEl>
                                      </p:cBhvr>
                                    </p:animEffect>
                                    <p:anim calcmode="lin" valueType="num">
                                      <p:cBhvr>
                                        <p:cTn id="6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5"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500"/>
                            </p:stCondLst>
                            <p:childTnLst>
                              <p:par>
                                <p:cTn id="67" presetID="42" presetClass="entr" presetSubtype="0" fill="hold" grpId="0" nodeType="after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Effect transition="in" filter="fade">
                                      <p:cBhvr>
                                        <p:cTn id="69" dur="500"/>
                                        <p:tgtEl>
                                          <p:spTgt spid="3">
                                            <p:txEl>
                                              <p:pRg st="6" end="6"/>
                                            </p:txEl>
                                          </p:spTgt>
                                        </p:tgtEl>
                                      </p:cBhvr>
                                    </p:animEffect>
                                    <p:anim calcmode="lin" valueType="num">
                                      <p:cBhvr>
                                        <p:cTn id="7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1"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7" grpId="0"/>
      <p:bldP spid="8" grpId="0"/>
      <p:bldP spid="9" grpId="0"/>
      <p:bldP spid="10"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Climate</a:t>
            </a:r>
            <a:endParaRPr lang="en-US" dirty="0"/>
          </a:p>
        </p:txBody>
      </p:sp>
      <p:sp>
        <p:nvSpPr>
          <p:cNvPr id="3" name="Content Placeholder 2"/>
          <p:cNvSpPr>
            <a:spLocks noGrp="1"/>
          </p:cNvSpPr>
          <p:nvPr>
            <p:ph idx="1"/>
          </p:nvPr>
        </p:nvSpPr>
        <p:spPr>
          <a:xfrm>
            <a:off x="304800" y="1143000"/>
            <a:ext cx="8686800" cy="5715000"/>
          </a:xfrm>
        </p:spPr>
        <p:txBody>
          <a:bodyPr>
            <a:normAutofit/>
          </a:bodyPr>
          <a:lstStyle/>
          <a:p>
            <a:pPr lvl="0"/>
            <a:r>
              <a:rPr lang="en-US" dirty="0" smtClean="0"/>
              <a:t>Rainfall</a:t>
            </a:r>
            <a:endParaRPr lang="en-US" sz="4400" dirty="0" smtClean="0"/>
          </a:p>
          <a:p>
            <a:pPr lvl="1"/>
            <a:r>
              <a:rPr lang="en-US" dirty="0" smtClean="0"/>
              <a:t>Rainfall is generally seasonal</a:t>
            </a:r>
            <a:endParaRPr lang="en-US" sz="4000" dirty="0" smtClean="0"/>
          </a:p>
          <a:p>
            <a:pPr lvl="2"/>
            <a:r>
              <a:rPr lang="en-US" dirty="0" smtClean="0"/>
              <a:t>“Former rains” (Hos. 6:3) – start in mid to late October</a:t>
            </a:r>
            <a:endParaRPr lang="en-US" sz="3600" dirty="0" smtClean="0"/>
          </a:p>
          <a:p>
            <a:pPr lvl="2"/>
            <a:r>
              <a:rPr lang="en-US" dirty="0" smtClean="0"/>
              <a:t>“Latter rains” (Hos. 6:3) – between April &amp; early May</a:t>
            </a:r>
            <a:endParaRPr lang="en-US" sz="3600" dirty="0" smtClean="0"/>
          </a:p>
          <a:p>
            <a:pPr lvl="3"/>
            <a:r>
              <a:rPr lang="en-US" dirty="0" smtClean="0"/>
              <a:t>After these is hot, dry season</a:t>
            </a:r>
            <a:endParaRPr lang="en-US" sz="3200" dirty="0" smtClean="0"/>
          </a:p>
          <a:p>
            <a:pPr lvl="3"/>
            <a:r>
              <a:rPr lang="en-US" dirty="0" smtClean="0"/>
              <a:t>Dry: “My moisture was changed as with the drought of summer” (Psa. 32:4, ASV).</a:t>
            </a:r>
            <a:endParaRPr lang="en-US" sz="3200" dirty="0" smtClean="0"/>
          </a:p>
          <a:p>
            <a:pPr lvl="3"/>
            <a:r>
              <a:rPr lang="en-US" dirty="0" smtClean="0"/>
              <a:t>Rainy: “You water its ridges abundantly, You settle its furrows; You make it soft with showers, You bless its growth…They drop on the pastures of the wilderness, And the little hills rejoice on every side” (Psa. 65:10-12).</a:t>
            </a:r>
            <a:endParaRPr lang="en-US" sz="3200" dirty="0" smtClean="0"/>
          </a:p>
          <a:p>
            <a:pPr lvl="3"/>
            <a:r>
              <a:rPr lang="en-US" dirty="0" smtClean="0"/>
              <a:t>The planting &amp; harvesting  seasons correspond with moisture changes (cf. James 5:7)</a:t>
            </a:r>
            <a:endParaRPr lang="en-US" sz="9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anim calcmode="lin" valueType="num">
                                      <p:cBhvr>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anim calcmode="lin" valueType="num">
                                      <p:cBhvr>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anim calcmode="lin" valueType="num">
                                      <p:cBhvr>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42" presetClass="entr" presetSubtype="0" fill="hold"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anim calcmode="lin" valueType="num">
                                      <p:cBhvr>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Climate</a:t>
            </a:r>
            <a:endParaRPr lang="en-US" dirty="0"/>
          </a:p>
        </p:txBody>
      </p:sp>
      <p:sp>
        <p:nvSpPr>
          <p:cNvPr id="3" name="Content Placeholder 2"/>
          <p:cNvSpPr>
            <a:spLocks noGrp="1"/>
          </p:cNvSpPr>
          <p:nvPr>
            <p:ph idx="1"/>
          </p:nvPr>
        </p:nvSpPr>
        <p:spPr>
          <a:xfrm>
            <a:off x="304800" y="1143000"/>
            <a:ext cx="8686800" cy="5715000"/>
          </a:xfrm>
        </p:spPr>
        <p:txBody>
          <a:bodyPr>
            <a:normAutofit lnSpcReduction="10000"/>
          </a:bodyPr>
          <a:lstStyle/>
          <a:p>
            <a:pPr lvl="0">
              <a:lnSpc>
                <a:spcPct val="110000"/>
              </a:lnSpc>
            </a:pPr>
            <a:r>
              <a:rPr lang="en-US" dirty="0" smtClean="0"/>
              <a:t>Winds</a:t>
            </a:r>
            <a:endParaRPr lang="en-US" sz="4400" dirty="0" smtClean="0"/>
          </a:p>
          <a:p>
            <a:pPr lvl="1"/>
            <a:r>
              <a:rPr lang="en-US" dirty="0" smtClean="0"/>
              <a:t>Winds closely associated with its climatic conditions</a:t>
            </a:r>
            <a:endParaRPr lang="en-US" sz="4000" dirty="0" smtClean="0"/>
          </a:p>
          <a:p>
            <a:pPr lvl="1"/>
            <a:r>
              <a:rPr lang="en-US" dirty="0" smtClean="0"/>
              <a:t>A flux &amp; flow wind pattern</a:t>
            </a:r>
            <a:endParaRPr lang="en-US" sz="4000" dirty="0" smtClean="0"/>
          </a:p>
          <a:p>
            <a:pPr lvl="2"/>
            <a:r>
              <a:rPr lang="en-US" dirty="0" smtClean="0"/>
              <a:t>Hot air rises from eastern desert during the day, drawing in cooler breezes from the Med</a:t>
            </a:r>
            <a:endParaRPr lang="en-US" sz="3600" dirty="0" smtClean="0"/>
          </a:p>
          <a:p>
            <a:pPr lvl="2"/>
            <a:r>
              <a:rPr lang="en-US" dirty="0" smtClean="0"/>
              <a:t>At night, as the desert cools more quickly than water of the Med, winds are drawn westward</a:t>
            </a:r>
            <a:endParaRPr lang="en-US" sz="3600" dirty="0" smtClean="0"/>
          </a:p>
          <a:p>
            <a:pPr lvl="1"/>
            <a:r>
              <a:rPr lang="en-US" dirty="0" smtClean="0"/>
              <a:t>The north wind brings cold conditions (Job 37:9) and rain (Prov. 25:23).</a:t>
            </a:r>
            <a:endParaRPr lang="en-US" sz="4000" dirty="0" smtClean="0"/>
          </a:p>
          <a:p>
            <a:pPr lvl="1"/>
            <a:r>
              <a:rPr lang="en-US" dirty="0" smtClean="0"/>
              <a:t>The south winds are variable</a:t>
            </a:r>
            <a:endParaRPr lang="en-US" sz="4000" dirty="0" smtClean="0"/>
          </a:p>
          <a:p>
            <a:pPr lvl="2"/>
            <a:r>
              <a:rPr lang="en-US" dirty="0" smtClean="0"/>
              <a:t>May be whirlwinds (Isa. 21:1; Zech. 9:14)</a:t>
            </a:r>
            <a:endParaRPr lang="en-US" sz="3600" dirty="0" smtClean="0"/>
          </a:p>
          <a:p>
            <a:pPr lvl="2"/>
            <a:r>
              <a:rPr lang="en-US" dirty="0" smtClean="0"/>
              <a:t>May be gentle breezes (Acts 27:13)</a:t>
            </a:r>
            <a:endParaRPr lang="en-US" sz="3600" dirty="0" smtClean="0"/>
          </a:p>
          <a:p>
            <a:pPr lvl="2"/>
            <a:r>
              <a:rPr lang="en-US" dirty="0" smtClean="0"/>
              <a:t>May bring scorching heat (Luke 12:55)</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anim calcmode="lin" valueType="num">
                                      <p:cBhvr>
                                        <p:cTn id="5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500"/>
                                        <p:tgtEl>
                                          <p:spTgt spid="3">
                                            <p:txEl>
                                              <p:pRg st="9" end="9"/>
                                            </p:txEl>
                                          </p:spTgt>
                                        </p:tgtEl>
                                      </p:cBhvr>
                                    </p:animEffect>
                                    <p:anim calcmode="lin" valueType="num">
                                      <p:cBhvr>
                                        <p:cTn id="6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Climate</a:t>
            </a:r>
            <a:endParaRPr lang="en-US" dirty="0"/>
          </a:p>
        </p:txBody>
      </p:sp>
      <p:sp>
        <p:nvSpPr>
          <p:cNvPr id="3" name="Content Placeholder 2"/>
          <p:cNvSpPr>
            <a:spLocks noGrp="1"/>
          </p:cNvSpPr>
          <p:nvPr>
            <p:ph idx="1"/>
          </p:nvPr>
        </p:nvSpPr>
        <p:spPr>
          <a:xfrm>
            <a:off x="304800" y="1143000"/>
            <a:ext cx="8686800" cy="5715000"/>
          </a:xfrm>
        </p:spPr>
        <p:txBody>
          <a:bodyPr>
            <a:normAutofit/>
          </a:bodyPr>
          <a:lstStyle/>
          <a:p>
            <a:pPr lvl="0"/>
            <a:r>
              <a:rPr lang="en-US" dirty="0" smtClean="0"/>
              <a:t>Winds</a:t>
            </a:r>
            <a:endParaRPr lang="en-US" sz="4400" dirty="0" smtClean="0"/>
          </a:p>
          <a:p>
            <a:pPr lvl="1"/>
            <a:r>
              <a:rPr lang="en-US" dirty="0" smtClean="0"/>
              <a:t>The eastern winds from the Arabian desert are hot, dry and sometimes quite strong (Job 1:19; Amos 4:9), withering the vegetation (Jas. 1:11).</a:t>
            </a:r>
            <a:endParaRPr lang="en-US" sz="4000" dirty="0" smtClean="0"/>
          </a:p>
          <a:p>
            <a:pPr lvl="1"/>
            <a:r>
              <a:rPr lang="en-US" dirty="0" smtClean="0"/>
              <a:t>The west wind, off the Med, is called (in Arabic) the “father of rain” (cf. 1 </a:t>
            </a:r>
            <a:r>
              <a:rPr lang="en-US" dirty="0" err="1" smtClean="0"/>
              <a:t>Kgs</a:t>
            </a:r>
            <a:r>
              <a:rPr lang="en-US" dirty="0" smtClean="0"/>
              <a:t>. 18:44-45; Luke 12:54).</a:t>
            </a:r>
            <a:endParaRPr lang="en-US" sz="4000" dirty="0" smtClean="0"/>
          </a:p>
          <a:p>
            <a:pPr lvl="2"/>
            <a:r>
              <a:rPr lang="en-US" dirty="0" smtClean="0"/>
              <a:t>Gentle in summer</a:t>
            </a:r>
            <a:endParaRPr lang="en-US" sz="3600" dirty="0" smtClean="0"/>
          </a:p>
          <a:p>
            <a:pPr lvl="2"/>
            <a:r>
              <a:rPr lang="en-US" dirty="0" smtClean="0"/>
              <a:t>Can be gales in winter</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Climate</a:t>
            </a:r>
            <a:endParaRPr lang="en-US" dirty="0"/>
          </a:p>
        </p:txBody>
      </p:sp>
      <p:sp>
        <p:nvSpPr>
          <p:cNvPr id="3" name="Content Placeholder 2"/>
          <p:cNvSpPr>
            <a:spLocks noGrp="1"/>
          </p:cNvSpPr>
          <p:nvPr>
            <p:ph idx="1"/>
          </p:nvPr>
        </p:nvSpPr>
        <p:spPr>
          <a:xfrm>
            <a:off x="304800" y="1143000"/>
            <a:ext cx="8686800" cy="5715000"/>
          </a:xfrm>
        </p:spPr>
        <p:txBody>
          <a:bodyPr>
            <a:normAutofit lnSpcReduction="10000"/>
          </a:bodyPr>
          <a:lstStyle/>
          <a:p>
            <a:pPr lvl="0"/>
            <a:r>
              <a:rPr lang="en-US" dirty="0" smtClean="0"/>
              <a:t>How We Can Better Understand the Bible</a:t>
            </a:r>
            <a:endParaRPr lang="en-US" sz="4400" dirty="0" smtClean="0"/>
          </a:p>
          <a:p>
            <a:pPr lvl="1"/>
            <a:r>
              <a:rPr lang="en-US" dirty="0" smtClean="0"/>
              <a:t>Winter &amp; Baby Jesus</a:t>
            </a:r>
            <a:endParaRPr lang="en-US" sz="4000" dirty="0" smtClean="0"/>
          </a:p>
          <a:p>
            <a:pPr lvl="2"/>
            <a:r>
              <a:rPr lang="en-US" dirty="0" smtClean="0"/>
              <a:t>When Jesus was born in Bethlehem, the Bible says, “Now there were in the same country shepherds living out in the fields, keeping watch over their flock by night” (Luke 2:8).</a:t>
            </a:r>
            <a:endParaRPr lang="en-US" sz="3600" dirty="0" smtClean="0"/>
          </a:p>
          <a:p>
            <a:pPr lvl="2"/>
            <a:r>
              <a:rPr lang="en-US" dirty="0" smtClean="0"/>
              <a:t>Remember that the </a:t>
            </a:r>
            <a:r>
              <a:rPr lang="en-US" dirty="0" err="1" smtClean="0"/>
              <a:t>avg</a:t>
            </a:r>
            <a:r>
              <a:rPr lang="en-US" dirty="0" smtClean="0"/>
              <a:t> temperatures in that area would have been mid-40s in winter and mid-70s in summer.</a:t>
            </a:r>
            <a:endParaRPr lang="en-US" sz="3600" dirty="0" smtClean="0"/>
          </a:p>
          <a:p>
            <a:pPr lvl="2"/>
            <a:r>
              <a:rPr lang="en-US" dirty="0" smtClean="0"/>
              <a:t>Those who claim that Jesus was born on December 25 have a problem.</a:t>
            </a:r>
            <a:endParaRPr lang="en-US" sz="3600" dirty="0" smtClean="0"/>
          </a:p>
          <a:p>
            <a:pPr lvl="3"/>
            <a:r>
              <a:rPr lang="en-US" dirty="0" smtClean="0"/>
              <a:t>On December 25, in the Western highlands of Judea, it would have been in the mid-40s at best, if not cooler at night.</a:t>
            </a:r>
            <a:endParaRPr lang="en-US" sz="3200" dirty="0" smtClean="0"/>
          </a:p>
          <a:p>
            <a:pPr lvl="3"/>
            <a:r>
              <a:rPr lang="en-US" dirty="0" smtClean="0"/>
              <a:t>Shepherds did not keep their sheep in the field at night during those cold winters.</a:t>
            </a:r>
            <a:endParaRPr lang="en-US" sz="3200" dirty="0" smtClean="0"/>
          </a:p>
          <a:p>
            <a:pPr lvl="3"/>
            <a:r>
              <a:rPr lang="en-US" dirty="0" smtClean="0"/>
              <a:t>Therefore, the Bible and known climate conditions make it obvious that Jesus was not born on December 25.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anim calcmode="lin" valueType="num">
                                      <p:cBhvr>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anim calcmode="lin" valueType="num">
                                      <p:cBhvr>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2" presetClass="entr" presetSubtype="0" fill="hold" grpId="0" nodeType="after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anim calcmode="lin" valueType="num">
                                      <p:cBhvr>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8" fill="hold">
                            <p:stCondLst>
                              <p:cond delay="1500"/>
                            </p:stCondLst>
                            <p:childTnLst>
                              <p:par>
                                <p:cTn id="49" presetID="42" presetClass="entr" presetSubtype="0" fill="hold" grpId="0"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500"/>
                                        <p:tgtEl>
                                          <p:spTgt spid="3">
                                            <p:txEl>
                                              <p:pRg st="7" end="7"/>
                                            </p:txEl>
                                          </p:spTgt>
                                        </p:tgtEl>
                                      </p:cBhvr>
                                    </p:animEffect>
                                    <p:anim calcmode="lin" valueType="num">
                                      <p:cBhvr>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Climate</a:t>
            </a:r>
            <a:endParaRPr lang="en-US" dirty="0"/>
          </a:p>
        </p:txBody>
      </p:sp>
      <p:sp>
        <p:nvSpPr>
          <p:cNvPr id="3" name="Content Placeholder 2"/>
          <p:cNvSpPr>
            <a:spLocks noGrp="1"/>
          </p:cNvSpPr>
          <p:nvPr>
            <p:ph idx="1"/>
          </p:nvPr>
        </p:nvSpPr>
        <p:spPr>
          <a:xfrm>
            <a:off x="304800" y="1143000"/>
            <a:ext cx="8686800" cy="5715000"/>
          </a:xfrm>
        </p:spPr>
        <p:txBody>
          <a:bodyPr>
            <a:normAutofit fontScale="92500" lnSpcReduction="10000"/>
          </a:bodyPr>
          <a:lstStyle/>
          <a:p>
            <a:pPr lvl="0"/>
            <a:r>
              <a:rPr lang="en-US" sz="3500" dirty="0" smtClean="0"/>
              <a:t>How We Can Better Understand the Bible</a:t>
            </a:r>
          </a:p>
          <a:p>
            <a:pPr lvl="1"/>
            <a:r>
              <a:rPr lang="en-US" dirty="0" smtClean="0"/>
              <a:t>Dew &amp; Unity</a:t>
            </a:r>
            <a:endParaRPr lang="en-US" sz="4000" dirty="0" smtClean="0"/>
          </a:p>
          <a:p>
            <a:pPr lvl="2"/>
            <a:r>
              <a:rPr lang="en-US" dirty="0" smtClean="0"/>
              <a:t>“Behold, how good and how pleasant it is For brethren to dwell together in unity!” (Psa. 133:1).</a:t>
            </a:r>
            <a:endParaRPr lang="en-US" sz="3600" dirty="0" smtClean="0"/>
          </a:p>
          <a:p>
            <a:pPr lvl="2"/>
            <a:r>
              <a:rPr lang="en-US" dirty="0" smtClean="0"/>
              <a:t>“It is like the dew of </a:t>
            </a:r>
            <a:r>
              <a:rPr lang="en-US" dirty="0" err="1" smtClean="0"/>
              <a:t>Hermon</a:t>
            </a:r>
            <a:r>
              <a:rPr lang="en-US" dirty="0" smtClean="0"/>
              <a:t>, Descending upon the mountains of Zion” (Psa. 133:3).</a:t>
            </a:r>
            <a:endParaRPr lang="en-US" sz="3600" dirty="0" smtClean="0"/>
          </a:p>
          <a:p>
            <a:pPr lvl="2"/>
            <a:r>
              <a:rPr lang="en-US" dirty="0" smtClean="0"/>
              <a:t>Mt. </a:t>
            </a:r>
            <a:r>
              <a:rPr lang="en-US" dirty="0" err="1" smtClean="0"/>
              <a:t>Hermon</a:t>
            </a:r>
            <a:r>
              <a:rPr lang="en-US" dirty="0" smtClean="0"/>
              <a:t> is 9,000 ft high and snow-capped year-round</a:t>
            </a:r>
            <a:endParaRPr lang="en-US" sz="3600" dirty="0" smtClean="0"/>
          </a:p>
          <a:p>
            <a:pPr lvl="3"/>
            <a:r>
              <a:rPr lang="en-US" dirty="0" smtClean="0"/>
              <a:t>Even in warmest months, water vapors flow in at high altitudes over the land</a:t>
            </a:r>
            <a:endParaRPr lang="en-US" sz="3200" dirty="0" smtClean="0"/>
          </a:p>
          <a:p>
            <a:pPr lvl="3"/>
            <a:r>
              <a:rPr lang="en-US" dirty="0" smtClean="0"/>
              <a:t>When the water vapors meet with the cold air from snow of </a:t>
            </a:r>
            <a:r>
              <a:rPr lang="en-US" dirty="0" err="1" smtClean="0"/>
              <a:t>Hermon</a:t>
            </a:r>
            <a:r>
              <a:rPr lang="en-US" dirty="0" smtClean="0"/>
              <a:t>, condensation leads to heavy dews in the region, “as if heavy rain had fallen.”</a:t>
            </a:r>
            <a:endParaRPr lang="en-US" sz="3200" dirty="0" smtClean="0"/>
          </a:p>
          <a:p>
            <a:pPr lvl="2"/>
            <a:r>
              <a:rPr lang="en-US" dirty="0" smtClean="0"/>
              <a:t>What a gracious gift in a country that is generally so parched in the summer.</a:t>
            </a:r>
            <a:endParaRPr lang="en-US" sz="3600" dirty="0" smtClean="0"/>
          </a:p>
          <a:p>
            <a:pPr lvl="2"/>
            <a:r>
              <a:rPr lang="en-US" dirty="0" smtClean="0"/>
              <a:t>And, what an apt illustration for the preciousness of a spirit of unity among brethren!</a:t>
            </a:r>
            <a:endParaRPr lang="en-US" sz="8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anim calcmode="lin" valueType="num">
                                      <p:cBhvr>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anim calcmode="lin" valueType="num">
                                      <p:cBhvr>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anim calcmode="lin" valueType="num">
                                      <p:cBhvr>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anim calcmode="lin" valueType="num">
                                      <p:cBhvr>
                                        <p:cTn id="4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
                            </p:stCondLst>
                            <p:childTnLst>
                              <p:par>
                                <p:cTn id="49" presetID="42" presetClass="entr" presetSubtype="0" fill="hold"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anim calcmode="lin" valueType="num">
                                      <p:cBhvr>
                                        <p:cTn id="5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Climate</a:t>
            </a:r>
            <a:endParaRPr lang="en-US" dirty="0"/>
          </a:p>
        </p:txBody>
      </p:sp>
      <p:sp>
        <p:nvSpPr>
          <p:cNvPr id="3" name="Content Placeholder 2"/>
          <p:cNvSpPr>
            <a:spLocks noGrp="1"/>
          </p:cNvSpPr>
          <p:nvPr>
            <p:ph idx="1"/>
          </p:nvPr>
        </p:nvSpPr>
        <p:spPr>
          <a:xfrm>
            <a:off x="304800" y="1143000"/>
            <a:ext cx="8686800" cy="5715000"/>
          </a:xfrm>
        </p:spPr>
        <p:txBody>
          <a:bodyPr>
            <a:normAutofit/>
          </a:bodyPr>
          <a:lstStyle/>
          <a:p>
            <a:pPr lvl="0">
              <a:lnSpc>
                <a:spcPct val="90000"/>
              </a:lnSpc>
            </a:pPr>
            <a:r>
              <a:rPr lang="en-US" dirty="0" smtClean="0"/>
              <a:t>How We Can Better Understand the Bible</a:t>
            </a:r>
          </a:p>
          <a:p>
            <a:pPr lvl="1"/>
            <a:r>
              <a:rPr lang="en-US" dirty="0" smtClean="0"/>
              <a:t>Baal &amp; Rain</a:t>
            </a:r>
            <a:endParaRPr lang="en-US" sz="4000" dirty="0" smtClean="0"/>
          </a:p>
          <a:p>
            <a:pPr lvl="2"/>
            <a:r>
              <a:rPr lang="en-US" dirty="0" smtClean="0"/>
              <a:t>When the Israelites entered Canaan, the land was saturated with Baal worship.</a:t>
            </a:r>
            <a:endParaRPr lang="en-US" sz="3600" dirty="0" smtClean="0"/>
          </a:p>
          <a:p>
            <a:pPr lvl="2"/>
            <a:r>
              <a:rPr lang="en-US" dirty="0" smtClean="0"/>
              <a:t>Baal was the god of the storms, controller of the rain; hence, the god of fertility.</a:t>
            </a:r>
            <a:endParaRPr lang="en-US" sz="3600" dirty="0" smtClean="0"/>
          </a:p>
          <a:p>
            <a:pPr lvl="3"/>
            <a:r>
              <a:rPr lang="en-US" dirty="0" smtClean="0"/>
              <a:t>He was called “Lord of heaven and earth” and “rider on the clouds”</a:t>
            </a:r>
            <a:endParaRPr lang="en-US" sz="3200" dirty="0" smtClean="0"/>
          </a:p>
          <a:p>
            <a:pPr lvl="3"/>
            <a:r>
              <a:rPr lang="en-US" dirty="0" smtClean="0"/>
              <a:t>Limestone monument from mid-second millennium B.C. depicts Baal with a lightning bolt in his hand</a:t>
            </a:r>
            <a:endParaRPr lang="en-US" sz="3200" dirty="0" smtClean="0"/>
          </a:p>
          <a:p>
            <a:pPr lvl="2"/>
            <a:r>
              <a:rPr lang="en-US" dirty="0" smtClean="0"/>
              <a:t>Elijah’s conflict with the prophets of Baal was to determine the identity of the true God</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anim calcmode="lin" valueType="num">
                                      <p:cBhvr>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anim calcmode="lin" valueType="num">
                                      <p:cBhvr>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TotalTime>
  <Words>1822</Words>
  <Application>Microsoft Office PowerPoint</Application>
  <PresentationFormat>On-screen Show (4:3)</PresentationFormat>
  <Paragraphs>157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The Climate</vt:lpstr>
      <vt:lpstr>The Climate</vt:lpstr>
      <vt:lpstr>The Climate</vt:lpstr>
      <vt:lpstr>The Climate</vt:lpstr>
      <vt:lpstr>The Climate</vt:lpstr>
      <vt:lpstr>The Climate</vt:lpstr>
      <vt:lpstr>The Climate</vt:lpstr>
      <vt:lpstr>The Climate</vt:lpstr>
      <vt:lpstr>The Climate</vt:lpstr>
      <vt:lpstr>The Climate</vt:lpstr>
      <vt:lpstr>The Climate</vt:lpstr>
      <vt:lpstr>The Climate</vt:lpstr>
      <vt:lpstr>The Climate</vt:lpstr>
      <vt:lpstr>The Climate</vt:lpstr>
      <vt:lpstr>The Climate</vt:lpstr>
      <vt:lpstr>The Climate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David</cp:lastModifiedBy>
  <cp:revision>16</cp:revision>
  <dcterms:created xsi:type="dcterms:W3CDTF">2011-09-01T19:26:09Z</dcterms:created>
  <dcterms:modified xsi:type="dcterms:W3CDTF">2011-09-11T12:51:26Z</dcterms:modified>
</cp:coreProperties>
</file>