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1"/>
  </p:handoutMasterIdLst>
  <p:sldIdLst>
    <p:sldId id="256" r:id="rId2"/>
    <p:sldId id="307" r:id="rId3"/>
    <p:sldId id="292" r:id="rId4"/>
    <p:sldId id="293" r:id="rId5"/>
    <p:sldId id="294" r:id="rId6"/>
    <p:sldId id="295" r:id="rId7"/>
    <p:sldId id="308" r:id="rId8"/>
    <p:sldId id="296" r:id="rId9"/>
    <p:sldId id="297" r:id="rId10"/>
    <p:sldId id="309" r:id="rId11"/>
    <p:sldId id="298" r:id="rId12"/>
    <p:sldId id="299" r:id="rId13"/>
    <p:sldId id="300" r:id="rId14"/>
    <p:sldId id="301" r:id="rId15"/>
    <p:sldId id="302" r:id="rId16"/>
    <p:sldId id="303" r:id="rId17"/>
    <p:sldId id="310" r:id="rId18"/>
    <p:sldId id="305" r:id="rId19"/>
    <p:sldId id="306" r:id="rId20"/>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A6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5" autoAdjust="0"/>
    <p:restoredTop sz="94582" autoAdjust="0"/>
  </p:normalViewPr>
  <p:slideViewPr>
    <p:cSldViewPr>
      <p:cViewPr varScale="1">
        <p:scale>
          <a:sx n="105" d="100"/>
          <a:sy n="105" d="100"/>
        </p:scale>
        <p:origin x="-141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43357E0E-2554-4859-928E-B0D1CEF3FF9E}" type="datetimeFigureOut">
              <a:rPr lang="en-US" smtClean="0"/>
              <a:pPr/>
              <a:t>9/25/2011</a:t>
            </a:fld>
            <a:endParaRPr lang="en-US"/>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A28F3133-C62E-4E52-AED8-D453EF1F2EA9}"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Bible Background.jpg"/>
          <p:cNvPicPr>
            <a:picLocks noChangeAspect="1"/>
          </p:cNvPicPr>
          <p:nvPr userDrawn="1"/>
        </p:nvPicPr>
        <p:blipFill>
          <a:blip r:embed="rId2" cstate="print"/>
          <a:stretch>
            <a:fillRect/>
          </a:stretch>
        </p:blipFill>
        <p:spPr>
          <a:xfrm>
            <a:off x="0" y="1003"/>
            <a:ext cx="9144000" cy="6855993"/>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0116CB-D61E-4CED-8757-7F050CDE5343}" type="datetimeFigureOut">
              <a:rPr lang="en-US" smtClean="0"/>
              <a:pPr/>
              <a:t>9/25/2011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CF678E-0594-41E1-9483-CD8D3AE3B00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0116CB-D61E-4CED-8757-7F050CDE5343}" type="datetimeFigureOut">
              <a:rPr lang="en-US" smtClean="0"/>
              <a:pPr/>
              <a:t>9/25/2011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CF678E-0594-41E1-9483-CD8D3AE3B00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0116CB-D61E-4CED-8757-7F050CDE5343}" type="datetimeFigureOut">
              <a:rPr lang="en-US" smtClean="0"/>
              <a:pPr/>
              <a:t>9/25/2011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CF678E-0594-41E1-9483-CD8D3AE3B00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0116CB-D61E-4CED-8757-7F050CDE5343}" type="datetimeFigureOut">
              <a:rPr lang="en-US" smtClean="0"/>
              <a:pPr/>
              <a:t>9/25/2011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CF678E-0594-41E1-9483-CD8D3AE3B00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Bible Background text.jpg"/>
          <p:cNvPicPr>
            <a:picLocks noChangeAspect="1"/>
          </p:cNvPicPr>
          <p:nvPr userDrawn="1"/>
        </p:nvPicPr>
        <p:blipFill>
          <a:blip r:embed="rId2" cstate="print"/>
          <a:stretch>
            <a:fillRect/>
          </a:stretch>
        </p:blipFill>
        <p:spPr>
          <a:xfrm>
            <a:off x="0" y="1003"/>
            <a:ext cx="9144000" cy="6855993"/>
          </a:xfrm>
          <a:prstGeom prst="rect">
            <a:avLst/>
          </a:prstGeom>
        </p:spPr>
      </p:pic>
      <p:sp>
        <p:nvSpPr>
          <p:cNvPr id="2" name="Title 1"/>
          <p:cNvSpPr>
            <a:spLocks noGrp="1"/>
          </p:cNvSpPr>
          <p:nvPr>
            <p:ph type="title"/>
          </p:nvPr>
        </p:nvSpPr>
        <p:spPr>
          <a:xfrm>
            <a:off x="3124200" y="274638"/>
            <a:ext cx="6019800" cy="563562"/>
          </a:xfrm>
        </p:spPr>
        <p:txBody>
          <a:bodyPr/>
          <a:lstStyle>
            <a:lvl1pPr>
              <a:defRPr>
                <a:ln w="22225">
                  <a:solidFill>
                    <a:schemeClr val="bg1"/>
                  </a:solidFill>
                </a:ln>
                <a:solidFill>
                  <a:srgbClr val="A60000"/>
                </a:solidFill>
                <a:effectLst>
                  <a:outerShdw blurRad="50800" dist="50800" dir="2700000" algn="ctr" rotWithShape="0">
                    <a:schemeClr val="tx1"/>
                  </a:outerShdw>
                </a:effectLst>
                <a:latin typeface="Futura Md BT"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04800" y="1143000"/>
            <a:ext cx="8686800" cy="5486400"/>
          </a:xfrm>
        </p:spPr>
        <p:txBody>
          <a:bodyPr/>
          <a:lstStyle>
            <a:lvl1pPr>
              <a:defRPr b="1">
                <a:effectLst>
                  <a:outerShdw blurRad="50800" dist="50800" dir="2700000" algn="ctr" rotWithShape="0">
                    <a:schemeClr val="bg1"/>
                  </a:outerShdw>
                </a:effectLst>
              </a:defRPr>
            </a:lvl1pPr>
            <a:lvl2pPr>
              <a:defRPr b="1">
                <a:solidFill>
                  <a:srgbClr val="0000CC"/>
                </a:solidFill>
                <a:effectLst>
                  <a:outerShdw blurRad="50800" dist="50800" dir="2700000" algn="ctr" rotWithShape="0">
                    <a:schemeClr val="bg1"/>
                  </a:outerShdw>
                </a:effectLst>
              </a:defRPr>
            </a:lvl2pPr>
            <a:lvl3pPr>
              <a:defRPr b="1">
                <a:effectLst>
                  <a:outerShdw blurRad="50800" dist="50800" dir="2700000" algn="ctr" rotWithShape="0">
                    <a:schemeClr val="bg1"/>
                  </a:outerShdw>
                </a:effectLst>
              </a:defRPr>
            </a:lvl3pPr>
            <a:lvl4pPr>
              <a:defRPr b="1">
                <a:effectLst>
                  <a:outerShdw blurRad="50800" dist="50800" dir="2700000" algn="ctr" rotWithShape="0">
                    <a:schemeClr val="bg1"/>
                  </a:outerShdw>
                </a:effectLst>
              </a:defRPr>
            </a:lvl4pPr>
            <a:lvl5pPr>
              <a:defRPr b="1">
                <a:effectLst>
                  <a:outerShdw blurRad="50800" dist="50800" dir="2700000" algn="ctr" rotWithShape="0">
                    <a:schemeClr val="bg1"/>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anim calcmode="lin" valueType="num">
                                      <p:cBhvr>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anim calcmode="lin" valueType="num">
                                      <p:cBhvr>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anim calcmode="lin" valueType="num">
                                      <p:cBhvr>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tmplLst>
          <p:tmpl lvl="1">
            <p:tnLst>
              <p:par>
                <p:cTn presetID="42"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3">
            <p:tnLst>
              <p:par>
                <p:cTn presetID="42"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4">
            <p:tnLst>
              <p:par>
                <p:cTn presetID="42"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5">
            <p:tnLst>
              <p:par>
                <p:cTn presetID="42"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tx1"/>
        </a:solidFill>
        <a:effectLst/>
      </p:bgPr>
    </p:bg>
    <p:spTree>
      <p:nvGrpSpPr>
        <p:cNvPr id="1" name=""/>
        <p:cNvGrpSpPr/>
        <p:nvPr/>
      </p:nvGrpSpPr>
      <p:grpSpPr>
        <a:xfrm>
          <a:off x="0" y="0"/>
          <a:ext cx="0" cy="0"/>
          <a:chOff x="0" y="0"/>
          <a:chExt cx="0" cy="0"/>
        </a:xfrm>
      </p:grpSpPr>
      <p:pic>
        <p:nvPicPr>
          <p:cNvPr id="5" name="Picture 4" descr="Bible Background white.jpg"/>
          <p:cNvPicPr>
            <a:picLocks noChangeAspect="1"/>
          </p:cNvPicPr>
          <p:nvPr userDrawn="1"/>
        </p:nvPicPr>
        <p:blipFill>
          <a:blip r:embed="rId2" cstate="print"/>
          <a:srcRect b="84441"/>
          <a:stretch>
            <a:fillRect/>
          </a:stretch>
        </p:blipFill>
        <p:spPr>
          <a:xfrm>
            <a:off x="0" y="0"/>
            <a:ext cx="9144000" cy="1066800"/>
          </a:xfrm>
          <a:prstGeom prst="rect">
            <a:avLst/>
          </a:prstGeom>
        </p:spPr>
      </p:pic>
      <p:sp>
        <p:nvSpPr>
          <p:cNvPr id="2" name="Title 1"/>
          <p:cNvSpPr>
            <a:spLocks noGrp="1"/>
          </p:cNvSpPr>
          <p:nvPr>
            <p:ph type="title"/>
          </p:nvPr>
        </p:nvSpPr>
        <p:spPr>
          <a:xfrm>
            <a:off x="0" y="228600"/>
            <a:ext cx="6019800" cy="563562"/>
          </a:xfrm>
        </p:spPr>
        <p:txBody>
          <a:bodyPr/>
          <a:lstStyle>
            <a:lvl1pPr algn="l">
              <a:defRPr>
                <a:ln w="22225">
                  <a:solidFill>
                    <a:schemeClr val="bg1"/>
                  </a:solidFill>
                </a:ln>
                <a:solidFill>
                  <a:srgbClr val="A60000"/>
                </a:solidFill>
                <a:effectLst>
                  <a:outerShdw blurRad="50800" dist="50800" dir="2700000" algn="ctr" rotWithShape="0">
                    <a:schemeClr val="tx1"/>
                  </a:outerShdw>
                </a:effectLst>
                <a:latin typeface="Futura Md BT"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76200" y="1143000"/>
            <a:ext cx="5029200" cy="5486400"/>
          </a:xfrm>
        </p:spPr>
        <p:txBody>
          <a:bodyPr>
            <a:normAutofit/>
          </a:bodyPr>
          <a:lstStyle>
            <a:lvl1pPr marL="230188" indent="-230188">
              <a:defRPr sz="2400" b="1">
                <a:solidFill>
                  <a:schemeClr val="bg1"/>
                </a:solidFill>
                <a:effectLst>
                  <a:outerShdw blurRad="50800" dist="50800" dir="2700000" algn="ctr" rotWithShape="0">
                    <a:schemeClr val="tx1"/>
                  </a:outerShdw>
                </a:effectLst>
              </a:defRPr>
            </a:lvl1pPr>
            <a:lvl2pPr marL="627063" indent="-280988">
              <a:defRPr sz="2000" b="1">
                <a:solidFill>
                  <a:schemeClr val="bg1"/>
                </a:solidFill>
                <a:effectLst>
                  <a:outerShdw blurRad="50800" dist="50800" dir="2700000" algn="ctr" rotWithShape="0">
                    <a:schemeClr val="tx1"/>
                  </a:outerShdw>
                </a:effectLst>
              </a:defRPr>
            </a:lvl2pPr>
            <a:lvl3pPr marL="971550" indent="-230188">
              <a:defRPr sz="2000" b="1">
                <a:solidFill>
                  <a:schemeClr val="bg1"/>
                </a:solidFill>
                <a:effectLst>
                  <a:outerShdw blurRad="50800" dist="50800" dir="2700000" algn="ctr" rotWithShape="0">
                    <a:schemeClr val="tx1"/>
                  </a:outerShdw>
                </a:effectLst>
              </a:defRPr>
            </a:lvl3pPr>
            <a:lvl4pPr>
              <a:defRPr sz="2000" b="1">
                <a:solidFill>
                  <a:schemeClr val="bg1"/>
                </a:solidFill>
                <a:effectLst>
                  <a:outerShdw blurRad="50800" dist="50800" dir="2700000" algn="ctr" rotWithShape="0">
                    <a:schemeClr val="tx1"/>
                  </a:outerShdw>
                </a:effectLst>
              </a:defRPr>
            </a:lvl4pPr>
            <a:lvl5pPr>
              <a:defRPr sz="2000" b="1">
                <a:solidFill>
                  <a:schemeClr val="bg1"/>
                </a:solidFill>
                <a:effectLst>
                  <a:outerShdw blurRad="50800" dist="50800" dir="2700000" algn="ctr" rotWithShape="0">
                    <a:schemeClr val="tx1"/>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anim calcmode="lin" valueType="num">
                                      <p:cBhvr>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anim calcmode="lin" valueType="num">
                                      <p:cBhvr>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anim calcmode="lin" valueType="num">
                                      <p:cBhvr>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tmplLst>
          <p:tmpl lvl="1">
            <p:tnLst>
              <p:par>
                <p:cTn presetID="42"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3">
            <p:tnLst>
              <p:par>
                <p:cTn presetID="42"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4">
            <p:tnLst>
              <p:par>
                <p:cTn presetID="42"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5">
            <p:tnLst>
              <p:par>
                <p:cTn presetID="42"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0116CB-D61E-4CED-8757-7F050CDE5343}" type="datetimeFigureOut">
              <a:rPr lang="en-US" smtClean="0"/>
              <a:pPr/>
              <a:t>9/25/2011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CF678E-0594-41E1-9483-CD8D3AE3B00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00116CB-D61E-4CED-8757-7F050CDE5343}" type="datetimeFigureOut">
              <a:rPr lang="en-US" smtClean="0"/>
              <a:pPr/>
              <a:t>9/25/2011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CF678E-0594-41E1-9483-CD8D3AE3B00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00116CB-D61E-4CED-8757-7F050CDE5343}" type="datetimeFigureOut">
              <a:rPr lang="en-US" smtClean="0"/>
              <a:pPr/>
              <a:t>9/25/2011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CF678E-0594-41E1-9483-CD8D3AE3B00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0116CB-D61E-4CED-8757-7F050CDE5343}" type="datetimeFigureOut">
              <a:rPr lang="en-US" smtClean="0"/>
              <a:pPr/>
              <a:t>9/25/2011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CF678E-0594-41E1-9483-CD8D3AE3B00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0116CB-D61E-4CED-8757-7F050CDE5343}" type="datetimeFigureOut">
              <a:rPr lang="en-US" smtClean="0"/>
              <a:pPr/>
              <a:t>9/25/2011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CF678E-0594-41E1-9483-CD8D3AE3B00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0116CB-D61E-4CED-8757-7F050CDE5343}" type="datetimeFigureOut">
              <a:rPr lang="en-US" smtClean="0"/>
              <a:pPr/>
              <a:t>9/25/2011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CF678E-0594-41E1-9483-CD8D3AE3B00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0116CB-D61E-4CED-8757-7F050CDE5343}" type="datetimeFigureOut">
              <a:rPr lang="en-US" smtClean="0"/>
              <a:pPr/>
              <a:t>9/25/2011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CF678E-0594-41E1-9483-CD8D3AE3B00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52400" y="5715000"/>
            <a:ext cx="5562600" cy="990600"/>
          </a:xfrm>
          <a:prstGeom prst="roundRect">
            <a:avLst/>
          </a:prstGeom>
          <a:solidFill>
            <a:schemeClr val="bg1">
              <a:alpha val="61000"/>
            </a:schemeClr>
          </a:solidFill>
          <a:ln>
            <a:solidFill>
              <a:srgbClr val="A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ln w="3175">
                  <a:solidFill>
                    <a:srgbClr val="A60000"/>
                  </a:solidFill>
                </a:ln>
                <a:solidFill>
                  <a:srgbClr val="A60000"/>
                </a:solidFill>
                <a:latin typeface="ParkAvenue BT" pitchFamily="66" charset="0"/>
              </a:rPr>
              <a:t>Lesson 4:</a:t>
            </a:r>
          </a:p>
          <a:p>
            <a:r>
              <a:rPr lang="en-US" sz="2800" dirty="0" smtClean="0">
                <a:ln>
                  <a:solidFill>
                    <a:srgbClr val="A60000"/>
                  </a:solidFill>
                </a:ln>
                <a:solidFill>
                  <a:schemeClr val="bg1"/>
                </a:solidFill>
                <a:effectLst>
                  <a:outerShdw blurRad="50800" dist="50800" dir="2700000" algn="ctr" rotWithShape="0">
                    <a:schemeClr val="tx1"/>
                  </a:outerShdw>
                </a:effectLst>
                <a:latin typeface="Futura Md BT" pitchFamily="34" charset="0"/>
              </a:rPr>
              <a:t>Clothing in the Ancient World</a:t>
            </a:r>
          </a:p>
        </p:txBody>
      </p:sp>
      <p:sp>
        <p:nvSpPr>
          <p:cNvPr id="6" name="TextBox 5"/>
          <p:cNvSpPr txBox="1"/>
          <p:nvPr/>
        </p:nvSpPr>
        <p:spPr>
          <a:xfrm>
            <a:off x="5715000" y="6437090"/>
            <a:ext cx="3429000" cy="344710"/>
          </a:xfrm>
          <a:prstGeom prst="rect">
            <a:avLst/>
          </a:prstGeom>
          <a:noFill/>
        </p:spPr>
        <p:txBody>
          <a:bodyPr wrap="square" rtlCol="0">
            <a:spAutoFit/>
          </a:bodyPr>
          <a:lstStyle/>
          <a:p>
            <a:pPr algn="r">
              <a:lnSpc>
                <a:spcPct val="80000"/>
              </a:lnSpc>
            </a:pPr>
            <a:r>
              <a:rPr lang="en-US" sz="2000" i="1" dirty="0" smtClean="0">
                <a:effectLst>
                  <a:outerShdw blurRad="38100" dist="38100" dir="2700000" algn="tl">
                    <a:schemeClr val="bg1"/>
                  </a:outerShdw>
                </a:effectLst>
              </a:rPr>
              <a:t>From Wayne Jackson’s book</a:t>
            </a:r>
            <a:endParaRPr lang="en-US" sz="2000" i="1" dirty="0">
              <a:effectLst>
                <a:outerShdw blurRad="38100" dist="38100" dir="2700000" algn="tl">
                  <a:schemeClr val="bg1"/>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500" dirty="0" smtClean="0"/>
              <a:t>Clothing in Ancient World</a:t>
            </a:r>
            <a:endParaRPr lang="en-US" sz="3500" dirty="0"/>
          </a:p>
        </p:txBody>
      </p:sp>
      <p:sp>
        <p:nvSpPr>
          <p:cNvPr id="3" name="Content Placeholder 2"/>
          <p:cNvSpPr>
            <a:spLocks noGrp="1"/>
          </p:cNvSpPr>
          <p:nvPr>
            <p:ph idx="1"/>
          </p:nvPr>
        </p:nvSpPr>
        <p:spPr>
          <a:xfrm>
            <a:off x="304800" y="1143000"/>
            <a:ext cx="5105400" cy="5715000"/>
          </a:xfrm>
        </p:spPr>
        <p:txBody>
          <a:bodyPr>
            <a:normAutofit/>
          </a:bodyPr>
          <a:lstStyle/>
          <a:p>
            <a:pPr lvl="0"/>
            <a:r>
              <a:rPr lang="en-US" dirty="0" smtClean="0"/>
              <a:t>Outer Garment</a:t>
            </a:r>
            <a:endParaRPr lang="en-US" sz="4400" dirty="0" smtClean="0"/>
          </a:p>
          <a:p>
            <a:pPr lvl="1"/>
            <a:r>
              <a:rPr lang="en-US" dirty="0" smtClean="0"/>
              <a:t>The Jews attached “fringes” to the edges of the mantles</a:t>
            </a:r>
            <a:endParaRPr lang="en-US" sz="4000" dirty="0" smtClean="0"/>
          </a:p>
          <a:p>
            <a:pPr lvl="2"/>
            <a:r>
              <a:rPr lang="en-US" dirty="0" smtClean="0"/>
              <a:t>The “fringes” reminded them of the precepts of the Law (cf. Num. 15:38-39; Deut. 22:12)</a:t>
            </a:r>
            <a:endParaRPr lang="en-US" sz="3600" dirty="0" smtClean="0"/>
          </a:p>
          <a:p>
            <a:pPr lvl="2"/>
            <a:r>
              <a:rPr lang="en-US" dirty="0" smtClean="0"/>
              <a:t>The Pharisees were accustomed to enlarging these “borders” in order to attract attention to themselves (Jesus rebuked, Matt. 23:5).</a:t>
            </a:r>
            <a:endParaRPr lang="en-US" sz="3600" dirty="0"/>
          </a:p>
        </p:txBody>
      </p:sp>
      <p:pic>
        <p:nvPicPr>
          <p:cNvPr id="12289" name="Picture 1"/>
          <p:cNvPicPr>
            <a:picLocks noChangeAspect="1" noChangeArrowheads="1"/>
          </p:cNvPicPr>
          <p:nvPr/>
        </p:nvPicPr>
        <p:blipFill>
          <a:blip r:embed="rId2" cstate="print"/>
          <a:srcRect l="60000" t="33333" r="1250" b="3333"/>
          <a:stretch>
            <a:fillRect/>
          </a:stretch>
        </p:blipFill>
        <p:spPr bwMode="auto">
          <a:xfrm>
            <a:off x="5476372" y="2362200"/>
            <a:ext cx="3667627" cy="4495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anim calcmode="lin" valueType="num">
                                      <p:cBhvr>
                                        <p:cTn id="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anim calcmode="lin" valueType="num">
                                      <p:cBhvr>
                                        <p:cTn id="1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anim calcmode="lin" valueType="num">
                                      <p:cBhvr>
                                        <p:cTn id="2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12289"/>
                                        </p:tgtEl>
                                        <p:attrNameLst>
                                          <p:attrName>style.visibility</p:attrName>
                                        </p:attrNameLst>
                                      </p:cBhvr>
                                      <p:to>
                                        <p:strVal val="visible"/>
                                      </p:to>
                                    </p:set>
                                    <p:animEffect transition="in" filter="fade">
                                      <p:cBhvr>
                                        <p:cTn id="25" dur="500"/>
                                        <p:tgtEl>
                                          <p:spTgt spid="12289"/>
                                        </p:tgtEl>
                                      </p:cBhvr>
                                    </p:animEffect>
                                    <p:anim calcmode="lin" valueType="num">
                                      <p:cBhvr>
                                        <p:cTn id="26" dur="500" fill="hold"/>
                                        <p:tgtEl>
                                          <p:spTgt spid="12289"/>
                                        </p:tgtEl>
                                        <p:attrNameLst>
                                          <p:attrName>ppt_x</p:attrName>
                                        </p:attrNameLst>
                                      </p:cBhvr>
                                      <p:tavLst>
                                        <p:tav tm="0">
                                          <p:val>
                                            <p:strVal val="#ppt_x"/>
                                          </p:val>
                                        </p:tav>
                                        <p:tav tm="100000">
                                          <p:val>
                                            <p:strVal val="#ppt_x"/>
                                          </p:val>
                                        </p:tav>
                                      </p:tavLst>
                                    </p:anim>
                                    <p:anim calcmode="lin" valueType="num">
                                      <p:cBhvr>
                                        <p:cTn id="27" dur="500" fill="hold"/>
                                        <p:tgtEl>
                                          <p:spTgt spid="122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500" dirty="0" smtClean="0"/>
              <a:t>Clothing in Ancient World</a:t>
            </a:r>
            <a:endParaRPr lang="en-US" sz="3500" dirty="0"/>
          </a:p>
        </p:txBody>
      </p:sp>
      <p:sp>
        <p:nvSpPr>
          <p:cNvPr id="3" name="Content Placeholder 2"/>
          <p:cNvSpPr>
            <a:spLocks noGrp="1"/>
          </p:cNvSpPr>
          <p:nvPr>
            <p:ph idx="1"/>
          </p:nvPr>
        </p:nvSpPr>
        <p:spPr>
          <a:xfrm>
            <a:off x="304800" y="1143000"/>
            <a:ext cx="8686800" cy="5715000"/>
          </a:xfrm>
        </p:spPr>
        <p:txBody>
          <a:bodyPr>
            <a:normAutofit lnSpcReduction="10000"/>
          </a:bodyPr>
          <a:lstStyle/>
          <a:p>
            <a:pPr lvl="0">
              <a:lnSpc>
                <a:spcPct val="110000"/>
              </a:lnSpc>
            </a:pPr>
            <a:r>
              <a:rPr lang="en-US" dirty="0" smtClean="0"/>
              <a:t>Outer Garment</a:t>
            </a:r>
            <a:endParaRPr lang="en-US" sz="4400" dirty="0" smtClean="0"/>
          </a:p>
          <a:p>
            <a:pPr lvl="1"/>
            <a:r>
              <a:rPr lang="en-US" dirty="0" smtClean="0"/>
              <a:t>Outer mantles sometimes used as “sacks” to carry items</a:t>
            </a:r>
            <a:endParaRPr lang="en-US" sz="4000" dirty="0" smtClean="0"/>
          </a:p>
          <a:p>
            <a:pPr lvl="2"/>
            <a:r>
              <a:rPr lang="en-US" dirty="0" smtClean="0"/>
              <a:t>When the Jews left Egypt, they took their kneading-troughs “bound up in their clothes upon their shoulders” (Ex. 12:34; cf. 2 </a:t>
            </a:r>
            <a:r>
              <a:rPr lang="en-US" dirty="0" err="1" smtClean="0"/>
              <a:t>Kgs</a:t>
            </a:r>
            <a:r>
              <a:rPr lang="en-US" dirty="0" smtClean="0"/>
              <a:t>. 4:39)</a:t>
            </a:r>
            <a:endParaRPr lang="en-US" sz="3600" dirty="0" smtClean="0"/>
          </a:p>
          <a:p>
            <a:pPr lvl="2"/>
            <a:r>
              <a:rPr lang="en-US" dirty="0" smtClean="0"/>
              <a:t>The hollow formed by the upper part of this loose garment was called one’s “bosom” (a large pocket secured by the belt)</a:t>
            </a:r>
            <a:endParaRPr lang="en-US" sz="3600" dirty="0" smtClean="0"/>
          </a:p>
          <a:p>
            <a:pPr lvl="3"/>
            <a:r>
              <a:rPr lang="en-US" dirty="0" smtClean="0"/>
              <a:t>Just before Israel went into captivity, God warned that He would recompense their iniquities “into their bosom” (Isa. 65:5), filled with punishment (cf. Jer. 32:18; Psa. 79:12).</a:t>
            </a:r>
            <a:endParaRPr lang="en-US" sz="3200" dirty="0" smtClean="0"/>
          </a:p>
          <a:p>
            <a:pPr lvl="3"/>
            <a:r>
              <a:rPr lang="en-US" dirty="0" smtClean="0"/>
              <a:t>“Give, and it will be given to you: good measure, pressed down, shaken together, and running over will be put into your bosom” (Luke 6:38) – symbolic of going to market where merchant fills one’s sack to complete capacity (cf. Ruth 3:15)</a:t>
            </a:r>
            <a:endParaRPr lang="en-US" sz="32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anim calcmode="lin" valueType="num">
                                      <p:cBhvr>
                                        <p:cTn id="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anim calcmode="lin" valueType="num">
                                      <p:cBhvr>
                                        <p:cTn id="1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anim calcmode="lin" valueType="num">
                                      <p:cBhvr>
                                        <p:cTn id="2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anim calcmode="lin" valueType="num">
                                      <p:cBhvr>
                                        <p:cTn id="2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anim calcmode="lin" valueType="num">
                                      <p:cBhvr>
                                        <p:cTn id="3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500" dirty="0" smtClean="0"/>
              <a:t>Clothing in Ancient World</a:t>
            </a:r>
            <a:endParaRPr lang="en-US" sz="3500" dirty="0"/>
          </a:p>
        </p:txBody>
      </p:sp>
      <p:sp>
        <p:nvSpPr>
          <p:cNvPr id="3" name="Content Placeholder 2"/>
          <p:cNvSpPr>
            <a:spLocks noGrp="1"/>
          </p:cNvSpPr>
          <p:nvPr>
            <p:ph idx="1"/>
          </p:nvPr>
        </p:nvSpPr>
        <p:spPr>
          <a:xfrm>
            <a:off x="304800" y="1143000"/>
            <a:ext cx="8686800" cy="5715000"/>
          </a:xfrm>
        </p:spPr>
        <p:txBody>
          <a:bodyPr>
            <a:normAutofit lnSpcReduction="10000"/>
          </a:bodyPr>
          <a:lstStyle/>
          <a:p>
            <a:pPr lvl="0">
              <a:lnSpc>
                <a:spcPct val="110000"/>
              </a:lnSpc>
            </a:pPr>
            <a:r>
              <a:rPr lang="en-US" dirty="0" smtClean="0"/>
              <a:t>Outer Garment</a:t>
            </a:r>
            <a:endParaRPr lang="en-US" sz="4400" dirty="0" smtClean="0"/>
          </a:p>
          <a:p>
            <a:pPr lvl="1"/>
            <a:r>
              <a:rPr lang="en-US" dirty="0" smtClean="0"/>
              <a:t>Jesus stressed the conciliatory attitude to characterize His disciples</a:t>
            </a:r>
            <a:endParaRPr lang="en-US" sz="4000" dirty="0" smtClean="0"/>
          </a:p>
          <a:p>
            <a:pPr lvl="2"/>
            <a:r>
              <a:rPr lang="en-US" dirty="0" smtClean="0"/>
              <a:t>“If anyone wants to sue you and take away your tunic [</a:t>
            </a:r>
            <a:r>
              <a:rPr lang="en-US" dirty="0" err="1" smtClean="0"/>
              <a:t>chiton</a:t>
            </a:r>
            <a:r>
              <a:rPr lang="en-US" dirty="0" smtClean="0"/>
              <a:t>, inner garment], let him have your cloak [</a:t>
            </a:r>
            <a:r>
              <a:rPr lang="en-US" dirty="0" err="1" smtClean="0"/>
              <a:t>himation</a:t>
            </a:r>
            <a:r>
              <a:rPr lang="en-US" dirty="0" smtClean="0"/>
              <a:t>, outer raiment] also” (Matt. 5:40)</a:t>
            </a:r>
            <a:endParaRPr lang="en-US" sz="3600" dirty="0" smtClean="0"/>
          </a:p>
          <a:p>
            <a:pPr lvl="3"/>
            <a:r>
              <a:rPr lang="en-US" dirty="0" smtClean="0"/>
              <a:t>In this passage, Jesus is referring to a legal process—the claimant is supposed to claim the inner garment (the less costly).  The defendant is to be willing to let him have the more valuable one too.</a:t>
            </a:r>
            <a:endParaRPr lang="en-US" sz="3200" dirty="0" smtClean="0"/>
          </a:p>
          <a:p>
            <a:pPr lvl="2"/>
            <a:r>
              <a:rPr lang="en-US" dirty="0" smtClean="0"/>
              <a:t>“And from him who takes away your cloak [</a:t>
            </a:r>
            <a:r>
              <a:rPr lang="en-US" dirty="0" err="1" smtClean="0"/>
              <a:t>himation</a:t>
            </a:r>
            <a:r>
              <a:rPr lang="en-US" dirty="0" smtClean="0"/>
              <a:t>, outer raiment], do not withhold your tunic [</a:t>
            </a:r>
            <a:r>
              <a:rPr lang="en-US" dirty="0" err="1" smtClean="0"/>
              <a:t>chiton</a:t>
            </a:r>
            <a:r>
              <a:rPr lang="en-US" dirty="0" smtClean="0"/>
              <a:t>, inner garment] either” (Luke 6:29)</a:t>
            </a:r>
            <a:endParaRPr lang="en-US" sz="3600" dirty="0" smtClean="0"/>
          </a:p>
          <a:p>
            <a:pPr lvl="3"/>
            <a:r>
              <a:rPr lang="en-US" dirty="0" smtClean="0"/>
              <a:t>In this passage, Jesus is referring to an act of violence, and there is no mention of going to law.  So the outer garment is the first one to be seized.</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anim calcmode="lin" valueType="num">
                                      <p:cBhvr>
                                        <p:cTn id="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anim calcmode="lin" valueType="num">
                                      <p:cBhvr>
                                        <p:cTn id="1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anim calcmode="lin" valueType="num">
                                      <p:cBhvr>
                                        <p:cTn id="2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anim calcmode="lin" valueType="num">
                                      <p:cBhvr>
                                        <p:cTn id="2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anim calcmode="lin" valueType="num">
                                      <p:cBhvr>
                                        <p:cTn id="3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500" dirty="0" smtClean="0"/>
              <a:t>Clothing in Ancient World</a:t>
            </a:r>
            <a:endParaRPr lang="en-US" sz="3500" dirty="0"/>
          </a:p>
        </p:txBody>
      </p:sp>
      <p:sp>
        <p:nvSpPr>
          <p:cNvPr id="3" name="Content Placeholder 2"/>
          <p:cNvSpPr>
            <a:spLocks noGrp="1"/>
          </p:cNvSpPr>
          <p:nvPr>
            <p:ph idx="1"/>
          </p:nvPr>
        </p:nvSpPr>
        <p:spPr>
          <a:xfrm>
            <a:off x="304800" y="1143000"/>
            <a:ext cx="8686800" cy="5715000"/>
          </a:xfrm>
        </p:spPr>
        <p:txBody>
          <a:bodyPr>
            <a:normAutofit/>
          </a:bodyPr>
          <a:lstStyle/>
          <a:p>
            <a:pPr lvl="0"/>
            <a:r>
              <a:rPr lang="en-US" dirty="0" smtClean="0"/>
              <a:t>Outer Garment</a:t>
            </a:r>
            <a:endParaRPr lang="en-US" sz="4400" dirty="0" smtClean="0"/>
          </a:p>
          <a:p>
            <a:pPr lvl="1"/>
            <a:r>
              <a:rPr lang="en-US" dirty="0" smtClean="0"/>
              <a:t>The soldiers who crucified Jesus took his “garments” (plural), likely both the inner and outer apparel.</a:t>
            </a:r>
            <a:endParaRPr lang="en-US" sz="4000" dirty="0" smtClean="0"/>
          </a:p>
          <a:p>
            <a:pPr lvl="2"/>
            <a:r>
              <a:rPr lang="en-US" dirty="0" smtClean="0"/>
              <a:t>The outer mantle was divided between the four soldiers</a:t>
            </a:r>
            <a:endParaRPr lang="en-US" sz="3600" dirty="0" smtClean="0"/>
          </a:p>
          <a:p>
            <a:pPr lvl="2"/>
            <a:r>
              <a:rPr lang="en-US" dirty="0" smtClean="0"/>
              <a:t>The undergarment, the tunic (</a:t>
            </a:r>
            <a:r>
              <a:rPr lang="en-US" dirty="0" err="1" smtClean="0"/>
              <a:t>ASVfn</a:t>
            </a:r>
            <a:r>
              <a:rPr lang="en-US" dirty="0" smtClean="0"/>
              <a:t>), was seamless, hence, the soldiers cast lots for it (John 19:23-24) – a fulfillment of prophecy (Psa. 22:18)</a:t>
            </a:r>
            <a:endParaRPr lang="en-US" sz="3600" dirty="0" smtClean="0"/>
          </a:p>
          <a:p>
            <a:pPr lvl="2"/>
            <a:r>
              <a:rPr lang="en-US" dirty="0" smtClean="0"/>
              <a:t>Josephus wrote of the robe of the high priest</a:t>
            </a:r>
            <a:endParaRPr lang="en-US" sz="3600" dirty="0" smtClean="0"/>
          </a:p>
          <a:p>
            <a:pPr lvl="3"/>
            <a:r>
              <a:rPr lang="en-US" dirty="0" smtClean="0"/>
              <a:t>It “was not composed of two pieces, nor was it sewed together upon the shoulders and sides, but it was one long vestment so woven as to have an aperture for the neck…” (</a:t>
            </a:r>
            <a:r>
              <a:rPr lang="en-US" i="1" dirty="0" smtClean="0"/>
              <a:t>Antiquities, </a:t>
            </a:r>
            <a:r>
              <a:rPr lang="en-US" dirty="0" smtClean="0"/>
              <a:t>III, vii, 4).</a:t>
            </a:r>
            <a:endParaRPr lang="en-US" sz="3200" dirty="0" smtClean="0"/>
          </a:p>
          <a:p>
            <a:pPr lvl="3"/>
            <a:r>
              <a:rPr lang="en-US" dirty="0" smtClean="0"/>
              <a:t>Was this (speculation) a divine suggestion that Christ was about to enter into His role as our high priest (cf. Heb. 4:14-15)?</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anim calcmode="lin" valueType="num">
                                      <p:cBhvr>
                                        <p:cTn id="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anim calcmode="lin" valueType="num">
                                      <p:cBhvr>
                                        <p:cTn id="1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anim calcmode="lin" valueType="num">
                                      <p:cBhvr>
                                        <p:cTn id="2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anim calcmode="lin" valueType="num">
                                      <p:cBhvr>
                                        <p:cTn id="2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anim calcmode="lin" valueType="num">
                                      <p:cBhvr>
                                        <p:cTn id="3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anim calcmode="lin" valueType="num">
                                      <p:cBhvr>
                                        <p:cTn id="3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500" dirty="0" smtClean="0"/>
              <a:t>Clothing in Ancient World</a:t>
            </a:r>
            <a:endParaRPr lang="en-US" sz="3500" dirty="0"/>
          </a:p>
        </p:txBody>
      </p:sp>
      <p:sp>
        <p:nvSpPr>
          <p:cNvPr id="3" name="Content Placeholder 2"/>
          <p:cNvSpPr>
            <a:spLocks noGrp="1"/>
          </p:cNvSpPr>
          <p:nvPr>
            <p:ph idx="1"/>
          </p:nvPr>
        </p:nvSpPr>
        <p:spPr>
          <a:xfrm>
            <a:off x="304800" y="1143000"/>
            <a:ext cx="8686800" cy="5715000"/>
          </a:xfrm>
        </p:spPr>
        <p:txBody>
          <a:bodyPr>
            <a:normAutofit/>
          </a:bodyPr>
          <a:lstStyle/>
          <a:p>
            <a:pPr lvl="0"/>
            <a:r>
              <a:rPr lang="en-US" dirty="0" smtClean="0"/>
              <a:t>Girdle/Belt</a:t>
            </a:r>
            <a:endParaRPr lang="en-US" sz="4400" dirty="0" smtClean="0"/>
          </a:p>
          <a:p>
            <a:pPr lvl="1"/>
            <a:r>
              <a:rPr lang="en-US" dirty="0" smtClean="0"/>
              <a:t>Used to secure either the undergarment or outer garment</a:t>
            </a:r>
            <a:endParaRPr lang="en-US" sz="4000" dirty="0" smtClean="0"/>
          </a:p>
          <a:p>
            <a:pPr lvl="2"/>
            <a:r>
              <a:rPr lang="en-US" dirty="0" smtClean="0"/>
              <a:t>Might be made of woven linen (the “band” for Aaron’s ephod, Ex. 28:8) or of leather (John the Baptist wore, Matt. 3:4)</a:t>
            </a:r>
            <a:endParaRPr lang="en-US" sz="3600" dirty="0" smtClean="0"/>
          </a:p>
          <a:p>
            <a:pPr lvl="2"/>
            <a:r>
              <a:rPr lang="en-US" dirty="0" smtClean="0"/>
              <a:t>Girdle could be a square or triangle cloth, folded to make a strip about 4” wide</a:t>
            </a:r>
            <a:endParaRPr lang="en-US" sz="3600" dirty="0" smtClean="0"/>
          </a:p>
          <a:p>
            <a:pPr lvl="2"/>
            <a:r>
              <a:rPr lang="en-US" dirty="0" smtClean="0"/>
              <a:t>Might be fastened with a buckle/clasp or tied in a knot</a:t>
            </a:r>
            <a:endParaRPr lang="en-US" sz="3600" dirty="0" smtClean="0"/>
          </a:p>
          <a:p>
            <a:pPr lvl="2"/>
            <a:r>
              <a:rPr lang="en-US" dirty="0" smtClean="0"/>
              <a:t>Might contain a slit to hold coins, an inkhorn or perhaps a dagger</a:t>
            </a:r>
            <a:endParaRPr lang="en-US" sz="3600" dirty="0" smtClean="0"/>
          </a:p>
          <a:p>
            <a:pPr lvl="2"/>
            <a:r>
              <a:rPr lang="en-US" dirty="0" smtClean="0"/>
              <a:t>Sometimes women made these girdles and sold to neighboring merchants (cf. Prov. 31:24)</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anim calcmode="lin" valueType="num">
                                      <p:cBhvr>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anim calcmode="lin" valueType="num">
                                      <p:cBhvr>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anim calcmode="lin" valueType="num">
                                      <p:cBhvr>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anim calcmode="lin" valueType="num">
                                      <p:cBhvr>
                                        <p:cTn id="3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500"/>
                                        <p:tgtEl>
                                          <p:spTgt spid="3">
                                            <p:txEl>
                                              <p:pRg st="6" end="6"/>
                                            </p:txEl>
                                          </p:spTgt>
                                        </p:tgtEl>
                                      </p:cBhvr>
                                    </p:animEffect>
                                    <p:anim calcmode="lin" valueType="num">
                                      <p:cBhvr>
                                        <p:cTn id="4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500" dirty="0" smtClean="0"/>
              <a:t>Clothing in Ancient World</a:t>
            </a:r>
            <a:endParaRPr lang="en-US" sz="3500" dirty="0"/>
          </a:p>
        </p:txBody>
      </p:sp>
      <p:sp>
        <p:nvSpPr>
          <p:cNvPr id="3" name="Content Placeholder 2"/>
          <p:cNvSpPr>
            <a:spLocks noGrp="1"/>
          </p:cNvSpPr>
          <p:nvPr>
            <p:ph idx="1"/>
          </p:nvPr>
        </p:nvSpPr>
        <p:spPr>
          <a:xfrm>
            <a:off x="304800" y="1143000"/>
            <a:ext cx="8686800" cy="5715000"/>
          </a:xfrm>
        </p:spPr>
        <p:txBody>
          <a:bodyPr>
            <a:normAutofit lnSpcReduction="10000"/>
          </a:bodyPr>
          <a:lstStyle/>
          <a:p>
            <a:pPr lvl="0">
              <a:lnSpc>
                <a:spcPct val="110000"/>
              </a:lnSpc>
            </a:pPr>
            <a:r>
              <a:rPr lang="en-US" dirty="0" smtClean="0"/>
              <a:t>Girdle/Belt</a:t>
            </a:r>
            <a:endParaRPr lang="en-US" sz="4400" dirty="0" smtClean="0"/>
          </a:p>
          <a:p>
            <a:pPr lvl="1"/>
            <a:r>
              <a:rPr lang="en-US" dirty="0" smtClean="0"/>
              <a:t>God instructed Jeremiah to purchase a linen girdle (Jer. 13:1-11)</a:t>
            </a:r>
            <a:endParaRPr lang="en-US" sz="4000" dirty="0" smtClean="0"/>
          </a:p>
          <a:p>
            <a:pPr lvl="2"/>
            <a:r>
              <a:rPr lang="en-US" dirty="0" smtClean="0"/>
              <a:t>Not to be put in water (washed) but worn until it became filthy</a:t>
            </a:r>
            <a:endParaRPr lang="en-US" sz="3600" dirty="0" smtClean="0"/>
          </a:p>
          <a:p>
            <a:pPr lvl="2"/>
            <a:r>
              <a:rPr lang="en-US" dirty="0" smtClean="0"/>
              <a:t>Later, Jeremiah was told to go to the Euphrates &amp; hide the belt in a rock crevice</a:t>
            </a:r>
            <a:endParaRPr lang="en-US" sz="3600" dirty="0" smtClean="0"/>
          </a:p>
          <a:p>
            <a:pPr lvl="2"/>
            <a:r>
              <a:rPr lang="en-US" dirty="0" smtClean="0"/>
              <a:t>Eventually, he was sent to retrieve the girdle and found it “marred” and “profitable for nothing”</a:t>
            </a:r>
            <a:endParaRPr lang="en-US" sz="3600" dirty="0" smtClean="0"/>
          </a:p>
          <a:p>
            <a:pPr lvl="2"/>
            <a:r>
              <a:rPr lang="en-US" dirty="0" smtClean="0"/>
              <a:t>Meaning:  “After this manner I will mar the pride of Judah, and the great pride of Jerusalem.”</a:t>
            </a:r>
            <a:endParaRPr lang="en-US" sz="3600" dirty="0" smtClean="0"/>
          </a:p>
          <a:p>
            <a:pPr lvl="3"/>
            <a:r>
              <a:rPr lang="en-US" dirty="0" smtClean="0"/>
              <a:t>God had chosen Israel &amp; Judah to cleave to Him, like the girdle was wrapped to cleave to Jeremiah</a:t>
            </a:r>
            <a:endParaRPr lang="en-US" sz="3200" dirty="0" smtClean="0"/>
          </a:p>
          <a:p>
            <a:pPr lvl="3"/>
            <a:r>
              <a:rPr lang="en-US" dirty="0" smtClean="0"/>
              <a:t>As the symbolic belt decayed and became unfit for use, so God would reject these apostate people.</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anim calcmode="lin" valueType="num">
                                      <p:cBhvr>
                                        <p:cTn id="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anim calcmode="lin" valueType="num">
                                      <p:cBhvr>
                                        <p:cTn id="1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anim calcmode="lin" valueType="num">
                                      <p:cBhvr>
                                        <p:cTn id="2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anim calcmode="lin" valueType="num">
                                      <p:cBhvr>
                                        <p:cTn id="2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anim calcmode="lin" valueType="num">
                                      <p:cBhvr>
                                        <p:cTn id="3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anim calcmode="lin" valueType="num">
                                      <p:cBhvr>
                                        <p:cTn id="3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nodeType="after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500"/>
                                        <p:tgtEl>
                                          <p:spTgt spid="3">
                                            <p:txEl>
                                              <p:pRg st="7" end="7"/>
                                            </p:txEl>
                                          </p:spTgt>
                                        </p:tgtEl>
                                      </p:cBhvr>
                                    </p:animEffect>
                                    <p:anim calcmode="lin" valueType="num">
                                      <p:cBhvr>
                                        <p:cTn id="44"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5"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500" dirty="0" smtClean="0"/>
              <a:t>Clothing in Ancient World</a:t>
            </a:r>
            <a:endParaRPr lang="en-US" sz="3500" dirty="0"/>
          </a:p>
        </p:txBody>
      </p:sp>
      <p:sp>
        <p:nvSpPr>
          <p:cNvPr id="3" name="Content Placeholder 2"/>
          <p:cNvSpPr>
            <a:spLocks noGrp="1"/>
          </p:cNvSpPr>
          <p:nvPr>
            <p:ph idx="1"/>
          </p:nvPr>
        </p:nvSpPr>
        <p:spPr>
          <a:xfrm>
            <a:off x="304800" y="1143000"/>
            <a:ext cx="8686800" cy="5715000"/>
          </a:xfrm>
        </p:spPr>
        <p:txBody>
          <a:bodyPr>
            <a:normAutofit/>
          </a:bodyPr>
          <a:lstStyle/>
          <a:p>
            <a:pPr lvl="0"/>
            <a:r>
              <a:rPr lang="en-US" dirty="0" smtClean="0"/>
              <a:t>Girdle/Belt</a:t>
            </a:r>
            <a:endParaRPr lang="en-US" sz="4400" dirty="0" smtClean="0"/>
          </a:p>
          <a:p>
            <a:pPr lvl="1"/>
            <a:r>
              <a:rPr lang="en-US" dirty="0" smtClean="0"/>
              <a:t>When a man was preparing for vigorous activity, he would lift his outer robe and secure it with the girdle, giving his legs greater mobility for running, working, etc.</a:t>
            </a:r>
            <a:endParaRPr lang="en-US" sz="4000" dirty="0" smtClean="0"/>
          </a:p>
          <a:p>
            <a:pPr lvl="2"/>
            <a:r>
              <a:rPr lang="en-US" dirty="0" smtClean="0"/>
              <a:t>After Job had repeatedly complained that God was persecuting him (by all the difficulties that had entered his life), the Lord humbled Job with a grueling series of questions about the earth and its creatures.</a:t>
            </a:r>
            <a:endParaRPr lang="en-US" sz="3600" dirty="0" smtClean="0"/>
          </a:p>
          <a:p>
            <a:pPr lvl="3"/>
            <a:r>
              <a:rPr lang="en-US" dirty="0" smtClean="0"/>
              <a:t>God prefaced His examination with a warning: “Gird up now thy loins like a man” (Job 38:3; 40:7).</a:t>
            </a:r>
            <a:endParaRPr lang="en-US" sz="3200" dirty="0" smtClean="0"/>
          </a:p>
          <a:p>
            <a:pPr lvl="3"/>
            <a:r>
              <a:rPr lang="en-US" dirty="0" smtClean="0"/>
              <a:t>In other words, “Job, get ready for a contest!”</a:t>
            </a:r>
            <a:endParaRPr lang="en-US" sz="32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anim calcmode="lin" valueType="num">
                                      <p:cBhvr>
                                        <p:cTn id="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anim calcmode="lin" valueType="num">
                                      <p:cBhvr>
                                        <p:cTn id="1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anim calcmode="lin" valueType="num">
                                      <p:cBhvr>
                                        <p:cTn id="2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anim calcmode="lin" valueType="num">
                                      <p:cBhvr>
                                        <p:cTn id="2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500" dirty="0" smtClean="0"/>
              <a:t>Clothing in Ancient World</a:t>
            </a:r>
            <a:endParaRPr lang="en-US" sz="3500" dirty="0"/>
          </a:p>
        </p:txBody>
      </p:sp>
      <p:sp>
        <p:nvSpPr>
          <p:cNvPr id="3" name="Content Placeholder 2"/>
          <p:cNvSpPr>
            <a:spLocks noGrp="1"/>
          </p:cNvSpPr>
          <p:nvPr>
            <p:ph idx="1"/>
          </p:nvPr>
        </p:nvSpPr>
        <p:spPr>
          <a:xfrm>
            <a:off x="304800" y="1143000"/>
            <a:ext cx="8686800" cy="5715000"/>
          </a:xfrm>
        </p:spPr>
        <p:txBody>
          <a:bodyPr>
            <a:normAutofit/>
          </a:bodyPr>
          <a:lstStyle/>
          <a:p>
            <a:pPr lvl="0"/>
            <a:r>
              <a:rPr lang="en-US" dirty="0" smtClean="0"/>
              <a:t>Girdle/Belt</a:t>
            </a:r>
            <a:endParaRPr lang="en-US" sz="4400" dirty="0" smtClean="0"/>
          </a:p>
          <a:p>
            <a:pPr lvl="1"/>
            <a:r>
              <a:rPr lang="en-US" dirty="0" smtClean="0"/>
              <a:t>During the last supper which Jesus ate with His disciples, the Lord arose from the table, laid aside his “garments” (plural—the outer robe and perhaps the girdle that secured it).</a:t>
            </a:r>
            <a:endParaRPr lang="en-US" sz="4000" dirty="0" smtClean="0"/>
          </a:p>
          <a:p>
            <a:pPr lvl="2"/>
            <a:r>
              <a:rPr lang="en-US" dirty="0" smtClean="0"/>
              <a:t>He “took a towel and girded Himself” (John 13:4)</a:t>
            </a:r>
            <a:endParaRPr lang="en-US" sz="3600" dirty="0" smtClean="0"/>
          </a:p>
          <a:p>
            <a:pPr lvl="2"/>
            <a:r>
              <a:rPr lang="en-US" dirty="0" smtClean="0"/>
              <a:t>Assuming the role of a servant (cf. 1 Sam. 25:41), He washed the disciples’ feet, thus teaching a powerful lesson in humility (cf. 13:14-16).</a:t>
            </a:r>
            <a:endParaRPr lang="en-US" sz="3600" dirty="0" smtClean="0"/>
          </a:p>
          <a:p>
            <a:pPr lvl="2"/>
            <a:r>
              <a:rPr lang="en-US" dirty="0" smtClean="0"/>
              <a:t>No doubt Peter had this vivid scene in mind when he later wrote: “Yes, all of you be submissive to one another, and be clothed with humility, for ‘God resists the proud, But gives grace to the humble’” (1 Pet. 5:5; cf. 2 Pet. 1:13).</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anim calcmode="lin" valueType="num">
                                      <p:cBhvr>
                                        <p:cTn id="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anim calcmode="lin" valueType="num">
                                      <p:cBhvr>
                                        <p:cTn id="1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anim calcmode="lin" valueType="num">
                                      <p:cBhvr>
                                        <p:cTn id="2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anim calcmode="lin" valueType="num">
                                      <p:cBhvr>
                                        <p:cTn id="2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500" dirty="0" smtClean="0"/>
              <a:t>Clothing in Ancient World</a:t>
            </a:r>
            <a:endParaRPr lang="en-US" sz="3500" dirty="0"/>
          </a:p>
        </p:txBody>
      </p:sp>
      <p:sp>
        <p:nvSpPr>
          <p:cNvPr id="3" name="Content Placeholder 2"/>
          <p:cNvSpPr>
            <a:spLocks noGrp="1"/>
          </p:cNvSpPr>
          <p:nvPr>
            <p:ph idx="1"/>
          </p:nvPr>
        </p:nvSpPr>
        <p:spPr>
          <a:xfrm>
            <a:off x="304800" y="1143000"/>
            <a:ext cx="8686800" cy="5715000"/>
          </a:xfrm>
        </p:spPr>
        <p:txBody>
          <a:bodyPr>
            <a:normAutofit/>
          </a:bodyPr>
          <a:lstStyle/>
          <a:p>
            <a:pPr lvl="0"/>
            <a:r>
              <a:rPr lang="en-US" dirty="0" err="1" smtClean="0"/>
              <a:t>Footware</a:t>
            </a:r>
            <a:endParaRPr lang="en-US" sz="4400" dirty="0" smtClean="0"/>
          </a:p>
          <a:p>
            <a:pPr lvl="1"/>
            <a:r>
              <a:rPr lang="en-US" dirty="0" smtClean="0"/>
              <a:t>The poorest of people often went barefooted, though most folks had </a:t>
            </a:r>
            <a:r>
              <a:rPr lang="en-US" dirty="0" err="1" smtClean="0"/>
              <a:t>footware</a:t>
            </a:r>
            <a:endParaRPr lang="en-US" sz="4000" dirty="0" smtClean="0"/>
          </a:p>
          <a:p>
            <a:pPr lvl="1"/>
            <a:r>
              <a:rPr lang="en-US" dirty="0" smtClean="0"/>
              <a:t>When they went indoors, they went barefooted</a:t>
            </a:r>
            <a:endParaRPr lang="en-US" sz="4000" dirty="0" smtClean="0"/>
          </a:p>
          <a:p>
            <a:pPr lvl="2"/>
            <a:r>
              <a:rPr lang="en-US" dirty="0" smtClean="0"/>
              <a:t>Sinful woman wept at Jesus’ feet and wiped His feet with her hair and kissed them (Luke 7:36ff)</a:t>
            </a:r>
            <a:endParaRPr lang="en-US" sz="3600" dirty="0" smtClean="0"/>
          </a:p>
          <a:p>
            <a:pPr lvl="2"/>
            <a:r>
              <a:rPr lang="en-US" dirty="0" smtClean="0"/>
              <a:t>Hospitable practice to provide one’s visiting guest with water for washing his feet</a:t>
            </a:r>
          </a:p>
          <a:p>
            <a:pPr lvl="2"/>
            <a:r>
              <a:rPr lang="en-US" dirty="0" smtClean="0"/>
              <a:t>How very crude for Simon the Pharisee to criticize the women who “washed” Jesus’ feet with her tears, when he had not even provided Jesus with plain water for that chore (Luke 7:44).</a:t>
            </a:r>
            <a:endParaRPr lang="en-US" sz="36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anim calcmode="lin" valueType="num">
                                      <p:cBhvr>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anim calcmode="lin" valueType="num">
                                      <p:cBhvr>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anim calcmode="lin" valueType="num">
                                      <p:cBhvr>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anim calcmode="lin" valueType="num">
                                      <p:cBhvr>
                                        <p:cTn id="3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500" dirty="0" smtClean="0"/>
              <a:t>Clothing in Ancient World</a:t>
            </a:r>
            <a:endParaRPr lang="en-US" sz="3500" dirty="0"/>
          </a:p>
        </p:txBody>
      </p:sp>
      <p:sp>
        <p:nvSpPr>
          <p:cNvPr id="3" name="Content Placeholder 2"/>
          <p:cNvSpPr>
            <a:spLocks noGrp="1"/>
          </p:cNvSpPr>
          <p:nvPr>
            <p:ph idx="1"/>
          </p:nvPr>
        </p:nvSpPr>
        <p:spPr>
          <a:xfrm>
            <a:off x="304800" y="1143000"/>
            <a:ext cx="8686800" cy="5715000"/>
          </a:xfrm>
        </p:spPr>
        <p:txBody>
          <a:bodyPr>
            <a:normAutofit/>
          </a:bodyPr>
          <a:lstStyle/>
          <a:p>
            <a:r>
              <a:rPr lang="en-US" dirty="0" err="1" smtClean="0"/>
              <a:t>Footware</a:t>
            </a:r>
            <a:endParaRPr lang="en-US" sz="4400" dirty="0" smtClean="0"/>
          </a:p>
          <a:p>
            <a:pPr lvl="1"/>
            <a:r>
              <a:rPr lang="en-US" dirty="0" smtClean="0"/>
              <a:t>Since servants usually performed the task of feet-washing (cf. 1 Sam. 25:41), no question as to what lesson the Master was teaching when He washed His disciples’ feet (John 13:16).</a:t>
            </a:r>
            <a:endParaRPr lang="en-US" sz="4000" dirty="0" smtClean="0"/>
          </a:p>
          <a:p>
            <a:pPr lvl="2"/>
            <a:r>
              <a:rPr lang="en-US" dirty="0" smtClean="0"/>
              <a:t>The path to greatness was through servitude</a:t>
            </a:r>
            <a:endParaRPr lang="en-US" sz="3600" dirty="0" smtClean="0"/>
          </a:p>
          <a:p>
            <a:pPr lvl="1"/>
            <a:r>
              <a:rPr lang="en-US" dirty="0" smtClean="0"/>
              <a:t>Certain widows were not qualified for the “enrollment” unless they had “washed the saints’ feet” (1 Tim. 5:9-10)</a:t>
            </a:r>
            <a:endParaRPr lang="en-US" sz="4000" dirty="0" smtClean="0"/>
          </a:p>
          <a:p>
            <a:pPr lvl="2"/>
            <a:r>
              <a:rPr lang="en-US" dirty="0" smtClean="0"/>
              <a:t>In other words, these older women already had a distinguished record of showing concerned hospitality for the Lord’s people</a:t>
            </a:r>
            <a:endParaRPr lang="en-US" sz="36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anim calcmode="lin" valueType="num">
                                      <p:cBhvr>
                                        <p:cTn id="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anim calcmode="lin" valueType="num">
                                      <p:cBhvr>
                                        <p:cTn id="1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anim calcmode="lin" valueType="num">
                                      <p:cBhvr>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2"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3" fill="hold">
                            <p:stCondLst>
                              <p:cond delay="500"/>
                            </p:stCondLst>
                            <p:childTnLst>
                              <p:par>
                                <p:cTn id="24" presetID="42" presetClass="entr" presetSubtype="0" fill="hold" grpId="0"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anim calcmode="lin" valueType="num">
                                      <p:cBhvr>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500" dirty="0" smtClean="0">
                <a:ln w="22225">
                  <a:solidFill>
                    <a:prstClr val="white"/>
                  </a:solidFill>
                </a:ln>
                <a:effectLst>
                  <a:outerShdw blurRad="50800" dist="50800" dir="2700000" algn="ctr" rotWithShape="0">
                    <a:prstClr val="black"/>
                  </a:outerShdw>
                </a:effectLst>
              </a:rPr>
              <a:t>Clothing in Ancient World</a:t>
            </a:r>
            <a:endParaRPr lang="en-US" dirty="0"/>
          </a:p>
        </p:txBody>
      </p:sp>
      <p:pic>
        <p:nvPicPr>
          <p:cNvPr id="4" name="Content Placeholder 3" descr="adam &amp; eve.jpg"/>
          <p:cNvPicPr>
            <a:picLocks noGrp="1" noChangeAspect="1"/>
          </p:cNvPicPr>
          <p:nvPr>
            <p:ph idx="1"/>
          </p:nvPr>
        </p:nvPicPr>
        <p:blipFill>
          <a:blip r:embed="rId2" cstate="print"/>
          <a:stretch>
            <a:fillRect/>
          </a:stretch>
        </p:blipFill>
        <p:spPr>
          <a:xfrm>
            <a:off x="1066800" y="1143000"/>
            <a:ext cx="7315200" cy="5486400"/>
          </a:xfrm>
        </p:spPr>
      </p:pic>
      <p:pic>
        <p:nvPicPr>
          <p:cNvPr id="1026" name="Picture 2" descr="C:\Images\Ultimate Bible Picture Collection\1-Old Testament\Adam, Eve, Creation\2Adam and Eve_ 1200-1.jpg"/>
          <p:cNvPicPr>
            <a:picLocks noChangeAspect="1" noChangeArrowheads="1"/>
          </p:cNvPicPr>
          <p:nvPr/>
        </p:nvPicPr>
        <p:blipFill>
          <a:blip r:embed="rId3" cstate="print"/>
          <a:srcRect/>
          <a:stretch>
            <a:fillRect/>
          </a:stretch>
        </p:blipFill>
        <p:spPr bwMode="auto">
          <a:xfrm>
            <a:off x="3505200" y="0"/>
            <a:ext cx="5349875"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par>
                                <p:cTn id="10" presetID="10" presetClass="exit" presetSubtype="0" fill="hold" nodeType="withEffect">
                                  <p:stCondLst>
                                    <p:cond delay="0"/>
                                  </p:stCondLst>
                                  <p:childTnLst>
                                    <p:animEffect transition="out" filter="fade">
                                      <p:cBhvr>
                                        <p:cTn id="11" dur="1000"/>
                                        <p:tgtEl>
                                          <p:spTgt spid="4"/>
                                        </p:tgtEl>
                                      </p:cBhvr>
                                    </p:animEffect>
                                    <p:set>
                                      <p:cBhvr>
                                        <p:cTn id="12"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500" dirty="0" smtClean="0"/>
              <a:t>Clothing in Ancient World</a:t>
            </a:r>
            <a:endParaRPr lang="en-US" sz="3500" dirty="0"/>
          </a:p>
        </p:txBody>
      </p:sp>
      <p:sp>
        <p:nvSpPr>
          <p:cNvPr id="3" name="Content Placeholder 2"/>
          <p:cNvSpPr>
            <a:spLocks noGrp="1"/>
          </p:cNvSpPr>
          <p:nvPr>
            <p:ph idx="1"/>
          </p:nvPr>
        </p:nvSpPr>
        <p:spPr/>
        <p:txBody>
          <a:bodyPr/>
          <a:lstStyle/>
          <a:p>
            <a:pPr lvl="0"/>
            <a:r>
              <a:rPr lang="en-US" dirty="0" smtClean="0"/>
              <a:t>Animal hides</a:t>
            </a:r>
            <a:endParaRPr lang="en-US" sz="4400" dirty="0" smtClean="0"/>
          </a:p>
          <a:p>
            <a:pPr lvl="1"/>
            <a:r>
              <a:rPr lang="en-US" dirty="0" smtClean="0"/>
              <a:t>Used for clothing throughout human history</a:t>
            </a:r>
            <a:endParaRPr lang="en-US" sz="4000" dirty="0" smtClean="0"/>
          </a:p>
          <a:p>
            <a:pPr lvl="2"/>
            <a:r>
              <a:rPr lang="en-US" dirty="0" smtClean="0"/>
              <a:t>Esau’s skin compared to “hairy garment” (Gen. 25:25)</a:t>
            </a:r>
            <a:endParaRPr lang="en-US" sz="3600" dirty="0" smtClean="0"/>
          </a:p>
          <a:p>
            <a:pPr lvl="2"/>
            <a:r>
              <a:rPr lang="en-US" dirty="0" smtClean="0"/>
              <a:t>Elijah likely wore a “garment of hair” held secure by a leather belt (cf. 2 </a:t>
            </a:r>
            <a:r>
              <a:rPr lang="en-US" dirty="0" err="1" smtClean="0"/>
              <a:t>Kgs</a:t>
            </a:r>
            <a:r>
              <a:rPr lang="en-US" dirty="0" smtClean="0"/>
              <a:t>. 1:8 </a:t>
            </a:r>
            <a:r>
              <a:rPr lang="en-US" dirty="0" err="1" smtClean="0"/>
              <a:t>ASVfn</a:t>
            </a:r>
            <a:r>
              <a:rPr lang="en-US"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anim calcmode="lin" valueType="num">
                                      <p:cBhvr>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anim calcmode="lin" valueType="num">
                                      <p:cBhvr>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500" dirty="0" smtClean="0"/>
              <a:t>Clothing in Ancient World</a:t>
            </a:r>
            <a:endParaRPr lang="en-US" sz="3500" dirty="0"/>
          </a:p>
        </p:txBody>
      </p:sp>
      <p:sp>
        <p:nvSpPr>
          <p:cNvPr id="3" name="Content Placeholder 2"/>
          <p:cNvSpPr>
            <a:spLocks noGrp="1"/>
          </p:cNvSpPr>
          <p:nvPr>
            <p:ph idx="1"/>
          </p:nvPr>
        </p:nvSpPr>
        <p:spPr>
          <a:xfrm>
            <a:off x="304800" y="1143000"/>
            <a:ext cx="8686800" cy="5715000"/>
          </a:xfrm>
        </p:spPr>
        <p:txBody>
          <a:bodyPr>
            <a:normAutofit/>
          </a:bodyPr>
          <a:lstStyle/>
          <a:p>
            <a:pPr lvl="0"/>
            <a:r>
              <a:rPr lang="en-US" dirty="0" smtClean="0"/>
              <a:t>Flax</a:t>
            </a:r>
            <a:endParaRPr lang="en-US" sz="4400" dirty="0" smtClean="0"/>
          </a:p>
          <a:p>
            <a:pPr lvl="1"/>
            <a:r>
              <a:rPr lang="en-US" dirty="0" smtClean="0"/>
              <a:t>Grown in Egypt (Ex. 9:31) and Canaan (Josh. 6:2) was of the earliest textile fabrics made into linen (cf. Prov. 31:13-14)</a:t>
            </a:r>
            <a:endParaRPr lang="en-US" sz="4000" dirty="0" smtClean="0"/>
          </a:p>
          <a:p>
            <a:pPr lvl="2"/>
            <a:r>
              <a:rPr lang="en-US" dirty="0" smtClean="0"/>
              <a:t>When Joseph was made ruler in Egypt, he was clothed in “fine linen” (Gen. 41:42)</a:t>
            </a:r>
            <a:endParaRPr lang="en-US" sz="3600" dirty="0" smtClean="0"/>
          </a:p>
          <a:p>
            <a:pPr lvl="2"/>
            <a:r>
              <a:rPr lang="en-US" dirty="0" smtClean="0"/>
              <a:t>The attire of the Jewish priests was of linen (Ex. 28:6, 15; 39:27-29; cf. Ezek 44:17-18)</a:t>
            </a:r>
            <a:endParaRPr lang="en-US" sz="3200" dirty="0" smtClean="0"/>
          </a:p>
          <a:p>
            <a:pPr lvl="2"/>
            <a:r>
              <a:rPr lang="en-US" dirty="0" smtClean="0"/>
              <a:t>Used symbolically for the righteous                                     acts of the saints in Rev. 19:8</a:t>
            </a:r>
            <a:endParaRPr lang="en-US" dirty="0"/>
          </a:p>
        </p:txBody>
      </p:sp>
      <p:pic>
        <p:nvPicPr>
          <p:cNvPr id="5" name="Picture 4" descr="Egyptian flax.gif"/>
          <p:cNvPicPr>
            <a:picLocks noChangeAspect="1"/>
          </p:cNvPicPr>
          <p:nvPr/>
        </p:nvPicPr>
        <p:blipFill>
          <a:blip r:embed="rId2" cstate="print"/>
          <a:stretch>
            <a:fillRect/>
          </a:stretch>
        </p:blipFill>
        <p:spPr>
          <a:xfrm>
            <a:off x="6200775" y="4410075"/>
            <a:ext cx="2943225" cy="24479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anim calcmode="lin" valueType="num">
                                      <p:cBhvr>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1" end="1"/>
                                            </p:txEl>
                                          </p:spTgt>
                                        </p:tgtEl>
                                        <p:attrNameLst>
                                          <p:attrName>ppt_y</p:attrName>
                                        </p:attrNameLst>
                                      </p:cBhvr>
                                      <p:tavLst>
                                        <p:tav tm="0">
                                          <p:val>
                                            <p:strVal val="#ppt_y+.1"/>
                                          </p:val>
                                        </p:tav>
                                        <p:tav tm="100000">
                                          <p:val>
                                            <p:strVal val="#ppt_y"/>
                                          </p:val>
                                        </p:tav>
                                      </p:tavLst>
                                    </p:anim>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anim calcmode="lin" valueType="num">
                                      <p:cBhvr>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42" presetClass="entr" presetSubtype="0" fill="hold" grpId="0"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anim calcmode="lin" valueType="num">
                                      <p:cBhvr>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500"/>
                                        <p:tgtEl>
                                          <p:spTgt spid="3">
                                            <p:txEl>
                                              <p:pRg st="4" end="4"/>
                                            </p:txEl>
                                          </p:spTgt>
                                        </p:tgtEl>
                                      </p:cBhvr>
                                    </p:animEffect>
                                    <p:anim calcmode="lin" valueType="num">
                                      <p:cBhvr>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500" dirty="0" smtClean="0"/>
              <a:t>Clothing in Ancient World</a:t>
            </a:r>
            <a:endParaRPr lang="en-US" sz="3500" dirty="0"/>
          </a:p>
        </p:txBody>
      </p:sp>
      <p:sp>
        <p:nvSpPr>
          <p:cNvPr id="3" name="Content Placeholder 2"/>
          <p:cNvSpPr>
            <a:spLocks noGrp="1"/>
          </p:cNvSpPr>
          <p:nvPr>
            <p:ph idx="1"/>
          </p:nvPr>
        </p:nvSpPr>
        <p:spPr>
          <a:xfrm>
            <a:off x="304800" y="1143000"/>
            <a:ext cx="8686800" cy="5715000"/>
          </a:xfrm>
        </p:spPr>
        <p:txBody>
          <a:bodyPr>
            <a:normAutofit/>
          </a:bodyPr>
          <a:lstStyle/>
          <a:p>
            <a:pPr lvl="0"/>
            <a:r>
              <a:rPr lang="en-US" dirty="0" smtClean="0"/>
              <a:t>Wool</a:t>
            </a:r>
            <a:endParaRPr lang="en-US" sz="4400" dirty="0" smtClean="0"/>
          </a:p>
          <a:p>
            <a:pPr lvl="1"/>
            <a:r>
              <a:rPr lang="en-US" dirty="0" smtClean="0"/>
              <a:t>Manufactured from the fleece of sheep and goats</a:t>
            </a:r>
            <a:endParaRPr lang="en-US" sz="4000" dirty="0" smtClean="0"/>
          </a:p>
          <a:p>
            <a:pPr lvl="2"/>
            <a:r>
              <a:rPr lang="en-US" dirty="0" smtClean="0"/>
              <a:t>Wives of Israel wove clothing for their families (Ex. 35:24; Prov. 31:13)</a:t>
            </a:r>
            <a:endParaRPr lang="en-US" sz="3600" dirty="0" smtClean="0"/>
          </a:p>
          <a:p>
            <a:pPr lvl="2"/>
            <a:r>
              <a:rPr lang="en-US" dirty="0" smtClean="0"/>
              <a:t>Wool was sold and traded in ports such as </a:t>
            </a:r>
            <a:r>
              <a:rPr lang="en-US" dirty="0" err="1" smtClean="0"/>
              <a:t>Tyre</a:t>
            </a:r>
            <a:r>
              <a:rPr lang="en-US" dirty="0" smtClean="0"/>
              <a:t> (Ezek. 27:15)</a:t>
            </a:r>
            <a:endParaRPr lang="en-US" sz="3600" dirty="0" smtClean="0"/>
          </a:p>
          <a:p>
            <a:pPr lvl="2"/>
            <a:r>
              <a:rPr lang="en-US" dirty="0" smtClean="0"/>
              <a:t>Tribute was even paid using wool (2 </a:t>
            </a:r>
            <a:r>
              <a:rPr lang="en-US" dirty="0" err="1" smtClean="0"/>
              <a:t>Kgs</a:t>
            </a:r>
            <a:r>
              <a:rPr lang="en-US" dirty="0" smtClean="0"/>
              <a:t>. 3:4)</a:t>
            </a:r>
            <a:endParaRPr lang="en-US" sz="3600" dirty="0" smtClean="0"/>
          </a:p>
          <a:p>
            <a:pPr lvl="1"/>
            <a:r>
              <a:rPr lang="en-US" dirty="0" smtClean="0"/>
              <a:t>Wool could be washed white (Isa. 1:18)</a:t>
            </a:r>
            <a:endParaRPr lang="en-US" sz="4000" dirty="0" smtClean="0"/>
          </a:p>
          <a:p>
            <a:pPr lvl="2"/>
            <a:r>
              <a:rPr lang="en-US" dirty="0" smtClean="0"/>
              <a:t>Or dyed various colors (cf. Heb. 9:19)</a:t>
            </a:r>
            <a:endParaRPr lang="en-US" sz="3600" dirty="0" smtClean="0"/>
          </a:p>
          <a:p>
            <a:pPr lvl="1"/>
            <a:r>
              <a:rPr lang="en-US" dirty="0" smtClean="0"/>
              <a:t>Jews were forbidden to wear a garment containing a mixture of wool &amp; linen (Deut. 22:11).</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anim calcmode="lin" valueType="num">
                                      <p:cBhvr>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anim calcmode="lin" valueType="num">
                                      <p:cBhvr>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anim calcmode="lin" valueType="num">
                                      <p:cBhvr>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anim calcmode="lin" valueType="num">
                                      <p:cBhvr>
                                        <p:cTn id="3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500"/>
                                        <p:tgtEl>
                                          <p:spTgt spid="3">
                                            <p:txEl>
                                              <p:pRg st="6" end="6"/>
                                            </p:txEl>
                                          </p:spTgt>
                                        </p:tgtEl>
                                      </p:cBhvr>
                                    </p:animEffect>
                                    <p:anim calcmode="lin" valueType="num">
                                      <p:cBhvr>
                                        <p:cTn id="4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2" presetClass="entr" presetSubtype="0" fill="hold" grpId="0" nodeType="after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500"/>
                                        <p:tgtEl>
                                          <p:spTgt spid="3">
                                            <p:txEl>
                                              <p:pRg st="7" end="7"/>
                                            </p:txEl>
                                          </p:spTgt>
                                        </p:tgtEl>
                                      </p:cBhvr>
                                    </p:animEffect>
                                    <p:anim calcmode="lin" valueType="num">
                                      <p:cBhvr>
                                        <p:cTn id="5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40" name="Picture 4" descr="http://fc05.deviantart.net/fs46/f/2009/223/d/4/Old_Sackcloth_10_by_Craftmans.jpg"/>
          <p:cNvPicPr>
            <a:picLocks noChangeAspect="1" noChangeArrowheads="1"/>
          </p:cNvPicPr>
          <p:nvPr/>
        </p:nvPicPr>
        <p:blipFill>
          <a:blip r:embed="rId2" cstate="print"/>
          <a:srcRect t="51206"/>
          <a:stretch>
            <a:fillRect/>
          </a:stretch>
        </p:blipFill>
        <p:spPr bwMode="auto">
          <a:xfrm>
            <a:off x="0" y="3733800"/>
            <a:ext cx="9144000" cy="3124201"/>
          </a:xfrm>
          <a:prstGeom prst="rect">
            <a:avLst/>
          </a:prstGeom>
          <a:noFill/>
        </p:spPr>
      </p:pic>
      <p:sp>
        <p:nvSpPr>
          <p:cNvPr id="2" name="Title 1"/>
          <p:cNvSpPr>
            <a:spLocks noGrp="1"/>
          </p:cNvSpPr>
          <p:nvPr>
            <p:ph type="title"/>
          </p:nvPr>
        </p:nvSpPr>
        <p:spPr/>
        <p:txBody>
          <a:bodyPr>
            <a:noAutofit/>
          </a:bodyPr>
          <a:lstStyle/>
          <a:p>
            <a:r>
              <a:rPr lang="en-US" sz="3500" dirty="0" smtClean="0"/>
              <a:t>Clothing in Ancient World</a:t>
            </a:r>
            <a:endParaRPr lang="en-US" sz="3500" dirty="0"/>
          </a:p>
        </p:txBody>
      </p:sp>
      <p:sp>
        <p:nvSpPr>
          <p:cNvPr id="3" name="Content Placeholder 2"/>
          <p:cNvSpPr>
            <a:spLocks noGrp="1"/>
          </p:cNvSpPr>
          <p:nvPr>
            <p:ph idx="1"/>
          </p:nvPr>
        </p:nvSpPr>
        <p:spPr>
          <a:xfrm>
            <a:off x="304800" y="1143000"/>
            <a:ext cx="6629400" cy="5715000"/>
          </a:xfrm>
        </p:spPr>
        <p:txBody>
          <a:bodyPr>
            <a:normAutofit/>
          </a:bodyPr>
          <a:lstStyle/>
          <a:p>
            <a:pPr lvl="0"/>
            <a:r>
              <a:rPr lang="en-US" dirty="0" smtClean="0"/>
              <a:t>Sackcloth</a:t>
            </a:r>
            <a:endParaRPr lang="en-US" sz="4400" dirty="0" smtClean="0"/>
          </a:p>
          <a:p>
            <a:pPr lvl="1"/>
            <a:r>
              <a:rPr lang="en-US" dirty="0" smtClean="0"/>
              <a:t>Strong, rough cloth woven from the long hair of the Oriental goat or camel</a:t>
            </a:r>
            <a:endParaRPr lang="en-US" sz="4000" dirty="0" smtClean="0"/>
          </a:p>
          <a:p>
            <a:pPr lvl="1"/>
            <a:r>
              <a:rPr lang="en-US" dirty="0" smtClean="0"/>
              <a:t>Most often, sackcloth was used in times of mourning and penitence</a:t>
            </a:r>
            <a:endParaRPr lang="en-US" sz="4000" dirty="0" smtClean="0"/>
          </a:p>
        </p:txBody>
      </p:sp>
      <p:pic>
        <p:nvPicPr>
          <p:cNvPr id="14338" name="Picture 2" descr="http://support.brethren.org/images/content/photos/large_19967.jpg"/>
          <p:cNvPicPr>
            <a:picLocks noChangeAspect="1" noChangeArrowheads="1"/>
          </p:cNvPicPr>
          <p:nvPr/>
        </p:nvPicPr>
        <p:blipFill>
          <a:blip r:embed="rId3" cstate="print"/>
          <a:srcRect l="42000" t="17333" r="18000" b="25333"/>
          <a:stretch>
            <a:fillRect/>
          </a:stretch>
        </p:blipFill>
        <p:spPr bwMode="auto">
          <a:xfrm>
            <a:off x="6858000" y="1943101"/>
            <a:ext cx="2286000" cy="491489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anim calcmode="lin" valueType="num">
                                      <p:cBhvr>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14340"/>
                                        </p:tgtEl>
                                        <p:attrNameLst>
                                          <p:attrName>style.visibility</p:attrName>
                                        </p:attrNameLst>
                                      </p:cBhvr>
                                      <p:to>
                                        <p:strVal val="visible"/>
                                      </p:to>
                                    </p:set>
                                    <p:animEffect transition="in" filter="fade">
                                      <p:cBhvr>
                                        <p:cTn id="25" dur="500"/>
                                        <p:tgtEl>
                                          <p:spTgt spid="14340"/>
                                        </p:tgtEl>
                                      </p:cBhvr>
                                    </p:animEffect>
                                  </p:childTnLst>
                                </p:cTn>
                              </p:par>
                            </p:childTnLst>
                          </p:cTn>
                        </p:par>
                        <p:par>
                          <p:cTn id="26" fill="hold">
                            <p:stCondLst>
                              <p:cond delay="2000"/>
                            </p:stCondLst>
                            <p:childTnLst>
                              <p:par>
                                <p:cTn id="27" presetID="10" presetClass="entr" presetSubtype="0" fill="hold" nodeType="afterEffect">
                                  <p:stCondLst>
                                    <p:cond delay="0"/>
                                  </p:stCondLst>
                                  <p:childTnLst>
                                    <p:set>
                                      <p:cBhvr>
                                        <p:cTn id="28" dur="1" fill="hold">
                                          <p:stCondLst>
                                            <p:cond delay="0"/>
                                          </p:stCondLst>
                                        </p:cTn>
                                        <p:tgtEl>
                                          <p:spTgt spid="14338"/>
                                        </p:tgtEl>
                                        <p:attrNameLst>
                                          <p:attrName>style.visibility</p:attrName>
                                        </p:attrNameLst>
                                      </p:cBhvr>
                                      <p:to>
                                        <p:strVal val="visible"/>
                                      </p:to>
                                    </p:set>
                                    <p:animEffect transition="in" filter="fade">
                                      <p:cBhvr>
                                        <p:cTn id="29"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500" dirty="0" smtClean="0"/>
              <a:t>Clothing in Ancient World</a:t>
            </a:r>
            <a:endParaRPr lang="en-US" sz="3500" dirty="0"/>
          </a:p>
        </p:txBody>
      </p:sp>
      <p:sp>
        <p:nvSpPr>
          <p:cNvPr id="3" name="Content Placeholder 2"/>
          <p:cNvSpPr>
            <a:spLocks noGrp="1"/>
          </p:cNvSpPr>
          <p:nvPr>
            <p:ph idx="1"/>
          </p:nvPr>
        </p:nvSpPr>
        <p:spPr>
          <a:xfrm>
            <a:off x="304800" y="1143000"/>
            <a:ext cx="8686800" cy="5715000"/>
          </a:xfrm>
        </p:spPr>
        <p:txBody>
          <a:bodyPr>
            <a:normAutofit fontScale="92500" lnSpcReduction="10000"/>
          </a:bodyPr>
          <a:lstStyle/>
          <a:p>
            <a:pPr lvl="0">
              <a:lnSpc>
                <a:spcPct val="110000"/>
              </a:lnSpc>
            </a:pPr>
            <a:r>
              <a:rPr lang="en-US" sz="3500" dirty="0" smtClean="0"/>
              <a:t>Sackcloth</a:t>
            </a:r>
            <a:endParaRPr lang="en-US" sz="4800" dirty="0" smtClean="0"/>
          </a:p>
          <a:p>
            <a:pPr lvl="1"/>
            <a:r>
              <a:rPr lang="en-US" dirty="0" smtClean="0"/>
              <a:t>Most often, sackcloth was used in times of mourning and penitence</a:t>
            </a:r>
            <a:endParaRPr lang="en-US" sz="4000" dirty="0" smtClean="0"/>
          </a:p>
          <a:p>
            <a:pPr lvl="2"/>
            <a:r>
              <a:rPr lang="en-US" dirty="0" smtClean="0"/>
              <a:t>Jacob when believed Joseph was dead (Gen. 37:34)</a:t>
            </a:r>
            <a:endParaRPr lang="en-US" sz="3600" dirty="0" smtClean="0"/>
          </a:p>
          <a:p>
            <a:pPr lvl="2"/>
            <a:r>
              <a:rPr lang="en-US" dirty="0" smtClean="0"/>
              <a:t>David commanded to mourn death of </a:t>
            </a:r>
            <a:r>
              <a:rPr lang="en-US" dirty="0" err="1" smtClean="0"/>
              <a:t>Abner</a:t>
            </a:r>
            <a:r>
              <a:rPr lang="en-US" dirty="0" smtClean="0"/>
              <a:t> (2 Sam. 3:31)</a:t>
            </a:r>
            <a:endParaRPr lang="en-US" sz="3600" dirty="0" smtClean="0"/>
          </a:p>
          <a:p>
            <a:pPr lvl="2"/>
            <a:r>
              <a:rPr lang="en-US" dirty="0" smtClean="0"/>
              <a:t>When Ahab heard prophetic doom of Jezebel, he put on and lay in sackcloth as a token of repentance (1 </a:t>
            </a:r>
            <a:r>
              <a:rPr lang="en-US" dirty="0" err="1" smtClean="0"/>
              <a:t>Kgs</a:t>
            </a:r>
            <a:r>
              <a:rPr lang="en-US" dirty="0" smtClean="0"/>
              <a:t>. 21:27) – his contrition was short-lived</a:t>
            </a:r>
            <a:endParaRPr lang="en-US" sz="3600" dirty="0" smtClean="0"/>
          </a:p>
          <a:p>
            <a:pPr lvl="2"/>
            <a:r>
              <a:rPr lang="en-US" dirty="0" smtClean="0"/>
              <a:t>Jonah preached repentance to Nineveh, and their response was reflected in wearing sackcloth (Jonah 3:5-6)</a:t>
            </a:r>
            <a:endParaRPr lang="en-US" sz="3600" dirty="0" smtClean="0"/>
          </a:p>
          <a:p>
            <a:pPr lvl="2"/>
            <a:r>
              <a:rPr lang="en-US" dirty="0" smtClean="0"/>
              <a:t>The prophets sometimes wore sackcloth as a symbol of their message of repentance (Isa. 20:2; Zech. 13:4)</a:t>
            </a:r>
            <a:endParaRPr lang="en-US" sz="3600" dirty="0" smtClean="0"/>
          </a:p>
          <a:p>
            <a:pPr lvl="2"/>
            <a:r>
              <a:rPr lang="en-US" dirty="0" smtClean="0"/>
              <a:t>John the </a:t>
            </a:r>
            <a:r>
              <a:rPr lang="en-US" dirty="0" err="1" smtClean="0"/>
              <a:t>Immerser</a:t>
            </a:r>
            <a:r>
              <a:rPr lang="en-US" dirty="0" smtClean="0"/>
              <a:t> wore a “raiment of camel’s hair” (i.e., a coarse garment woven from camel’s hair), setting him apart from the regal apparel of softness (cf. Matt. 3:4; 11:8).</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anim calcmode="lin" valueType="num">
                                      <p:cBhvr>
                                        <p:cTn id="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anim calcmode="lin" valueType="num">
                                      <p:cBhvr>
                                        <p:cTn id="1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anim calcmode="lin" valueType="num">
                                      <p:cBhvr>
                                        <p:cTn id="2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anim calcmode="lin" valueType="num">
                                      <p:cBhvr>
                                        <p:cTn id="2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anim calcmode="lin" valueType="num">
                                      <p:cBhvr>
                                        <p:cTn id="3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anim calcmode="lin" valueType="num">
                                      <p:cBhvr>
                                        <p:cTn id="3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500"/>
                                        <p:tgtEl>
                                          <p:spTgt spid="3">
                                            <p:txEl>
                                              <p:pRg st="7" end="7"/>
                                            </p:txEl>
                                          </p:spTgt>
                                        </p:tgtEl>
                                      </p:cBhvr>
                                    </p:animEffect>
                                    <p:anim calcmode="lin" valueType="num">
                                      <p:cBhvr>
                                        <p:cTn id="44"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5"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313" name="Picture 1" descr="\\pblfpr\users\David\_Graphics\Bible Story images\Altair Under Tunic_343_1_.jpg"/>
          <p:cNvPicPr>
            <a:picLocks noChangeAspect="1" noChangeArrowheads="1"/>
          </p:cNvPicPr>
          <p:nvPr/>
        </p:nvPicPr>
        <p:blipFill>
          <a:blip r:embed="rId2" cstate="print"/>
          <a:srcRect l="13600" r="16800" b="14400"/>
          <a:stretch>
            <a:fillRect/>
          </a:stretch>
        </p:blipFill>
        <p:spPr bwMode="auto">
          <a:xfrm>
            <a:off x="4724400" y="1422399"/>
            <a:ext cx="4419600" cy="5435601"/>
          </a:xfrm>
          <a:prstGeom prst="rect">
            <a:avLst/>
          </a:prstGeom>
          <a:noFill/>
        </p:spPr>
      </p:pic>
      <p:sp>
        <p:nvSpPr>
          <p:cNvPr id="2" name="Title 1"/>
          <p:cNvSpPr>
            <a:spLocks noGrp="1"/>
          </p:cNvSpPr>
          <p:nvPr>
            <p:ph type="title"/>
          </p:nvPr>
        </p:nvSpPr>
        <p:spPr/>
        <p:txBody>
          <a:bodyPr>
            <a:noAutofit/>
          </a:bodyPr>
          <a:lstStyle/>
          <a:p>
            <a:r>
              <a:rPr lang="en-US" sz="3500" dirty="0" smtClean="0"/>
              <a:t>Clothing in Ancient World</a:t>
            </a:r>
            <a:endParaRPr lang="en-US" sz="3500" dirty="0"/>
          </a:p>
        </p:txBody>
      </p:sp>
      <p:sp>
        <p:nvSpPr>
          <p:cNvPr id="3" name="Content Placeholder 2"/>
          <p:cNvSpPr>
            <a:spLocks noGrp="1"/>
          </p:cNvSpPr>
          <p:nvPr>
            <p:ph idx="1"/>
          </p:nvPr>
        </p:nvSpPr>
        <p:spPr>
          <a:xfrm>
            <a:off x="304800" y="1143000"/>
            <a:ext cx="4495800" cy="5715000"/>
          </a:xfrm>
        </p:spPr>
        <p:txBody>
          <a:bodyPr>
            <a:normAutofit fontScale="92500" lnSpcReduction="20000"/>
          </a:bodyPr>
          <a:lstStyle/>
          <a:p>
            <a:pPr lvl="0"/>
            <a:r>
              <a:rPr lang="en-US" dirty="0" smtClean="0"/>
              <a:t>Undergarment</a:t>
            </a:r>
            <a:endParaRPr lang="en-US" sz="4400" dirty="0" smtClean="0"/>
          </a:p>
          <a:p>
            <a:pPr lvl="1"/>
            <a:r>
              <a:rPr lang="en-US" dirty="0" smtClean="0"/>
              <a:t>Jewish men normally wore an undergarment, outer robe, belt, sandals &amp; sometimes a hat</a:t>
            </a:r>
            <a:endParaRPr lang="en-US" sz="4000" dirty="0" smtClean="0"/>
          </a:p>
          <a:p>
            <a:pPr lvl="1"/>
            <a:r>
              <a:rPr lang="en-US" dirty="0" smtClean="0"/>
              <a:t>The undergarment was a tunic of light material (linen or wool) worn next to the skin.</a:t>
            </a:r>
            <a:endParaRPr lang="en-US" sz="4000" dirty="0" smtClean="0"/>
          </a:p>
          <a:p>
            <a:pPr lvl="1"/>
            <a:r>
              <a:rPr lang="en-US" dirty="0" smtClean="0"/>
              <a:t>The undergarment came down to the knees or ankles</a:t>
            </a:r>
            <a:endParaRPr lang="en-US" sz="4000" dirty="0" smtClean="0"/>
          </a:p>
          <a:p>
            <a:pPr lvl="1"/>
            <a:r>
              <a:rPr lang="en-US" dirty="0" smtClean="0"/>
              <a:t>To be clad only in this undergarment was to be considered naked (cf. 1 Sam. 19:24; John 21:7)</a:t>
            </a:r>
            <a:endParaRPr lang="en-US" sz="4000" dirty="0"/>
          </a:p>
        </p:txBody>
      </p:sp>
      <p:pic>
        <p:nvPicPr>
          <p:cNvPr id="13315" name="Picture 3" descr="\\pblfpr\users\David\_Graphics\Bible Story images\Jesus and Peter.jpg"/>
          <p:cNvPicPr>
            <a:picLocks noChangeAspect="1" noChangeArrowheads="1"/>
          </p:cNvPicPr>
          <p:nvPr/>
        </p:nvPicPr>
        <p:blipFill>
          <a:blip r:embed="rId3" cstate="print"/>
          <a:srcRect l="3396" t="1250" r="4528" b="2500"/>
          <a:stretch>
            <a:fillRect/>
          </a:stretch>
        </p:blipFill>
        <p:spPr bwMode="auto">
          <a:xfrm>
            <a:off x="4737265" y="1295400"/>
            <a:ext cx="4406735" cy="5562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anim calcmode="lin" valueType="num">
                                      <p:cBhvr>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anim calcmode="lin" valueType="num">
                                      <p:cBhvr>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anim calcmode="lin" valueType="num">
                                      <p:cBhvr>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13313"/>
                                        </p:tgtEl>
                                        <p:attrNameLst>
                                          <p:attrName>style.visibility</p:attrName>
                                        </p:attrNameLst>
                                      </p:cBhvr>
                                      <p:to>
                                        <p:strVal val="visible"/>
                                      </p:to>
                                    </p:set>
                                    <p:animEffect transition="in" filter="fade">
                                      <p:cBhvr>
                                        <p:cTn id="37" dur="500"/>
                                        <p:tgtEl>
                                          <p:spTgt spid="13313"/>
                                        </p:tgtEl>
                                      </p:cBhvr>
                                    </p:animEffect>
                                    <p:anim calcmode="lin" valueType="num">
                                      <p:cBhvr>
                                        <p:cTn id="38" dur="500" fill="hold"/>
                                        <p:tgtEl>
                                          <p:spTgt spid="13313"/>
                                        </p:tgtEl>
                                        <p:attrNameLst>
                                          <p:attrName>ppt_x</p:attrName>
                                        </p:attrNameLst>
                                      </p:cBhvr>
                                      <p:tavLst>
                                        <p:tav tm="0">
                                          <p:val>
                                            <p:strVal val="#ppt_x"/>
                                          </p:val>
                                        </p:tav>
                                        <p:tav tm="100000">
                                          <p:val>
                                            <p:strVal val="#ppt_x"/>
                                          </p:val>
                                        </p:tav>
                                      </p:tavLst>
                                    </p:anim>
                                    <p:anim calcmode="lin" valueType="num">
                                      <p:cBhvr>
                                        <p:cTn id="39" dur="500" fill="hold"/>
                                        <p:tgtEl>
                                          <p:spTgt spid="13313"/>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13315"/>
                                        </p:tgtEl>
                                        <p:attrNameLst>
                                          <p:attrName>style.visibility</p:attrName>
                                        </p:attrNameLst>
                                      </p:cBhvr>
                                      <p:to>
                                        <p:strVal val="visible"/>
                                      </p:to>
                                    </p:set>
                                    <p:animEffect transition="in" filter="fade">
                                      <p:cBhvr>
                                        <p:cTn id="44" dur="500"/>
                                        <p:tgtEl>
                                          <p:spTgt spid="13315"/>
                                        </p:tgtEl>
                                      </p:cBhvr>
                                    </p:animEffect>
                                    <p:anim calcmode="lin" valueType="num">
                                      <p:cBhvr>
                                        <p:cTn id="45" dur="500" fill="hold"/>
                                        <p:tgtEl>
                                          <p:spTgt spid="13315"/>
                                        </p:tgtEl>
                                        <p:attrNameLst>
                                          <p:attrName>ppt_x</p:attrName>
                                        </p:attrNameLst>
                                      </p:cBhvr>
                                      <p:tavLst>
                                        <p:tav tm="0">
                                          <p:val>
                                            <p:strVal val="#ppt_x"/>
                                          </p:val>
                                        </p:tav>
                                        <p:tav tm="100000">
                                          <p:val>
                                            <p:strVal val="#ppt_x"/>
                                          </p:val>
                                        </p:tav>
                                      </p:tavLst>
                                    </p:anim>
                                    <p:anim calcmode="lin" valueType="num">
                                      <p:cBhvr>
                                        <p:cTn id="46" dur="500" fill="hold"/>
                                        <p:tgtEl>
                                          <p:spTgt spid="133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500" dirty="0" smtClean="0"/>
              <a:t>Clothing in Ancient World</a:t>
            </a:r>
            <a:endParaRPr lang="en-US" sz="3500" dirty="0"/>
          </a:p>
        </p:txBody>
      </p:sp>
      <p:sp>
        <p:nvSpPr>
          <p:cNvPr id="3" name="Content Placeholder 2"/>
          <p:cNvSpPr>
            <a:spLocks noGrp="1"/>
          </p:cNvSpPr>
          <p:nvPr>
            <p:ph idx="1"/>
          </p:nvPr>
        </p:nvSpPr>
        <p:spPr>
          <a:xfrm>
            <a:off x="304800" y="1143000"/>
            <a:ext cx="4724400" cy="5715000"/>
          </a:xfrm>
        </p:spPr>
        <p:txBody>
          <a:bodyPr>
            <a:normAutofit/>
          </a:bodyPr>
          <a:lstStyle/>
          <a:p>
            <a:pPr lvl="0"/>
            <a:r>
              <a:rPr lang="en-US" dirty="0" smtClean="0"/>
              <a:t>Outer Garment</a:t>
            </a:r>
            <a:endParaRPr lang="en-US" sz="4400" dirty="0" smtClean="0"/>
          </a:p>
          <a:p>
            <a:pPr lvl="1"/>
            <a:r>
              <a:rPr lang="en-US" dirty="0" smtClean="0"/>
              <a:t>A man’s outer garment (called a coat, robe or mantle) was a square or rectangular piece of cloth wrapped around the body or thrown over the shoulders</a:t>
            </a:r>
            <a:endParaRPr lang="en-US" sz="4000" dirty="0" smtClean="0"/>
          </a:p>
        </p:txBody>
      </p:sp>
      <p:pic>
        <p:nvPicPr>
          <p:cNvPr id="12293" name="Picture 5"/>
          <p:cNvPicPr>
            <a:picLocks noChangeAspect="1" noChangeArrowheads="1"/>
          </p:cNvPicPr>
          <p:nvPr/>
        </p:nvPicPr>
        <p:blipFill>
          <a:blip r:embed="rId2" cstate="print"/>
          <a:srcRect l="35878" t="20000"/>
          <a:stretch>
            <a:fillRect/>
          </a:stretch>
        </p:blipFill>
        <p:spPr bwMode="auto">
          <a:xfrm>
            <a:off x="5257800" y="936171"/>
            <a:ext cx="3886200" cy="592182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anim calcmode="lin" valueType="num">
                                      <p:cBhvr>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2293"/>
                                        </p:tgtEl>
                                        <p:attrNameLst>
                                          <p:attrName>style.visibility</p:attrName>
                                        </p:attrNameLst>
                                      </p:cBhvr>
                                      <p:to>
                                        <p:strVal val="visible"/>
                                      </p:to>
                                    </p:set>
                                    <p:animEffect transition="in" filter="fade">
                                      <p:cBhvr>
                                        <p:cTn id="19" dur="500"/>
                                        <p:tgtEl>
                                          <p:spTgt spid="12293"/>
                                        </p:tgtEl>
                                      </p:cBhvr>
                                    </p:animEffect>
                                    <p:anim calcmode="lin" valueType="num">
                                      <p:cBhvr>
                                        <p:cTn id="20" dur="500" fill="hold"/>
                                        <p:tgtEl>
                                          <p:spTgt spid="12293"/>
                                        </p:tgtEl>
                                        <p:attrNameLst>
                                          <p:attrName>ppt_x</p:attrName>
                                        </p:attrNameLst>
                                      </p:cBhvr>
                                      <p:tavLst>
                                        <p:tav tm="0">
                                          <p:val>
                                            <p:strVal val="#ppt_x"/>
                                          </p:val>
                                        </p:tav>
                                        <p:tav tm="100000">
                                          <p:val>
                                            <p:strVal val="#ppt_x"/>
                                          </p:val>
                                        </p:tav>
                                      </p:tavLst>
                                    </p:anim>
                                    <p:anim calcmode="lin" valueType="num">
                                      <p:cBhvr>
                                        <p:cTn id="21" dur="500" fill="hold"/>
                                        <p:tgtEl>
                                          <p:spTgt spid="1229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1874</TotalTime>
  <Words>1784</Words>
  <Application>Microsoft Office PowerPoint</Application>
  <PresentationFormat>On-screen Show (4:3)</PresentationFormat>
  <Paragraphs>115</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Slide 1</vt:lpstr>
      <vt:lpstr>Clothing in Ancient World</vt:lpstr>
      <vt:lpstr>Clothing in Ancient World</vt:lpstr>
      <vt:lpstr>Clothing in Ancient World</vt:lpstr>
      <vt:lpstr>Clothing in Ancient World</vt:lpstr>
      <vt:lpstr>Clothing in Ancient World</vt:lpstr>
      <vt:lpstr>Clothing in Ancient World</vt:lpstr>
      <vt:lpstr>Clothing in Ancient World</vt:lpstr>
      <vt:lpstr>Clothing in Ancient World</vt:lpstr>
      <vt:lpstr>Clothing in Ancient World</vt:lpstr>
      <vt:lpstr>Clothing in Ancient World</vt:lpstr>
      <vt:lpstr>Clothing in Ancient World</vt:lpstr>
      <vt:lpstr>Clothing in Ancient World</vt:lpstr>
      <vt:lpstr>Clothing in Ancient World</vt:lpstr>
      <vt:lpstr>Clothing in Ancient World</vt:lpstr>
      <vt:lpstr>Clothing in Ancient World</vt:lpstr>
      <vt:lpstr>Clothing in Ancient World</vt:lpstr>
      <vt:lpstr>Clothing in Ancient World</vt:lpstr>
      <vt:lpstr>Clothing in Ancient World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dc:creator>
  <cp:lastModifiedBy>David</cp:lastModifiedBy>
  <cp:revision>22</cp:revision>
  <dcterms:created xsi:type="dcterms:W3CDTF">2011-09-01T19:26:09Z</dcterms:created>
  <dcterms:modified xsi:type="dcterms:W3CDTF">2011-09-25T12:40:46Z</dcterms:modified>
</cp:coreProperties>
</file>