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92" r:id="rId3"/>
    <p:sldId id="293" r:id="rId4"/>
    <p:sldId id="295" r:id="rId5"/>
    <p:sldId id="294"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582" autoAdjust="0"/>
  </p:normalViewPr>
  <p:slideViewPr>
    <p:cSldViewPr>
      <p:cViewPr varScale="1">
        <p:scale>
          <a:sx n="124" d="100"/>
          <a:sy n="124" d="100"/>
        </p:scale>
        <p:origin x="-9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3357E0E-2554-4859-928E-B0D1CEF3FF9E}" type="datetimeFigureOut">
              <a:rPr lang="en-US" smtClean="0"/>
              <a:pPr/>
              <a:t>10/9/2011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28F3133-C62E-4E52-AED8-D453EF1F2EA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ible Background.jpg"/>
          <p:cNvPicPr>
            <a:picLocks noChangeAspect="1"/>
          </p:cNvPicPr>
          <p:nvPr userDrawn="1"/>
        </p:nvPicPr>
        <p:blipFill>
          <a:blip r:embed="rId2" cstate="print"/>
          <a:stretch>
            <a:fillRect/>
          </a:stretch>
        </p:blipFill>
        <p:spPr>
          <a:xfrm>
            <a:off x="0" y="1003"/>
            <a:ext cx="9144000" cy="6855993"/>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0116CB-D61E-4CED-8757-7F050CDE5343}" type="datetimeFigureOut">
              <a:rPr lang="en-US" smtClean="0"/>
              <a:pPr/>
              <a:t>10/9/2011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116CB-D61E-4CED-8757-7F050CDE5343}" type="datetimeFigureOut">
              <a:rPr lang="en-US" smtClean="0"/>
              <a:pPr/>
              <a:t>10/9/2011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116CB-D61E-4CED-8757-7F050CDE5343}" type="datetimeFigureOut">
              <a:rPr lang="en-US" smtClean="0"/>
              <a:pPr/>
              <a:t>10/9/2011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116CB-D61E-4CED-8757-7F050CDE5343}" type="datetimeFigureOut">
              <a:rPr lang="en-US" smtClean="0"/>
              <a:pPr/>
              <a:t>10/9/2011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ible Background text.jpg"/>
          <p:cNvPicPr>
            <a:picLocks noChangeAspect="1"/>
          </p:cNvPicPr>
          <p:nvPr userDrawn="1"/>
        </p:nvPicPr>
        <p:blipFill>
          <a:blip r:embed="rId2" cstate="print"/>
          <a:stretch>
            <a:fillRect/>
          </a:stretch>
        </p:blipFill>
        <p:spPr>
          <a:xfrm>
            <a:off x="0" y="1003"/>
            <a:ext cx="9144000" cy="6855993"/>
          </a:xfrm>
          <a:prstGeom prst="rect">
            <a:avLst/>
          </a:prstGeom>
        </p:spPr>
      </p:pic>
      <p:sp>
        <p:nvSpPr>
          <p:cNvPr id="2" name="Title 1"/>
          <p:cNvSpPr>
            <a:spLocks noGrp="1"/>
          </p:cNvSpPr>
          <p:nvPr>
            <p:ph type="title"/>
          </p:nvPr>
        </p:nvSpPr>
        <p:spPr>
          <a:xfrm>
            <a:off x="3124200" y="274638"/>
            <a:ext cx="6019800" cy="563562"/>
          </a:xfrm>
        </p:spPr>
        <p:txBody>
          <a:bodyPr/>
          <a:lstStyle>
            <a:lvl1pPr>
              <a:defRPr>
                <a:ln w="22225">
                  <a:solidFill>
                    <a:schemeClr val="bg1"/>
                  </a:solidFill>
                </a:ln>
                <a:solidFill>
                  <a:srgbClr val="A60000"/>
                </a:solidFill>
                <a:effectLst>
                  <a:outerShdw blurRad="50800" dist="50800" dir="2700000" algn="ctr" rotWithShape="0">
                    <a:schemeClr val="tx1"/>
                  </a:outerShdw>
                </a:effectLst>
                <a:latin typeface="Futura Md B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143000"/>
            <a:ext cx="8686800" cy="5486400"/>
          </a:xfrm>
        </p:spPr>
        <p:txBody>
          <a:bodyPr/>
          <a:lstStyle>
            <a:lvl1pPr>
              <a:defRPr b="1">
                <a:effectLst>
                  <a:outerShdw blurRad="50800" dist="50800" dir="2700000" algn="ctr" rotWithShape="0">
                    <a:schemeClr val="bg1"/>
                  </a:outerShdw>
                </a:effectLst>
              </a:defRPr>
            </a:lvl1pPr>
            <a:lvl2pPr>
              <a:defRPr b="1">
                <a:solidFill>
                  <a:srgbClr val="0000CC"/>
                </a:solidFill>
                <a:effectLst>
                  <a:outerShdw blurRad="50800" dist="50800" dir="2700000" algn="ctr" rotWithShape="0">
                    <a:schemeClr val="bg1"/>
                  </a:outerShdw>
                </a:effectLst>
              </a:defRPr>
            </a:lvl2pPr>
            <a:lvl3pPr>
              <a:defRPr b="1">
                <a:effectLst>
                  <a:outerShdw blurRad="50800" dist="50800" dir="2700000" algn="ctr" rotWithShape="0">
                    <a:schemeClr val="bg1"/>
                  </a:outerShdw>
                </a:effectLst>
              </a:defRPr>
            </a:lvl3pPr>
            <a:lvl4pPr>
              <a:defRPr b="1">
                <a:effectLst>
                  <a:outerShdw blurRad="50800" dist="50800" dir="2700000" algn="ctr" rotWithShape="0">
                    <a:schemeClr val="bg1"/>
                  </a:outerShdw>
                </a:effectLst>
              </a:defRPr>
            </a:lvl4pPr>
            <a:lvl5pPr>
              <a:defRPr b="1">
                <a:effectLst>
                  <a:outerShdw blurRad="50800" dist="50800" dir="2700000" algn="ctr" rotWithShape="0">
                    <a:schemeClr val="bg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pic>
        <p:nvPicPr>
          <p:cNvPr id="5" name="Picture 4" descr="Bible Background white.jpg"/>
          <p:cNvPicPr>
            <a:picLocks noChangeAspect="1"/>
          </p:cNvPicPr>
          <p:nvPr userDrawn="1"/>
        </p:nvPicPr>
        <p:blipFill>
          <a:blip r:embed="rId2" cstate="print"/>
          <a:srcRect b="84441"/>
          <a:stretch>
            <a:fillRect/>
          </a:stretch>
        </p:blipFill>
        <p:spPr>
          <a:xfrm>
            <a:off x="0" y="0"/>
            <a:ext cx="9144000" cy="1066800"/>
          </a:xfrm>
          <a:prstGeom prst="rect">
            <a:avLst/>
          </a:prstGeom>
        </p:spPr>
      </p:pic>
      <p:sp>
        <p:nvSpPr>
          <p:cNvPr id="2" name="Title 1"/>
          <p:cNvSpPr>
            <a:spLocks noGrp="1"/>
          </p:cNvSpPr>
          <p:nvPr>
            <p:ph type="title"/>
          </p:nvPr>
        </p:nvSpPr>
        <p:spPr>
          <a:xfrm>
            <a:off x="0" y="228600"/>
            <a:ext cx="6019800" cy="563562"/>
          </a:xfrm>
        </p:spPr>
        <p:txBody>
          <a:bodyPr/>
          <a:lstStyle>
            <a:lvl1pPr algn="l">
              <a:defRPr>
                <a:ln w="22225">
                  <a:solidFill>
                    <a:schemeClr val="bg1"/>
                  </a:solidFill>
                </a:ln>
                <a:solidFill>
                  <a:srgbClr val="A60000"/>
                </a:solidFill>
                <a:effectLst>
                  <a:outerShdw blurRad="50800" dist="50800" dir="2700000" algn="ctr" rotWithShape="0">
                    <a:schemeClr val="tx1"/>
                  </a:outerShdw>
                </a:effectLst>
                <a:latin typeface="Futura Md B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1143000"/>
            <a:ext cx="5029200" cy="5486400"/>
          </a:xfrm>
        </p:spPr>
        <p:txBody>
          <a:bodyPr>
            <a:normAutofit/>
          </a:bodyPr>
          <a:lstStyle>
            <a:lvl1pPr marL="230188" indent="-230188">
              <a:defRPr sz="2400" b="1">
                <a:solidFill>
                  <a:schemeClr val="bg1"/>
                </a:solidFill>
                <a:effectLst>
                  <a:outerShdw blurRad="50800" dist="50800" dir="2700000" algn="ctr" rotWithShape="0">
                    <a:schemeClr val="tx1"/>
                  </a:outerShdw>
                </a:effectLst>
              </a:defRPr>
            </a:lvl1pPr>
            <a:lvl2pPr marL="627063" indent="-280988">
              <a:defRPr sz="2000" b="1">
                <a:solidFill>
                  <a:schemeClr val="bg1"/>
                </a:solidFill>
                <a:effectLst>
                  <a:outerShdw blurRad="50800" dist="50800" dir="2700000" algn="ctr" rotWithShape="0">
                    <a:schemeClr val="tx1"/>
                  </a:outerShdw>
                </a:effectLst>
              </a:defRPr>
            </a:lvl2pPr>
            <a:lvl3pPr marL="971550" indent="-230188">
              <a:defRPr sz="2000" b="1">
                <a:solidFill>
                  <a:schemeClr val="bg1"/>
                </a:solidFill>
                <a:effectLst>
                  <a:outerShdw blurRad="50800" dist="50800" dir="2700000" algn="ctr" rotWithShape="0">
                    <a:schemeClr val="tx1"/>
                  </a:outerShdw>
                </a:effectLst>
              </a:defRPr>
            </a:lvl3pPr>
            <a:lvl4pPr>
              <a:defRPr sz="2000" b="1">
                <a:solidFill>
                  <a:schemeClr val="bg1"/>
                </a:solidFill>
                <a:effectLst>
                  <a:outerShdw blurRad="50800" dist="50800" dir="2700000" algn="ctr" rotWithShape="0">
                    <a:schemeClr val="tx1"/>
                  </a:outerShdw>
                </a:effectLst>
              </a:defRPr>
            </a:lvl4pPr>
            <a:lvl5pPr>
              <a:defRPr sz="2000"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116CB-D61E-4CED-8757-7F050CDE5343}" type="datetimeFigureOut">
              <a:rPr lang="en-US" smtClean="0"/>
              <a:pPr/>
              <a:t>10/9/2011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0116CB-D61E-4CED-8757-7F050CDE5343}" type="datetimeFigureOut">
              <a:rPr lang="en-US" smtClean="0"/>
              <a:pPr/>
              <a:t>10/9/2011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0116CB-D61E-4CED-8757-7F050CDE5343}" type="datetimeFigureOut">
              <a:rPr lang="en-US" smtClean="0"/>
              <a:pPr/>
              <a:t>10/9/2011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0116CB-D61E-4CED-8757-7F050CDE5343}" type="datetimeFigureOut">
              <a:rPr lang="en-US" smtClean="0"/>
              <a:pPr/>
              <a:t>10/9/2011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116CB-D61E-4CED-8757-7F050CDE5343}" type="datetimeFigureOut">
              <a:rPr lang="en-US" smtClean="0"/>
              <a:pPr/>
              <a:t>10/9/2011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116CB-D61E-4CED-8757-7F050CDE5343}" type="datetimeFigureOut">
              <a:rPr lang="en-US" smtClean="0"/>
              <a:pPr/>
              <a:t>10/9/2011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F678E-0594-41E1-9483-CD8D3AE3B0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116CB-D61E-4CED-8757-7F050CDE5343}" type="datetimeFigureOut">
              <a:rPr lang="en-US" smtClean="0"/>
              <a:pPr/>
              <a:t>10/9/2011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F678E-0594-41E1-9483-CD8D3AE3B0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5715000"/>
            <a:ext cx="5257800" cy="990600"/>
          </a:xfrm>
          <a:prstGeom prst="roundRect">
            <a:avLst/>
          </a:prstGeom>
          <a:solidFill>
            <a:schemeClr val="bg1">
              <a:alpha val="61000"/>
            </a:schemeClr>
          </a:solidFill>
          <a:ln>
            <a:solidFill>
              <a:srgbClr val="A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ln w="3175">
                  <a:solidFill>
                    <a:srgbClr val="A60000"/>
                  </a:solidFill>
                </a:ln>
                <a:solidFill>
                  <a:srgbClr val="A60000"/>
                </a:solidFill>
                <a:latin typeface="ParkAvenue BT" pitchFamily="66" charset="0"/>
              </a:rPr>
              <a:t>Lesson 5:</a:t>
            </a:r>
          </a:p>
          <a:p>
            <a:r>
              <a:rPr lang="en-US" sz="2800" dirty="0" smtClean="0">
                <a:ln>
                  <a:solidFill>
                    <a:srgbClr val="A60000"/>
                  </a:solidFill>
                </a:ln>
                <a:solidFill>
                  <a:schemeClr val="bg1"/>
                </a:solidFill>
                <a:effectLst>
                  <a:outerShdw blurRad="50800" dist="50800" dir="2700000" algn="ctr" rotWithShape="0">
                    <a:schemeClr val="tx1"/>
                  </a:outerShdw>
                </a:effectLst>
                <a:latin typeface="Futura Md BT" pitchFamily="34" charset="0"/>
              </a:rPr>
              <a:t>Trades &amp; Crafts in the Bible</a:t>
            </a:r>
          </a:p>
        </p:txBody>
      </p:sp>
      <p:sp>
        <p:nvSpPr>
          <p:cNvPr id="6" name="TextBox 5"/>
          <p:cNvSpPr txBox="1"/>
          <p:nvPr/>
        </p:nvSpPr>
        <p:spPr>
          <a:xfrm>
            <a:off x="5715000" y="6437090"/>
            <a:ext cx="3429000" cy="344710"/>
          </a:xfrm>
          <a:prstGeom prst="rect">
            <a:avLst/>
          </a:prstGeom>
          <a:noFill/>
        </p:spPr>
        <p:txBody>
          <a:bodyPr wrap="square" rtlCol="0">
            <a:spAutoFit/>
          </a:bodyPr>
          <a:lstStyle/>
          <a:p>
            <a:pPr algn="r">
              <a:lnSpc>
                <a:spcPct val="80000"/>
              </a:lnSpc>
            </a:pPr>
            <a:r>
              <a:rPr lang="en-US" sz="2000" i="1" dirty="0" smtClean="0">
                <a:effectLst>
                  <a:outerShdw blurRad="38100" dist="38100" dir="2700000" algn="tl">
                    <a:schemeClr val="bg1"/>
                  </a:outerShdw>
                </a:effectLst>
              </a:rPr>
              <a:t>From Wayne Jackson’s book</a:t>
            </a:r>
            <a:endParaRPr lang="en-US" sz="2000" i="1" dirty="0">
              <a:effectLst>
                <a:outerShdw blurRad="38100" dist="38100" dir="2700000" algn="tl">
                  <a:schemeClr val="bg1"/>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r>
              <a:rPr lang="en-US" dirty="0" smtClean="0"/>
              <a:t>Building Trades</a:t>
            </a:r>
            <a:endParaRPr lang="en-US" sz="4400" dirty="0" smtClean="0"/>
          </a:p>
          <a:p>
            <a:pPr lvl="1"/>
            <a:r>
              <a:rPr lang="en-US" dirty="0" smtClean="0"/>
              <a:t>Stonemasons</a:t>
            </a:r>
            <a:endParaRPr lang="en-US" sz="4000" dirty="0" smtClean="0"/>
          </a:p>
          <a:p>
            <a:pPr lvl="2"/>
            <a:r>
              <a:rPr lang="en-US" dirty="0" smtClean="0"/>
              <a:t>The “Siloam Tunnel”</a:t>
            </a:r>
            <a:endParaRPr lang="en-US" sz="3600" dirty="0" smtClean="0"/>
          </a:p>
          <a:p>
            <a:pPr lvl="3"/>
            <a:r>
              <a:rPr lang="en-US" dirty="0" smtClean="0"/>
              <a:t>This underground tunnel was carved through solid rock in the reign of Hezekiah (8</a:t>
            </a:r>
            <a:r>
              <a:rPr lang="en-US" baseline="30000" dirty="0" smtClean="0"/>
              <a:t>th</a:t>
            </a:r>
            <a:r>
              <a:rPr lang="en-US" dirty="0" smtClean="0"/>
              <a:t> century B.C.)</a:t>
            </a:r>
            <a:endParaRPr lang="en-US" sz="3200" dirty="0" smtClean="0"/>
          </a:p>
          <a:p>
            <a:pPr lvl="3"/>
            <a:r>
              <a:rPr lang="en-US" dirty="0" smtClean="0"/>
              <a:t>It diverted water from springs outside of Jerusalem into the city’s Pool of Siloam (2 Kings 20:20)</a:t>
            </a:r>
            <a:endParaRPr lang="en-US" sz="3200" dirty="0" smtClean="0"/>
          </a:p>
          <a:p>
            <a:pPr lvl="3"/>
            <a:r>
              <a:rPr lang="en-US" dirty="0" smtClean="0"/>
              <a:t>It was about 1,750 feet in length.</a:t>
            </a:r>
            <a:endParaRPr lang="en-US" sz="3200" dirty="0" smtClean="0"/>
          </a:p>
          <a:p>
            <a:pPr lvl="3"/>
            <a:r>
              <a:rPr lang="en-US" dirty="0" smtClean="0"/>
              <a:t>It was so precisely engineered that the craftsmen started at opposite ends and met in the middle.</a:t>
            </a:r>
            <a:endParaRPr lang="en-US" sz="3200" dirty="0" smtClean="0"/>
          </a:p>
          <a:p>
            <a:pPr lvl="2"/>
            <a:r>
              <a:rPr lang="en-US" dirty="0" smtClean="0"/>
              <a:t>Carved tombs in the rock of Canaan</a:t>
            </a:r>
            <a:endParaRPr lang="en-US" sz="3600" dirty="0" smtClean="0"/>
          </a:p>
          <a:p>
            <a:pPr lvl="3"/>
            <a:r>
              <a:rPr lang="en-US" dirty="0" smtClean="0"/>
              <a:t>The Lord’s body was laid in such a tomb (Matt. 27:60)</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anim calcmode="lin" valueType="num">
                                      <p:cBhvr>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anim calcmode="lin" valueType="num">
                                      <p:cBhvr>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anim calcmode="lin" valueType="num">
                                      <p:cBhvr>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r>
              <a:rPr lang="en-US" dirty="0" smtClean="0"/>
              <a:t>Building Trades</a:t>
            </a:r>
          </a:p>
          <a:p>
            <a:pPr lvl="1"/>
            <a:r>
              <a:rPr lang="en-US" dirty="0" smtClean="0"/>
              <a:t>Stonemasons – very ancient trade</a:t>
            </a:r>
            <a:endParaRPr lang="en-US" sz="4000" dirty="0" smtClean="0"/>
          </a:p>
          <a:p>
            <a:pPr lvl="2"/>
            <a:r>
              <a:rPr lang="en-US" dirty="0" smtClean="0"/>
              <a:t>The Great Pyramid was not the work of the later Pharaohs; it was the work of the 4th Dynasty (2600-2500 B.C.) —long before Abraham!  This pyramid contained over two million blocks of stone each weighing about 2 tons.  Its vast sides, 756 feet long, are set to the points of the compass to an accuracy of a small fraction of one degree!  </a:t>
            </a:r>
          </a:p>
          <a:p>
            <a:pPr lvl="2"/>
            <a:r>
              <a:rPr lang="en-US" dirty="0" smtClean="0"/>
              <a:t>The so-called Colossi of </a:t>
            </a:r>
            <a:r>
              <a:rPr lang="en-US" dirty="0" err="1" smtClean="0"/>
              <a:t>Memnon</a:t>
            </a:r>
            <a:r>
              <a:rPr lang="en-US" dirty="0" smtClean="0"/>
              <a:t> again are not of recent times—they belong to the 18th Dynasty of Egypt (14</a:t>
            </a:r>
            <a:r>
              <a:rPr lang="en-US" baseline="30000" dirty="0" smtClean="0"/>
              <a:t>th</a:t>
            </a:r>
            <a:r>
              <a:rPr lang="en-US" dirty="0" smtClean="0"/>
              <a:t> century B.C.).  Cut from blocks of sandstone, they weigh 400 tons each and were brought 600 miles to their present position.... (Frederick </a:t>
            </a:r>
            <a:r>
              <a:rPr lang="en-US" dirty="0" err="1" smtClean="0"/>
              <a:t>Filby</a:t>
            </a:r>
            <a:r>
              <a:rPr lang="en-US" dirty="0" smtClean="0"/>
              <a:t>, </a:t>
            </a:r>
            <a:r>
              <a:rPr lang="en-US" i="1" dirty="0" smtClean="0"/>
              <a:t>The Flood Reconsidered, </a:t>
            </a:r>
            <a:r>
              <a:rPr lang="en-US" dirty="0" smtClean="0"/>
              <a:t>1970, p. 92).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pPr lvl="0"/>
            <a:r>
              <a:rPr lang="en-US" dirty="0" smtClean="0"/>
              <a:t>Building Trades</a:t>
            </a:r>
          </a:p>
          <a:p>
            <a:pPr lvl="1"/>
            <a:r>
              <a:rPr lang="en-US" dirty="0" smtClean="0"/>
              <a:t>Tools of bricklayers and stonemasons</a:t>
            </a:r>
            <a:endParaRPr lang="en-US" sz="4000" dirty="0" smtClean="0"/>
          </a:p>
          <a:p>
            <a:pPr lvl="2"/>
            <a:r>
              <a:rPr lang="en-US" dirty="0" smtClean="0"/>
              <a:t>Measuring rods, plumb lines, leveling lines, hammers, baskets for removing earth and rock-chips, hoisting ropes, chisels, trowels – all mentioned in the Bible </a:t>
            </a:r>
            <a:endParaRPr lang="en-US" sz="3600" dirty="0" smtClean="0"/>
          </a:p>
          <a:p>
            <a:pPr lvl="2"/>
            <a:r>
              <a:rPr lang="en-US" dirty="0" smtClean="0"/>
              <a:t>The plumb line is used symbolically for God’s measurement of men by the Divine standard of truth </a:t>
            </a:r>
            <a:endParaRPr lang="en-US" sz="3600" dirty="0" smtClean="0"/>
          </a:p>
          <a:p>
            <a:pPr lvl="3"/>
            <a:r>
              <a:rPr lang="en-US" dirty="0" smtClean="0"/>
              <a:t>Isaiah 28:17</a:t>
            </a:r>
            <a:endParaRPr lang="en-US" sz="3200" dirty="0" smtClean="0"/>
          </a:p>
          <a:p>
            <a:pPr lvl="3"/>
            <a:r>
              <a:rPr lang="en-US" dirty="0" smtClean="0"/>
              <a:t>Amos 7:7-8</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pPr lvl="0"/>
            <a:r>
              <a:rPr lang="en-US" dirty="0" smtClean="0"/>
              <a:t>Building Trades</a:t>
            </a:r>
          </a:p>
          <a:p>
            <a:pPr lvl="1"/>
            <a:r>
              <a:rPr lang="en-US" dirty="0" smtClean="0"/>
              <a:t>Carpenters</a:t>
            </a:r>
            <a:endParaRPr lang="en-US" sz="4000" dirty="0" smtClean="0"/>
          </a:p>
          <a:p>
            <a:pPr lvl="2"/>
            <a:r>
              <a:rPr lang="en-US" dirty="0" smtClean="0"/>
              <a:t>Most homes in Palestine were made of stone or brick</a:t>
            </a:r>
            <a:endParaRPr lang="en-US" sz="3600" dirty="0" smtClean="0"/>
          </a:p>
          <a:p>
            <a:pPr lvl="3"/>
            <a:r>
              <a:rPr lang="en-US" dirty="0" smtClean="0"/>
              <a:t>Carpenter made doors, window frames, roof beams, furniture, etc.</a:t>
            </a:r>
            <a:endParaRPr lang="en-US" sz="3200" dirty="0" smtClean="0"/>
          </a:p>
          <a:p>
            <a:pPr lvl="3"/>
            <a:r>
              <a:rPr lang="en-US" dirty="0" smtClean="0"/>
              <a:t>Carpenters also made farming implements like carts, ploughs, threshing instruments, ox yokes, etc.</a:t>
            </a:r>
            <a:endParaRPr lang="en-US" sz="3200" dirty="0" smtClean="0"/>
          </a:p>
          <a:p>
            <a:pPr lvl="2"/>
            <a:r>
              <a:rPr lang="en-US" dirty="0" smtClean="0"/>
              <a:t>Joseph &amp; Jesus were both carpenters (Mt. 13:55; Mk. 6:3).</a:t>
            </a:r>
            <a:endParaRPr lang="en-US" sz="3600" dirty="0" smtClean="0"/>
          </a:p>
          <a:p>
            <a:pPr lvl="3"/>
            <a:r>
              <a:rPr lang="en-US" dirty="0" smtClean="0"/>
              <a:t>Believed by many scholars that Joseph died during the early life of Christ and that Jesus carried on the family carpentry business until He entered His public ministry</a:t>
            </a:r>
            <a:endParaRPr lang="en-US" sz="3200" dirty="0" smtClean="0"/>
          </a:p>
          <a:p>
            <a:pPr lvl="3"/>
            <a:r>
              <a:rPr lang="en-US" dirty="0" smtClean="0"/>
              <a:t>In ancient times, the carpenter did it all:</a:t>
            </a:r>
            <a:endParaRPr lang="en-US" sz="3200" dirty="0" smtClean="0"/>
          </a:p>
          <a:p>
            <a:pPr lvl="4"/>
            <a:r>
              <a:rPr lang="en-US" dirty="0" smtClean="0"/>
              <a:t>Felling tress, sawing planks, </a:t>
            </a:r>
            <a:r>
              <a:rPr lang="en-US" dirty="0" err="1" smtClean="0"/>
              <a:t>planing</a:t>
            </a:r>
            <a:r>
              <a:rPr lang="en-US" dirty="0" smtClean="0"/>
              <a:t> surface, building piece</a:t>
            </a:r>
            <a:endParaRPr lang="en-US" sz="3200" dirty="0" smtClean="0"/>
          </a:p>
          <a:p>
            <a:pPr lvl="4"/>
            <a:r>
              <a:rPr lang="en-US" dirty="0" smtClean="0"/>
              <a:t>This demanded great strength and endurance.</a:t>
            </a:r>
            <a:endParaRPr lang="en-US" sz="3200" dirty="0" smtClean="0"/>
          </a:p>
          <a:p>
            <a:pPr lvl="4"/>
            <a:r>
              <a:rPr lang="en-US" dirty="0" smtClean="0"/>
              <a:t>Jesus was obviously a very strong and rugged person.</a:t>
            </a:r>
            <a:endParaRPr lang="en-US"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anim calcmode="lin" valueType="num">
                                      <p:cBhvr>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anim calcmode="lin" valueType="num">
                                      <p:cBhvr>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nodeType="after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anim calcmode="lin" valueType="num">
                                      <p:cBhvr>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fontScale="92500"/>
          </a:bodyPr>
          <a:lstStyle/>
          <a:p>
            <a:pPr lvl="0"/>
            <a:r>
              <a:rPr lang="en-US" dirty="0" smtClean="0"/>
              <a:t>Tanner</a:t>
            </a:r>
            <a:endParaRPr lang="en-US" sz="4400" dirty="0" smtClean="0"/>
          </a:p>
          <a:p>
            <a:pPr lvl="1"/>
            <a:r>
              <a:rPr lang="en-US" dirty="0" smtClean="0"/>
              <a:t>Leather was used for a variety of purposes in ancient world – thus the profession of tanner was essential</a:t>
            </a:r>
            <a:endParaRPr lang="en-US" sz="4000" dirty="0" smtClean="0"/>
          </a:p>
          <a:p>
            <a:pPr lvl="1"/>
            <a:r>
              <a:rPr lang="en-US" dirty="0" smtClean="0"/>
              <a:t>Hides soaked in salt water, then lime (to remove hair)</a:t>
            </a:r>
            <a:endParaRPr lang="en-US" sz="4000" dirty="0" smtClean="0"/>
          </a:p>
          <a:p>
            <a:pPr lvl="2"/>
            <a:r>
              <a:rPr lang="en-US" dirty="0" smtClean="0"/>
              <a:t>Dried in the sun and treated by rubbing with </a:t>
            </a:r>
            <a:r>
              <a:rPr lang="en-US" dirty="0" err="1" smtClean="0"/>
              <a:t>sumach</a:t>
            </a:r>
            <a:r>
              <a:rPr lang="en-US" dirty="0" smtClean="0"/>
              <a:t> pods, pine or oak leaves and bark, and then rubbed smooth.  </a:t>
            </a:r>
            <a:endParaRPr lang="en-US" sz="3600" dirty="0" smtClean="0"/>
          </a:p>
          <a:p>
            <a:pPr lvl="2"/>
            <a:r>
              <a:rPr lang="en-US" dirty="0" smtClean="0"/>
              <a:t>Tremendous stench connected with this trade </a:t>
            </a:r>
          </a:p>
          <a:p>
            <a:pPr lvl="1"/>
            <a:r>
              <a:rPr lang="en-US" dirty="0" smtClean="0"/>
              <a:t>Cornelius sent to Joppa for Peter where he was lodging with “Simon the tanner, whose house is by the sea side” (10:6).</a:t>
            </a:r>
            <a:endParaRPr lang="en-US" sz="4400" dirty="0" smtClean="0"/>
          </a:p>
          <a:p>
            <a:pPr lvl="2"/>
            <a:r>
              <a:rPr lang="en-US" dirty="0" smtClean="0"/>
              <a:t>Accuracy of Biblical narrative—Simon’s house was by the seaside</a:t>
            </a:r>
            <a:endParaRPr lang="en-US" sz="3600" dirty="0" smtClean="0"/>
          </a:p>
          <a:p>
            <a:pPr lvl="3"/>
            <a:r>
              <a:rPr lang="en-US" dirty="0" smtClean="0"/>
              <a:t>Noted liberal scholar Hugh J. </a:t>
            </a:r>
            <a:r>
              <a:rPr lang="en-US" dirty="0" err="1" smtClean="0"/>
              <a:t>Schonfield</a:t>
            </a:r>
            <a:r>
              <a:rPr lang="en-US" dirty="0" smtClean="0"/>
              <a:t> commented: “This is an interesting factual detail, because the tanners used sea water in the process of converting hides into leather” (</a:t>
            </a:r>
            <a:r>
              <a:rPr lang="en-US" i="1" dirty="0" smtClean="0"/>
              <a:t>The Bible Was Right, </a:t>
            </a:r>
            <a:r>
              <a:rPr lang="en-US" dirty="0" smtClean="0"/>
              <a:t>p. 98).</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fontScale="92500"/>
          </a:bodyPr>
          <a:lstStyle/>
          <a:p>
            <a:pPr lvl="0"/>
            <a:r>
              <a:rPr lang="en-US" dirty="0" smtClean="0"/>
              <a:t>Fullers</a:t>
            </a:r>
            <a:endParaRPr lang="en-US" sz="4400" dirty="0" smtClean="0"/>
          </a:p>
          <a:p>
            <a:pPr lvl="1"/>
            <a:r>
              <a:rPr lang="en-US" dirty="0" smtClean="0"/>
              <a:t>The fuller cleansed or bleached cloth, usually working outside the city near to a ready water supply</a:t>
            </a:r>
            <a:endParaRPr lang="en-US" sz="4000" dirty="0" smtClean="0"/>
          </a:p>
          <a:p>
            <a:pPr lvl="1"/>
            <a:r>
              <a:rPr lang="en-US" dirty="0" smtClean="0"/>
              <a:t>Outside Jerusalem’s wall was place, “the fuller’s field”</a:t>
            </a:r>
            <a:endParaRPr lang="en-US" sz="4000" dirty="0" smtClean="0"/>
          </a:p>
          <a:p>
            <a:pPr lvl="2"/>
            <a:r>
              <a:rPr lang="en-US" dirty="0" smtClean="0"/>
              <a:t>Garments were spread out to dry in the sun</a:t>
            </a:r>
            <a:endParaRPr lang="en-US" sz="3600" dirty="0" smtClean="0"/>
          </a:p>
          <a:p>
            <a:pPr lvl="2"/>
            <a:r>
              <a:rPr lang="en-US" dirty="0" smtClean="0"/>
              <a:t>Near this place, </a:t>
            </a:r>
            <a:r>
              <a:rPr lang="en-US" dirty="0" err="1" smtClean="0"/>
              <a:t>Rabshakeh</a:t>
            </a:r>
            <a:r>
              <a:rPr lang="en-US" dirty="0" smtClean="0"/>
              <a:t> (emissary for the Assyrian king </a:t>
            </a:r>
            <a:r>
              <a:rPr lang="en-US" dirty="0" err="1" smtClean="0"/>
              <a:t>Sannacherib</a:t>
            </a:r>
            <a:r>
              <a:rPr lang="en-US" dirty="0" smtClean="0"/>
              <a:t>) called upon Jerusalem to surrender (2 Kings 18:17)</a:t>
            </a:r>
            <a:endParaRPr lang="en-US" sz="3600" dirty="0" smtClean="0"/>
          </a:p>
          <a:p>
            <a:pPr lvl="2"/>
            <a:r>
              <a:rPr lang="en-US" dirty="0" smtClean="0"/>
              <a:t>God delivered the Jews and Sennacherib’s forces lost 185,000 soldiers in a single night (2 Kings 19:35ff)</a:t>
            </a:r>
            <a:endParaRPr lang="en-US" sz="3600" dirty="0" smtClean="0"/>
          </a:p>
          <a:p>
            <a:pPr lvl="1"/>
            <a:r>
              <a:rPr lang="en-US" dirty="0" smtClean="0"/>
              <a:t>In a rebuke of Israel’s priesthood, Malachi warned of the coming “messenger” (Jesus Christ), who would purge like a refiner’s fire and like “fuller’s soap” (Mal. 3:2).</a:t>
            </a:r>
            <a:endParaRPr lang="en-US" sz="4000" dirty="0" smtClean="0"/>
          </a:p>
          <a:p>
            <a:pPr lvl="2"/>
            <a:r>
              <a:rPr lang="en-US" dirty="0" smtClean="0"/>
              <a:t>Fulfilled in the early days of the church (Acts 6:7).</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fontScale="92500"/>
          </a:bodyPr>
          <a:lstStyle/>
          <a:p>
            <a:pPr lvl="0"/>
            <a:r>
              <a:rPr lang="en-US" dirty="0" smtClean="0"/>
              <a:t>Fishing</a:t>
            </a:r>
            <a:endParaRPr lang="en-US" sz="4400" dirty="0" smtClean="0"/>
          </a:p>
          <a:p>
            <a:pPr lvl="1"/>
            <a:r>
              <a:rPr lang="en-US" dirty="0" smtClean="0"/>
              <a:t>The most prevalent method of fishing was by nets </a:t>
            </a:r>
          </a:p>
          <a:p>
            <a:pPr lvl="2"/>
            <a:r>
              <a:rPr lang="en-US" dirty="0" smtClean="0"/>
              <a:t>NT mentions two basic types of nets</a:t>
            </a:r>
            <a:endParaRPr lang="en-US" sz="3200" dirty="0" smtClean="0"/>
          </a:p>
          <a:p>
            <a:pPr lvl="3"/>
            <a:r>
              <a:rPr lang="en-US" dirty="0" smtClean="0"/>
              <a:t>The casting net (Matt. 4:18), used from shore</a:t>
            </a:r>
            <a:endParaRPr lang="en-US" sz="3200" dirty="0" smtClean="0"/>
          </a:p>
          <a:p>
            <a:pPr lvl="3"/>
            <a:r>
              <a:rPr lang="en-US" dirty="0" smtClean="0"/>
              <a:t>The </a:t>
            </a:r>
            <a:r>
              <a:rPr lang="en-US" dirty="0" err="1" smtClean="0"/>
              <a:t>sagene</a:t>
            </a:r>
            <a:r>
              <a:rPr lang="en-US" dirty="0" smtClean="0"/>
              <a:t> (English, seine) was used in two ways</a:t>
            </a:r>
            <a:endParaRPr lang="en-US" sz="3200" dirty="0" smtClean="0"/>
          </a:p>
          <a:p>
            <a:pPr lvl="4"/>
            <a:r>
              <a:rPr lang="en-US" dirty="0" smtClean="0"/>
              <a:t>Let down into the water from a boat (John 21:6-8)</a:t>
            </a:r>
            <a:endParaRPr lang="en-US" sz="3200" dirty="0" smtClean="0"/>
          </a:p>
          <a:p>
            <a:pPr lvl="4"/>
            <a:r>
              <a:rPr lang="en-US" dirty="0" smtClean="0"/>
              <a:t>Spread out along the shore (Matt. 13:47)</a:t>
            </a:r>
            <a:endParaRPr lang="en-US" sz="3200" dirty="0" smtClean="0"/>
          </a:p>
          <a:p>
            <a:pPr lvl="2"/>
            <a:r>
              <a:rPr lang="en-US" dirty="0" smtClean="0"/>
              <a:t>Also used angling-hooks (Mt. 17:27) and fish-spear (Job 41:7)</a:t>
            </a:r>
            <a:endParaRPr lang="en-US" sz="3600" dirty="0" smtClean="0"/>
          </a:p>
          <a:p>
            <a:pPr lvl="1"/>
            <a:r>
              <a:rPr lang="en-US" dirty="0" smtClean="0"/>
              <a:t>Fish were sold in great quantities in Jerusalem</a:t>
            </a:r>
            <a:endParaRPr lang="en-US" sz="4000" dirty="0" smtClean="0"/>
          </a:p>
          <a:p>
            <a:pPr lvl="2"/>
            <a:r>
              <a:rPr lang="en-US" dirty="0" smtClean="0"/>
              <a:t>Transported in tanks of water or cured (smoked, dried and salted, or pickled)</a:t>
            </a:r>
            <a:endParaRPr lang="en-US" sz="3600" dirty="0" smtClean="0"/>
          </a:p>
          <a:p>
            <a:pPr lvl="2"/>
            <a:r>
              <a:rPr lang="en-US" dirty="0" smtClean="0"/>
              <a:t>Jerusalem’s market near the Fish Gate (cf. 2 Chron. 33:14)</a:t>
            </a:r>
            <a:endParaRPr lang="en-US" sz="3600" dirty="0" smtClean="0"/>
          </a:p>
          <a:p>
            <a:pPr lvl="1"/>
            <a:r>
              <a:rPr lang="en-US" dirty="0" smtClean="0"/>
              <a:t>Jesus multiplied two fish to feed 5,000</a:t>
            </a:r>
            <a:endParaRPr lang="en-US" sz="4000" dirty="0" smtClean="0"/>
          </a:p>
          <a:p>
            <a:pPr lvl="2"/>
            <a:r>
              <a:rPr lang="en-US" dirty="0" smtClean="0"/>
              <a:t>The word suggests a small fish, no bigger than sardines.</a:t>
            </a:r>
            <a:endParaRPr lang="en-US" sz="9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anim calcmode="lin" valueType="num">
                                      <p:cBhvr>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anim calcmode="lin" valueType="num">
                                      <p:cBhvr>
                                        <p:cTn id="7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500"/>
                                        <p:tgtEl>
                                          <p:spTgt spid="3">
                                            <p:txEl>
                                              <p:pRg st="12" end="12"/>
                                            </p:txEl>
                                          </p:spTgt>
                                        </p:tgtEl>
                                      </p:cBhvr>
                                    </p:animEffect>
                                    <p:anim calcmode="lin" valueType="num">
                                      <p:cBhvr>
                                        <p:cTn id="8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fontScale="92500" lnSpcReduction="10000"/>
          </a:bodyPr>
          <a:lstStyle/>
          <a:p>
            <a:pPr lvl="0"/>
            <a:r>
              <a:rPr lang="en-US" dirty="0" smtClean="0"/>
              <a:t>Other Professions &amp; Trades in Scripture</a:t>
            </a:r>
            <a:endParaRPr lang="en-US" sz="4400" dirty="0" smtClean="0"/>
          </a:p>
          <a:p>
            <a:pPr lvl="1"/>
            <a:r>
              <a:rPr lang="en-US" dirty="0" smtClean="0"/>
              <a:t>Physicians (Mark 2:17; Col. 4:14)</a:t>
            </a:r>
            <a:endParaRPr lang="en-US" sz="4000" dirty="0" smtClean="0"/>
          </a:p>
          <a:p>
            <a:pPr lvl="1"/>
            <a:r>
              <a:rPr lang="en-US" dirty="0" smtClean="0"/>
              <a:t>Bankers (Luke 19:23)</a:t>
            </a:r>
            <a:endParaRPr lang="en-US" sz="4000" dirty="0" smtClean="0"/>
          </a:p>
          <a:p>
            <a:pPr lvl="1"/>
            <a:r>
              <a:rPr lang="en-US" dirty="0" smtClean="0"/>
              <a:t>Money-changers (John 2:15)</a:t>
            </a:r>
            <a:endParaRPr lang="en-US" sz="4000" dirty="0" smtClean="0"/>
          </a:p>
          <a:p>
            <a:pPr lvl="1"/>
            <a:r>
              <a:rPr lang="en-US" dirty="0" smtClean="0"/>
              <a:t>Tax-collectors (Matt. 9:9)</a:t>
            </a:r>
            <a:endParaRPr lang="en-US" sz="4000" dirty="0" smtClean="0"/>
          </a:p>
          <a:p>
            <a:pPr lvl="1"/>
            <a:r>
              <a:rPr lang="en-US" dirty="0" smtClean="0"/>
              <a:t>Tentmakers (Acts 18:3)</a:t>
            </a:r>
            <a:endParaRPr lang="en-US" sz="4000" dirty="0" smtClean="0"/>
          </a:p>
          <a:p>
            <a:pPr lvl="1"/>
            <a:r>
              <a:rPr lang="en-US" dirty="0" smtClean="0"/>
              <a:t>Religious leaders—rabbis, scribes, lawyers (Luke 5:17ff)</a:t>
            </a:r>
            <a:endParaRPr lang="en-US" sz="4000" dirty="0" smtClean="0"/>
          </a:p>
          <a:p>
            <a:pPr lvl="1"/>
            <a:r>
              <a:rPr lang="en-US" dirty="0" smtClean="0"/>
              <a:t>Bakers and butlers (Gen. 40:1)</a:t>
            </a:r>
            <a:endParaRPr lang="en-US" sz="4000" dirty="0" smtClean="0"/>
          </a:p>
          <a:p>
            <a:pPr lvl="1"/>
            <a:r>
              <a:rPr lang="en-US" dirty="0" smtClean="0"/>
              <a:t>Soldiers (Acts 10:1)</a:t>
            </a:r>
            <a:endParaRPr lang="en-US" sz="4000" dirty="0" smtClean="0"/>
          </a:p>
          <a:p>
            <a:pPr lvl="1"/>
            <a:r>
              <a:rPr lang="en-US" dirty="0" smtClean="0"/>
              <a:t>Cattle-breeders and herdsmen (Gen. 13:1ff)</a:t>
            </a:r>
            <a:endParaRPr lang="en-US" sz="4000" dirty="0" smtClean="0"/>
          </a:p>
          <a:p>
            <a:pPr lvl="1"/>
            <a:r>
              <a:rPr lang="en-US" dirty="0" smtClean="0"/>
              <a:t>Weavers (1 Sam. 17:7)</a:t>
            </a:r>
            <a:endParaRPr lang="en-US" sz="4000" dirty="0" smtClean="0"/>
          </a:p>
          <a:p>
            <a:pPr lvl="1"/>
            <a:r>
              <a:rPr lang="en-US" dirty="0" smtClean="0"/>
              <a:t>Shepherds (Psa. 23)</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anim calcmode="lin" valueType="num">
                                      <p:cBhvr>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42" presetClass="entr" presetSubtype="0" fill="hold" grpId="0" nodeType="after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anim calcmode="lin" valueType="num">
                                      <p:cBhvr>
                                        <p:cTn id="6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anim calcmode="lin" valueType="num">
                                      <p:cBhvr>
                                        <p:cTn id="6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grpId="0" nodeType="after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Effect transition="in" filter="fade">
                                      <p:cBhvr>
                                        <p:cTn id="74" dur="500"/>
                                        <p:tgtEl>
                                          <p:spTgt spid="3">
                                            <p:txEl>
                                              <p:pRg st="11" end="11"/>
                                            </p:txEl>
                                          </p:spTgt>
                                        </p:tgtEl>
                                      </p:cBhvr>
                                    </p:animEffect>
                                    <p:anim calcmode="lin" valueType="num">
                                      <p:cBhvr>
                                        <p:cTn id="7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fontScale="92500" lnSpcReduction="10000"/>
          </a:bodyPr>
          <a:lstStyle/>
          <a:p>
            <a:pPr lvl="0"/>
            <a:r>
              <a:rPr lang="en-US" dirty="0" smtClean="0"/>
              <a:t>Several Classes of People</a:t>
            </a:r>
            <a:endParaRPr lang="en-US" sz="4400" dirty="0" smtClean="0"/>
          </a:p>
          <a:p>
            <a:pPr lvl="1"/>
            <a:r>
              <a:rPr lang="en-US" dirty="0" smtClean="0"/>
              <a:t>The owners, employers, etc.; The hired workers; The slaves  (Matt. 20:1ff; 8:9; Luke 17:7-10)</a:t>
            </a:r>
            <a:endParaRPr lang="en-US" sz="4000" dirty="0" smtClean="0"/>
          </a:p>
          <a:p>
            <a:pPr lvl="1"/>
            <a:r>
              <a:rPr lang="en-US" dirty="0" smtClean="0"/>
              <a:t>Estimated the Roman Empire contained 60 million slaves</a:t>
            </a:r>
            <a:endParaRPr lang="en-US" sz="4000" dirty="0" smtClean="0"/>
          </a:p>
          <a:p>
            <a:pPr lvl="1"/>
            <a:r>
              <a:rPr lang="en-US" dirty="0" smtClean="0"/>
              <a:t>A slave was not considered a person</a:t>
            </a:r>
            <a:endParaRPr lang="en-US" sz="4000" dirty="0" smtClean="0"/>
          </a:p>
          <a:p>
            <a:pPr lvl="1"/>
            <a:r>
              <a:rPr lang="en-US" dirty="0" smtClean="0"/>
              <a:t>Slaves occupied virtually every vocational level</a:t>
            </a:r>
            <a:endParaRPr lang="en-US" sz="4000" dirty="0" smtClean="0"/>
          </a:p>
          <a:p>
            <a:pPr lvl="2"/>
            <a:r>
              <a:rPr lang="en-US" dirty="0" smtClean="0"/>
              <a:t>Doctors, teachers, secretaries, close friends of Emperors, etc.</a:t>
            </a:r>
            <a:endParaRPr lang="en-US" sz="3600" dirty="0" smtClean="0"/>
          </a:p>
          <a:p>
            <a:pPr lvl="1"/>
            <a:r>
              <a:rPr lang="en-US" dirty="0" smtClean="0"/>
              <a:t>Many allusions in the Bible to slavery, and to the attitudes that both servant and master were to have (Eph. 6:5ff; Col. 3:22; Phile. 1ff).</a:t>
            </a:r>
            <a:endParaRPr lang="en-US" sz="4000" dirty="0" smtClean="0"/>
          </a:p>
          <a:p>
            <a:pPr lvl="1"/>
            <a:r>
              <a:rPr lang="en-US" dirty="0" smtClean="0"/>
              <a:t>The nature of Christianity to abolish this evil institution</a:t>
            </a:r>
            <a:endParaRPr lang="en-US" sz="4000" dirty="0" smtClean="0"/>
          </a:p>
          <a:p>
            <a:pPr lvl="2"/>
            <a:r>
              <a:rPr lang="en-US" dirty="0" smtClean="0"/>
              <a:t>Not by violent revolution</a:t>
            </a:r>
            <a:endParaRPr lang="en-US" sz="3600" dirty="0" smtClean="0"/>
          </a:p>
          <a:p>
            <a:pPr lvl="2"/>
            <a:r>
              <a:rPr lang="en-US" dirty="0" smtClean="0"/>
              <a:t>But by alteration of men’s hearts through such principles as the “Golden Rule” (Matt. 7:12)</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anim calcmode="lin" valueType="num">
                                      <p:cBhvr>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500"/>
                                        <p:tgtEl>
                                          <p:spTgt spid="3">
                                            <p:txEl>
                                              <p:pRg st="9" end="9"/>
                                            </p:txEl>
                                          </p:spTgt>
                                        </p:tgtEl>
                                      </p:cBhvr>
                                    </p:animEffect>
                                    <p:anim calcmode="lin" valueType="num">
                                      <p:cBhvr>
                                        <p:cTn id="6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pPr lvl="0"/>
            <a:r>
              <a:rPr lang="en-US" dirty="0" smtClean="0"/>
              <a:t>From the beginning, God desired honest labor</a:t>
            </a:r>
          </a:p>
          <a:p>
            <a:pPr lvl="1"/>
            <a:r>
              <a:rPr lang="en-US" dirty="0" smtClean="0"/>
              <a:t>Man’s first job – tend &amp; keep the garden (Gen. 2:15)</a:t>
            </a:r>
          </a:p>
          <a:p>
            <a:pPr lvl="1"/>
            <a:r>
              <a:rPr lang="en-US" dirty="0" smtClean="0"/>
              <a:t>Man’s work intensified because of sin (Gen. 3:18)</a:t>
            </a:r>
          </a:p>
          <a:p>
            <a:pPr lvl="1"/>
            <a:r>
              <a:rPr lang="en-US" dirty="0" smtClean="0"/>
              <a:t>10 Commandments emphasized labor (Ex. 20:9)</a:t>
            </a:r>
          </a:p>
          <a:p>
            <a:pPr lvl="1"/>
            <a:r>
              <a:rPr lang="en-US" dirty="0" smtClean="0"/>
              <a:t>Jesus rebuked laziness, Parable of Laborers (Mt. 20:6)</a:t>
            </a:r>
          </a:p>
          <a:p>
            <a:pPr lvl="1"/>
            <a:r>
              <a:rPr lang="en-US" dirty="0" smtClean="0"/>
              <a:t>Working gives man a sense of dignity</a:t>
            </a:r>
          </a:p>
          <a:p>
            <a:pPr lvl="2"/>
            <a:r>
              <a:rPr lang="en-US" dirty="0" smtClean="0"/>
              <a:t>Provide for his family (1 Tim. 5:8)</a:t>
            </a:r>
          </a:p>
          <a:p>
            <a:pPr lvl="2"/>
            <a:r>
              <a:rPr lang="en-US" dirty="0" smtClean="0"/>
              <a:t>Help those who cannot help themselves (Eph. 4:28)</a:t>
            </a:r>
          </a:p>
          <a:p>
            <a:pPr lvl="2"/>
            <a:r>
              <a:rPr lang="en-US" dirty="0" smtClean="0"/>
              <a:t>Connection between working and eating (2 Thess. 3:10)</a:t>
            </a:r>
          </a:p>
          <a:p>
            <a:r>
              <a:rPr lang="en-US" dirty="0" smtClean="0"/>
              <a:t>Agriculture</a:t>
            </a:r>
          </a:p>
          <a:p>
            <a:pPr lvl="1"/>
            <a:r>
              <a:rPr lang="en-US" dirty="0" smtClean="0"/>
              <a:t>Early occupations including farming (Gen. 2:15; 4:2)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500"/>
                            </p:stCondLst>
                            <p:childTnLst>
                              <p:par>
                                <p:cTn id="46" presetID="42" presetClass="entr" presetSubtype="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anim calcmode="lin" valueType="num">
                                      <p:cBhvr>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anim calcmode="lin" valueType="num">
                                      <p:cBhvr>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1500"/>
                            </p:stCondLst>
                            <p:childTnLst>
                              <p:par>
                                <p:cTn id="58" presetID="42" presetClass="entr" presetSubtype="0" fill="hold" grpId="0" nodeType="after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500"/>
                                        <p:tgtEl>
                                          <p:spTgt spid="3">
                                            <p:txEl>
                                              <p:pRg st="8" end="8"/>
                                            </p:txEl>
                                          </p:spTgt>
                                        </p:tgtEl>
                                      </p:cBhvr>
                                    </p:animEffect>
                                    <p:anim calcmode="lin" valueType="num">
                                      <p:cBhvr>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anim calcmode="lin" valueType="num">
                                      <p:cBhvr>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500"/>
                                        <p:tgtEl>
                                          <p:spTgt spid="3">
                                            <p:txEl>
                                              <p:pRg st="10" end="10"/>
                                            </p:txEl>
                                          </p:spTgt>
                                        </p:tgtEl>
                                      </p:cBhvr>
                                    </p:animEffect>
                                    <p:anim calcmode="lin" valueType="num">
                                      <p:cBhvr>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pPr lvl="0"/>
            <a:r>
              <a:rPr lang="en-US" dirty="0" smtClean="0"/>
              <a:t>Metal Worker</a:t>
            </a:r>
          </a:p>
          <a:p>
            <a:pPr lvl="1"/>
            <a:r>
              <a:rPr lang="en-US" dirty="0" smtClean="0"/>
              <a:t>Tubal-Cain was “an instructor of every craftsman in bronze and iron” (Gen. 4:22).</a:t>
            </a:r>
            <a:endParaRPr lang="en-US" sz="4000" dirty="0" smtClean="0"/>
          </a:p>
          <a:p>
            <a:pPr lvl="2"/>
            <a:r>
              <a:rPr lang="en-US" dirty="0" smtClean="0"/>
              <a:t>Contrary to evolutionary assumptions regarding the primitive nature of early humanity, the Scriptures place man’s skills with metal back near the creation.</a:t>
            </a:r>
          </a:p>
          <a:p>
            <a:pPr lvl="1"/>
            <a:r>
              <a:rPr lang="en-US" dirty="0" smtClean="0"/>
              <a:t>Evolutionists present early man as “dumb cavemen”</a:t>
            </a:r>
          </a:p>
          <a:p>
            <a:pPr lvl="2"/>
            <a:r>
              <a:rPr lang="en-US" dirty="0" smtClean="0"/>
              <a:t>There were many in Bible times who dwelt in caves (Gen. 19:30; Judg. 6:2; 1 Sam. 14:11; 22:1-2; 23:29; 1 </a:t>
            </a:r>
            <a:r>
              <a:rPr lang="en-US" dirty="0" err="1" smtClean="0"/>
              <a:t>Kgs</a:t>
            </a:r>
            <a:r>
              <a:rPr lang="en-US" dirty="0" smtClean="0"/>
              <a:t>. 18:4; 19:9; etc.).</a:t>
            </a:r>
          </a:p>
          <a:p>
            <a:pPr lvl="2"/>
            <a:r>
              <a:rPr lang="en-US" dirty="0" smtClean="0"/>
              <a:t>The type of domicile in which a being dwells says nothing about his “humanity” or his intelligence.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pPr lvl="0"/>
            <a:r>
              <a:rPr lang="en-US" dirty="0" smtClean="0"/>
              <a:t>Metal Worker</a:t>
            </a:r>
          </a:p>
          <a:p>
            <a:pPr lvl="1"/>
            <a:r>
              <a:rPr lang="en-US" dirty="0" smtClean="0"/>
              <a:t>Evolutionists present early man as “dumb cavemen”</a:t>
            </a:r>
          </a:p>
          <a:p>
            <a:pPr lvl="2"/>
            <a:r>
              <a:rPr lang="en-US" dirty="0" smtClean="0"/>
              <a:t>Anthropological evidence from many cave sites reveals a strictly “human” &amp; intelligent mode of habitation, with evidence of cooking, sewing, tools, pottery, art work, religious artifacts and even furniture.</a:t>
            </a:r>
          </a:p>
          <a:p>
            <a:pPr lvl="2"/>
            <a:r>
              <a:rPr lang="en-US" dirty="0" smtClean="0"/>
              <a:t>More isolated and primitive peoples have continued to live in caves even in modern times.  The Pueblo Indians lived in caves. A century ago people still were living in caves in Palestine. </a:t>
            </a:r>
          </a:p>
          <a:p>
            <a:pPr lvl="2"/>
            <a:r>
              <a:rPr lang="en-US" dirty="0" smtClean="0"/>
              <a:t>Some anthropologists have found that “the Neanderthal race” had a higher level of culture than some 20</a:t>
            </a:r>
            <a:r>
              <a:rPr lang="en-US" baseline="30000" dirty="0" smtClean="0"/>
              <a:t>th</a:t>
            </a:r>
            <a:r>
              <a:rPr lang="en-US" dirty="0" smtClean="0"/>
              <a:t> century  tribes—a superior tool maker, skilled as a hunter, employed paint, and had many uses for flint.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486400"/>
          </a:xfrm>
        </p:spPr>
        <p:txBody>
          <a:bodyPr>
            <a:normAutofit/>
          </a:bodyPr>
          <a:lstStyle/>
          <a:p>
            <a:pPr lvl="0"/>
            <a:r>
              <a:rPr lang="en-US" dirty="0" smtClean="0"/>
              <a:t>Metal Worker</a:t>
            </a:r>
          </a:p>
          <a:p>
            <a:pPr lvl="1"/>
            <a:r>
              <a:rPr lang="en-US" dirty="0" smtClean="0"/>
              <a:t>Archaeology confirms the early use of iron.</a:t>
            </a:r>
            <a:endParaRPr lang="en-US" sz="4000" dirty="0" smtClean="0"/>
          </a:p>
          <a:p>
            <a:pPr lvl="2"/>
            <a:r>
              <a:rPr lang="en-US" dirty="0" smtClean="0"/>
              <a:t>Near </a:t>
            </a:r>
            <a:r>
              <a:rPr lang="en-US" dirty="0" err="1" smtClean="0"/>
              <a:t>Bogazkoy</a:t>
            </a:r>
            <a:r>
              <a:rPr lang="en-US" dirty="0" smtClean="0"/>
              <a:t> in Asia Minor, an iron dagger was discovered in the tomb of an </a:t>
            </a:r>
            <a:r>
              <a:rPr lang="en-US" dirty="0" err="1" smtClean="0"/>
              <a:t>Antolian</a:t>
            </a:r>
            <a:r>
              <a:rPr lang="en-US" dirty="0" smtClean="0"/>
              <a:t> ruler dating from 2400 to 2200 B.C.</a:t>
            </a:r>
            <a:endParaRPr lang="en-US" sz="3600" dirty="0" smtClean="0"/>
          </a:p>
          <a:p>
            <a:pPr lvl="2"/>
            <a:r>
              <a:rPr lang="en-US" dirty="0" smtClean="0"/>
              <a:t>Iron beads have been found in pre-dynastic Egyptian remains (4000-3200 B.C.).</a:t>
            </a:r>
            <a:endParaRPr lang="en-US" sz="3600" dirty="0" smtClean="0"/>
          </a:p>
          <a:p>
            <a:pPr lvl="2"/>
            <a:r>
              <a:rPr lang="en-US" dirty="0" smtClean="0"/>
              <a:t>“These two widespread occurrences of the use of iron at least a millennium earlier than 1200 B.C., the usual date for the beginning of the Iron Age in the Middle East, should teach us caution in making pronouncements such as ‘It’s impossible!” to the usage of this or any other material” (Harold </a:t>
            </a:r>
            <a:r>
              <a:rPr lang="en-US" dirty="0" err="1" smtClean="0"/>
              <a:t>Stigers</a:t>
            </a:r>
            <a:r>
              <a:rPr lang="en-US" dirty="0" smtClean="0"/>
              <a:t>, </a:t>
            </a:r>
            <a:r>
              <a:rPr lang="en-US" i="1" dirty="0" smtClean="0"/>
              <a:t>Commentary on Genesis, </a:t>
            </a:r>
            <a:r>
              <a:rPr lang="en-US" dirty="0" smtClean="0"/>
              <a:t>p. 91).</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pPr lvl="0"/>
            <a:r>
              <a:rPr lang="en-US" dirty="0" smtClean="0"/>
              <a:t>Metal Worker</a:t>
            </a:r>
          </a:p>
          <a:p>
            <a:pPr lvl="1"/>
            <a:r>
              <a:rPr lang="en-US" dirty="0" smtClean="0"/>
              <a:t>Bible emphasizes the abundance of iron in Palestine</a:t>
            </a:r>
            <a:endParaRPr lang="en-US" sz="4000" dirty="0" smtClean="0"/>
          </a:p>
          <a:p>
            <a:pPr lvl="2"/>
            <a:r>
              <a:rPr lang="en-US" dirty="0" smtClean="0"/>
              <a:t>The Israelites certainly had iron instruments before they came into Canaan, for God instructed them not to use iron tools in building the altar of the tabernacle (Deut. 27:5).</a:t>
            </a:r>
            <a:endParaRPr lang="en-US" sz="3600" dirty="0" smtClean="0"/>
          </a:p>
          <a:p>
            <a:pPr lvl="2"/>
            <a:r>
              <a:rPr lang="en-US" dirty="0" smtClean="0"/>
              <a:t>The Jews had iron axe heads (2 Kings 6:5-6), spear tips (1 Sam. 17:7), picks (2 Sam. 12:31), and other tools &amp; weapons.</a:t>
            </a:r>
            <a:endParaRPr lang="en-US" sz="3600" dirty="0" smtClean="0"/>
          </a:p>
          <a:p>
            <a:pPr lvl="2"/>
            <a:r>
              <a:rPr lang="en-US" dirty="0" smtClean="0"/>
              <a:t>In showing the utter absurdity of idolatry, Isaiah made this description of an iron worker: “The blacksmith with the tongs works one in the coals, Fashions it with hammers, And works it with the strength of his arms” (Isa. 44:12).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pPr lvl="0"/>
            <a:r>
              <a:rPr lang="en-US" dirty="0" smtClean="0"/>
              <a:t>Pottery Making</a:t>
            </a:r>
            <a:endParaRPr lang="en-US" sz="4400" dirty="0" smtClean="0"/>
          </a:p>
          <a:p>
            <a:pPr lvl="1"/>
            <a:r>
              <a:rPr lang="en-US" dirty="0" smtClean="0"/>
              <a:t>Early pottery was quite fragile</a:t>
            </a:r>
          </a:p>
          <a:p>
            <a:pPr lvl="2"/>
            <a:r>
              <a:rPr lang="en-US" dirty="0" smtClean="0"/>
              <a:t>Archaeologists find rich deposits of pottery fragments</a:t>
            </a:r>
            <a:endParaRPr lang="en-US" sz="3200" dirty="0" smtClean="0"/>
          </a:p>
          <a:p>
            <a:pPr lvl="2"/>
            <a:r>
              <a:rPr lang="en-US" dirty="0" smtClean="0"/>
              <a:t>Job sat among the ashes (the city dump) and scraped himself with a potsherd (Job 2:8).</a:t>
            </a:r>
            <a:endParaRPr lang="en-US" sz="3600" dirty="0" smtClean="0"/>
          </a:p>
          <a:p>
            <a:pPr lvl="1"/>
            <a:r>
              <a:rPr lang="en-US" dirty="0" smtClean="0"/>
              <a:t>Forming pottery eventually was done on “wheels”</a:t>
            </a:r>
            <a:endParaRPr lang="en-US" sz="4000" dirty="0" smtClean="0"/>
          </a:p>
          <a:p>
            <a:pPr lvl="2"/>
            <a:r>
              <a:rPr lang="en-US" dirty="0" smtClean="0"/>
              <a:t>Clay put on upper wheel &amp; turned by feet on lower wheel</a:t>
            </a:r>
            <a:endParaRPr lang="en-US" sz="3600" dirty="0" smtClean="0"/>
          </a:p>
          <a:p>
            <a:pPr lvl="1"/>
            <a:r>
              <a:rPr lang="en-US" dirty="0" smtClean="0"/>
              <a:t>God used this craft to teach vivid lessons </a:t>
            </a:r>
          </a:p>
          <a:p>
            <a:pPr lvl="2"/>
            <a:r>
              <a:rPr lang="en-US" dirty="0" smtClean="0"/>
              <a:t>Jeremiah 18:1-11</a:t>
            </a:r>
          </a:p>
          <a:p>
            <a:pPr lvl="2"/>
            <a:r>
              <a:rPr lang="en-US" dirty="0" smtClean="0"/>
              <a:t>Jeremiah 19:10-13</a:t>
            </a:r>
          </a:p>
          <a:p>
            <a:pPr lvl="2"/>
            <a:r>
              <a:rPr lang="en-US" dirty="0" smtClean="0"/>
              <a:t>Isaiah 29:15-16</a:t>
            </a:r>
            <a:endParaRPr lang="en-US" sz="9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anim calcmode="lin" valueType="num">
                                      <p:cBhvr>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anim calcmode="lin" valueType="num">
                                      <p:cBhvr>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grpId="0" nodeType="after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anim calcmode="lin" valueType="num">
                                      <p:cBhvr>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1" fill="hold">
                            <p:stCondLst>
                              <p:cond delay="1500"/>
                            </p:stCondLst>
                            <p:childTnLst>
                              <p:par>
                                <p:cTn id="62" presetID="42" presetClass="entr" presetSubtype="0" fill="hold" grpId="0" nodeType="after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500"/>
                                        <p:tgtEl>
                                          <p:spTgt spid="3">
                                            <p:txEl>
                                              <p:pRg st="9" end="9"/>
                                            </p:txEl>
                                          </p:spTgt>
                                        </p:tgtEl>
                                      </p:cBhvr>
                                    </p:animEffect>
                                    <p:anim calcmode="lin" valueType="num">
                                      <p:cBhvr>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pPr lvl="0"/>
            <a:r>
              <a:rPr lang="en-US" dirty="0" smtClean="0"/>
              <a:t>Building Trades</a:t>
            </a:r>
            <a:endParaRPr lang="en-US" sz="4400" dirty="0" smtClean="0"/>
          </a:p>
          <a:p>
            <a:pPr lvl="1"/>
            <a:r>
              <a:rPr lang="en-US" dirty="0" smtClean="0"/>
              <a:t>Brick-Makers &amp; Brick-Layers</a:t>
            </a:r>
          </a:p>
          <a:p>
            <a:pPr lvl="2"/>
            <a:r>
              <a:rPr lang="en-US" dirty="0" smtClean="0"/>
              <a:t>Sun-dried bricks were the most common building materials of the old world.</a:t>
            </a:r>
            <a:endParaRPr lang="en-US" sz="3600" dirty="0" smtClean="0"/>
          </a:p>
          <a:p>
            <a:pPr lvl="3"/>
            <a:r>
              <a:rPr lang="en-US" dirty="0" smtClean="0"/>
              <a:t>Babel was constructed of brick (Gen. 11:3).</a:t>
            </a:r>
            <a:endParaRPr lang="en-US" sz="3200" dirty="0" smtClean="0"/>
          </a:p>
          <a:p>
            <a:pPr lvl="3"/>
            <a:r>
              <a:rPr lang="en-US" dirty="0" smtClean="0"/>
              <a:t>In Egypt, brick was extensively used.</a:t>
            </a:r>
            <a:endParaRPr lang="en-US" sz="3200" dirty="0" smtClean="0"/>
          </a:p>
          <a:p>
            <a:pPr lvl="4"/>
            <a:r>
              <a:rPr lang="en-US" dirty="0" smtClean="0"/>
              <a:t>Exodus 5:16-19 accurately reflects the brick-making enterprise of that time.</a:t>
            </a:r>
            <a:endParaRPr lang="en-US" sz="3200" dirty="0" smtClean="0"/>
          </a:p>
          <a:p>
            <a:pPr lvl="2"/>
            <a:r>
              <a:rPr lang="en-US" dirty="0" smtClean="0"/>
              <a:t>Kiln-baked bricks were used early in Mesopotamia.</a:t>
            </a:r>
            <a:endParaRPr lang="en-US" sz="3600" dirty="0" smtClean="0"/>
          </a:p>
          <a:p>
            <a:pPr lvl="3"/>
            <a:r>
              <a:rPr lang="en-US" dirty="0" smtClean="0"/>
              <a:t>The “fiery furnace” in Daniel 3 was likely a brick-kiln.</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Trades &amp; Crafts</a:t>
            </a:r>
            <a:endParaRPr lang="en-US" sz="4000" dirty="0"/>
          </a:p>
        </p:txBody>
      </p:sp>
      <p:sp>
        <p:nvSpPr>
          <p:cNvPr id="3" name="Content Placeholder 2"/>
          <p:cNvSpPr>
            <a:spLocks noGrp="1"/>
          </p:cNvSpPr>
          <p:nvPr>
            <p:ph idx="1"/>
          </p:nvPr>
        </p:nvSpPr>
        <p:spPr>
          <a:xfrm>
            <a:off x="304800" y="1143000"/>
            <a:ext cx="8839200" cy="5715000"/>
          </a:xfrm>
        </p:spPr>
        <p:txBody>
          <a:bodyPr>
            <a:normAutofit/>
          </a:bodyPr>
          <a:lstStyle/>
          <a:p>
            <a:r>
              <a:rPr lang="en-US" dirty="0" smtClean="0"/>
              <a:t>Building Trades</a:t>
            </a:r>
            <a:endParaRPr lang="en-US" sz="4400" dirty="0" smtClean="0"/>
          </a:p>
          <a:p>
            <a:pPr lvl="1"/>
            <a:r>
              <a:rPr lang="en-US" dirty="0" smtClean="0"/>
              <a:t>Stonemasons</a:t>
            </a:r>
            <a:endParaRPr lang="en-US" sz="4000" dirty="0" smtClean="0"/>
          </a:p>
          <a:p>
            <a:pPr lvl="2"/>
            <a:r>
              <a:rPr lang="en-US" dirty="0" smtClean="0"/>
              <a:t>Palestine was an extremely rocky country.</a:t>
            </a:r>
            <a:endParaRPr lang="en-US" sz="3600" dirty="0" smtClean="0"/>
          </a:p>
          <a:p>
            <a:pPr lvl="2"/>
            <a:r>
              <a:rPr lang="en-US" dirty="0" smtClean="0"/>
              <a:t>Solomon’s temple (90 ft long, 30 ft wide, 45 ft high).</a:t>
            </a:r>
            <a:endParaRPr lang="en-US" sz="3600" dirty="0" smtClean="0"/>
          </a:p>
          <a:p>
            <a:pPr lvl="3"/>
            <a:r>
              <a:rPr lang="en-US" dirty="0" smtClean="0"/>
              <a:t>The temple was constructed of “stone made ready at the quarry” (1 Kings 6:7).</a:t>
            </a:r>
            <a:endParaRPr lang="en-US" sz="3200" dirty="0" smtClean="0"/>
          </a:p>
          <a:p>
            <a:pPr lvl="3"/>
            <a:r>
              <a:rPr lang="en-US" dirty="0" smtClean="0"/>
              <a:t>Some of those stones were 12-15 feet long (1 Kings 7:10).</a:t>
            </a:r>
            <a:endParaRPr lang="en-US" sz="3200" dirty="0" smtClean="0"/>
          </a:p>
          <a:p>
            <a:pPr lvl="2"/>
            <a:r>
              <a:rPr lang="en-US" dirty="0" smtClean="0"/>
              <a:t>Sturdy walls around the cities of Israel</a:t>
            </a:r>
            <a:endParaRPr lang="en-US" sz="3600" dirty="0" smtClean="0"/>
          </a:p>
          <a:p>
            <a:pPr lvl="3"/>
            <a:r>
              <a:rPr lang="en-US" dirty="0" smtClean="0"/>
              <a:t>Herod the Great, most prolific builder in Palestinian history</a:t>
            </a:r>
            <a:endParaRPr lang="en-US" sz="3200" dirty="0" smtClean="0"/>
          </a:p>
          <a:p>
            <a:pPr lvl="4"/>
            <a:r>
              <a:rPr lang="en-US" dirty="0" smtClean="0"/>
              <a:t>His best work was at Jerusalem, and it may still be seen in the massive 150-ft high retraining wall at the SE corner of the temple area, where stones 22-feet in length are still visible above the debris that hides half the height of his wall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anim calcmode="lin" valueType="num">
                                      <p:cBhvr>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1926</Words>
  <Application>Microsoft Office PowerPoint</Application>
  <PresentationFormat>On-screen Show (4:3)</PresentationFormat>
  <Paragraphs>160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Trades &amp; Crafts</vt:lpstr>
      <vt:lpstr>Trades &amp; Crafts</vt:lpstr>
      <vt:lpstr>Trades &amp; Crafts</vt:lpstr>
      <vt:lpstr>Trades &amp; Crafts</vt:lpstr>
      <vt:lpstr>Trades &amp; Crafts</vt:lpstr>
      <vt:lpstr>Trades &amp; Crafts</vt:lpstr>
      <vt:lpstr>Trades &amp; Crafts</vt:lpstr>
      <vt:lpstr>Trades &amp; Crafts</vt:lpstr>
      <vt:lpstr>Trades &amp; Crafts</vt:lpstr>
      <vt:lpstr>Trades &amp; Crafts</vt:lpstr>
      <vt:lpstr>Trades &amp; Crafts</vt:lpstr>
      <vt:lpstr>Trades &amp; Crafts</vt:lpstr>
      <vt:lpstr>Trades &amp; Crafts</vt:lpstr>
      <vt:lpstr>Trades &amp; Crafts</vt:lpstr>
      <vt:lpstr>Trades &amp; Crafts</vt:lpstr>
      <vt:lpstr>Trades &amp; Crafts</vt:lpstr>
      <vt:lpstr>Trades &amp; Crafts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25</cp:revision>
  <dcterms:created xsi:type="dcterms:W3CDTF">2011-09-01T19:26:09Z</dcterms:created>
  <dcterms:modified xsi:type="dcterms:W3CDTF">2011-10-09T12:40:39Z</dcterms:modified>
</cp:coreProperties>
</file>