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71" r:id="rId3"/>
    <p:sldId id="272" r:id="rId4"/>
    <p:sldId id="315" r:id="rId5"/>
    <p:sldId id="289" r:id="rId6"/>
    <p:sldId id="313" r:id="rId7"/>
    <p:sldId id="314" r:id="rId8"/>
    <p:sldId id="290" r:id="rId9"/>
    <p:sldId id="291" r:id="rId10"/>
    <p:sldId id="292" r:id="rId11"/>
    <p:sldId id="295" r:id="rId12"/>
    <p:sldId id="293" r:id="rId13"/>
    <p:sldId id="294" r:id="rId14"/>
    <p:sldId id="297" r:id="rId15"/>
    <p:sldId id="296" r:id="rId16"/>
    <p:sldId id="298" r:id="rId17"/>
    <p:sldId id="299" r:id="rId18"/>
    <p:sldId id="300" r:id="rId19"/>
    <p:sldId id="301" r:id="rId20"/>
    <p:sldId id="303" r:id="rId21"/>
    <p:sldId id="304" r:id="rId22"/>
    <p:sldId id="305" r:id="rId23"/>
    <p:sldId id="306" r:id="rId24"/>
    <p:sldId id="311" r:id="rId25"/>
    <p:sldId id="310" r:id="rId26"/>
    <p:sldId id="307" r:id="rId27"/>
    <p:sldId id="309" r:id="rId28"/>
    <p:sldId id="312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692E2-1FF0-467D-A17A-21E68409C96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F0B96-0F26-45CF-AFBE-FD6AC315DB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9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F0B96-0F26-45CF-AFBE-FD6AC315DB0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7E879A-A493-432A-8219-3E2BFAF5397D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34C9C30-ADA7-4EEA-B873-F533D54B0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67797" y="2667000"/>
            <a:ext cx="2608407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Heaven</a:t>
            </a:r>
          </a:p>
          <a:p>
            <a:pPr algn="ctr"/>
            <a:r>
              <a:rPr lang="en-US" sz="2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Wednesday Night Bible Study</a:t>
            </a:r>
          </a:p>
          <a:p>
            <a:pPr algn="ctr"/>
            <a:r>
              <a:rPr lang="en-US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Palm Beach Lakes church of Christ</a:t>
            </a: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Laying Up Treasures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Treasures on earth</a:t>
            </a:r>
          </a:p>
          <a:p>
            <a:pPr>
              <a:buNone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Treasures in heaven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             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6:19-21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Laying Up Treasures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We will be judged by Jesus Christ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            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5:9,10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We will be judged by the Word.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12: 48-50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1: 21-25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4:1-2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Thessalonians 2:13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Laying Up Treasures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    </a:t>
            </a:r>
            <a:r>
              <a:rPr lang="en-US" b="1" dirty="0" smtClean="0">
                <a:solidFill>
                  <a:schemeClr val="bg1"/>
                </a:solidFill>
              </a:rPr>
              <a:t>Jesus commands us to lay up treasure in heaven.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But while we’re here on earth, we can</a:t>
            </a:r>
            <a:r>
              <a:rPr lang="en-US" b="1" dirty="0" smtClean="0">
                <a:solidFill>
                  <a:schemeClr val="bg1"/>
                </a:solidFill>
                <a:cs typeface="Tahoma" charset="0"/>
              </a:rPr>
              <a:t>'</a:t>
            </a:r>
            <a:r>
              <a:rPr lang="en-US" b="1" dirty="0" smtClean="0">
                <a:solidFill>
                  <a:schemeClr val="bg1"/>
                </a:solidFill>
              </a:rPr>
              <a:t>t see our treasures in heaven.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So how can we tell how we are doing?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It is easy for us to be mistaken.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We are likely to be influenced by the world</a:t>
            </a:r>
            <a:r>
              <a:rPr lang="en-US" b="1" dirty="0" smtClean="0">
                <a:solidFill>
                  <a:schemeClr val="bg1"/>
                </a:solidFill>
                <a:cs typeface="Tahoma" charset="0"/>
              </a:rPr>
              <a:t>'</a:t>
            </a:r>
            <a:r>
              <a:rPr lang="en-US" b="1" dirty="0" smtClean="0">
                <a:solidFill>
                  <a:schemeClr val="bg1"/>
                </a:solidFill>
              </a:rPr>
              <a:t>s system of rewards.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bg1"/>
                </a:solidFill>
              </a:rPr>
              <a:t>But it won</a:t>
            </a:r>
            <a:r>
              <a:rPr lang="en-US" b="1" dirty="0" smtClean="0">
                <a:solidFill>
                  <a:schemeClr val="bg1"/>
                </a:solidFill>
                <a:cs typeface="Tahoma" charset="0"/>
              </a:rPr>
              <a:t>'</a:t>
            </a:r>
            <a:r>
              <a:rPr lang="en-US" b="1" dirty="0" smtClean="0">
                <a:solidFill>
                  <a:schemeClr val="bg1"/>
                </a:solidFill>
              </a:rPr>
              <a:t>t be the world giving out the rewards!</a:t>
            </a:r>
          </a:p>
          <a:p>
            <a:pPr>
              <a:buNone/>
            </a:pPr>
            <a:endParaRPr lang="en-US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World’s System </a:t>
            </a:r>
            <a:r>
              <a:rPr lang="en-US" dirty="0" smtClean="0"/>
              <a:t>of </a:t>
            </a:r>
            <a:r>
              <a:rPr lang="en-US" dirty="0" smtClean="0"/>
              <a:t>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b="1" dirty="0" smtClean="0"/>
              <a:t>    </a:t>
            </a:r>
            <a:r>
              <a:rPr lang="en-US" sz="3200" b="1" dirty="0" smtClean="0">
                <a:solidFill>
                  <a:schemeClr val="bg1"/>
                </a:solidFill>
              </a:rPr>
              <a:t>The world tends to reward ability.</a:t>
            </a:r>
          </a:p>
          <a:p>
            <a:pPr>
              <a:buNone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    The world tends to reward results.</a:t>
            </a:r>
          </a:p>
          <a:p>
            <a:pPr lvl="1"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You produce, you get paid.</a:t>
            </a:r>
          </a:p>
          <a:p>
            <a:pPr lvl="1"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Those with greater ability have a great advantage…</a:t>
            </a:r>
          </a:p>
          <a:p>
            <a:pPr lvl="1"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… though Ecclesiastes 9:11 indicates that ability does not guarantee results.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World’s System of 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bg1"/>
                </a:solidFill>
              </a:rPr>
              <a:t>The world tends to reward ability.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The world tends to reward results.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The world rewards the things that the world values.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For example, large salaries go to entertainment &amp; sports celebrities.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Large salaries go to CEOs of large corporations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World’s System of 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The world tends to reward ability.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The world tends to reward results.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The world rewards the things that the world values.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Even when corrupted by favoritism, the rewards are still results-oriented.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If you are loyal to those in power, you will be rewarded.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</a:t>
            </a:r>
            <a:r>
              <a:rPr lang="en-US" dirty="0" smtClean="0"/>
              <a:t>Sys</a:t>
            </a:r>
            <a:r>
              <a:rPr lang="en-US" dirty="0" smtClean="0"/>
              <a:t>tem </a:t>
            </a:r>
            <a:r>
              <a:rPr lang="en-US" dirty="0" smtClean="0"/>
              <a:t>of </a:t>
            </a:r>
            <a:r>
              <a:rPr lang="en-US" dirty="0" smtClean="0"/>
              <a:t>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God certainly cares about results…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… but these are not under our control.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… we must leave results in God’s hands.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</a:rPr>
              <a:t>God certainly cares about loyalty…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… but this is a loyalty to who God truly is.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… not a loyalty against truth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bg1"/>
                </a:solidFill>
              </a:rPr>
              <a:t>Remember God’s rebuke to Job’s friends.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      </a:t>
            </a:r>
            <a:r>
              <a:rPr lang="en-US" b="1" dirty="0" smtClean="0"/>
              <a:t>Job 42:7-9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System of 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            God’s way is faithfulness</a:t>
            </a:r>
          </a:p>
          <a:p>
            <a:pP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16:10-12</a:t>
            </a:r>
            <a:r>
              <a:rPr lang="en-US" sz="3200" b="1" dirty="0" smtClean="0"/>
              <a:t>			</a:t>
            </a:r>
            <a:r>
              <a:rPr lang="en-US" sz="3200" b="1" dirty="0" smtClean="0">
                <a:solidFill>
                  <a:schemeClr val="bg1"/>
                </a:solidFill>
              </a:rPr>
              <a:t>Be </a:t>
            </a:r>
            <a:r>
              <a:rPr lang="en-US" sz="3200" b="1" dirty="0" smtClean="0">
                <a:solidFill>
                  <a:schemeClr val="bg1"/>
                </a:solidFill>
              </a:rPr>
              <a:t>trustworthy</a:t>
            </a:r>
          </a:p>
          <a:p>
            <a:pP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15:58</a:t>
            </a:r>
            <a:r>
              <a:rPr lang="en-US" sz="3200" b="1" dirty="0">
                <a:solidFill>
                  <a:schemeClr val="bg1"/>
                </a:solidFill>
              </a:rPr>
              <a:t>	</a:t>
            </a:r>
            <a:r>
              <a:rPr lang="en-US" sz="3200" b="1" dirty="0" smtClean="0">
                <a:solidFill>
                  <a:schemeClr val="bg1"/>
                </a:solidFill>
              </a:rPr>
              <a:t>Stand </a:t>
            </a:r>
            <a:r>
              <a:rPr lang="en-US" sz="3200" b="1" dirty="0" smtClean="0">
                <a:solidFill>
                  <a:schemeClr val="bg1"/>
                </a:solidFill>
              </a:rPr>
              <a:t>firm</a:t>
            </a:r>
          </a:p>
          <a:p>
            <a:pP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Ecclesiastes 9:10</a:t>
            </a:r>
            <a:r>
              <a:rPr lang="en-US" sz="3200" b="1" dirty="0" smtClean="0"/>
              <a:t>		</a:t>
            </a:r>
            <a:r>
              <a:rPr lang="en-US" sz="3200" b="1" dirty="0" smtClean="0">
                <a:solidFill>
                  <a:schemeClr val="bg1"/>
                </a:solidFill>
              </a:rPr>
              <a:t>Be </a:t>
            </a:r>
            <a:r>
              <a:rPr lang="en-US" sz="3200" b="1" dirty="0" smtClean="0">
                <a:solidFill>
                  <a:schemeClr val="bg1"/>
                </a:solidFill>
              </a:rPr>
              <a:t>diligent </a:t>
            </a:r>
          </a:p>
          <a:p>
            <a:pP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Ecclesiastes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11:6</a:t>
            </a:r>
            <a:r>
              <a:rPr lang="en-US" sz="3200" b="1" dirty="0" smtClean="0"/>
              <a:t>		</a:t>
            </a:r>
            <a:r>
              <a:rPr lang="en-US" sz="3200" b="1" dirty="0" smtClean="0">
                <a:solidFill>
                  <a:schemeClr val="bg1"/>
                </a:solidFill>
              </a:rPr>
              <a:t>Work </a:t>
            </a:r>
            <a:r>
              <a:rPr lang="en-US" sz="3200" b="1" dirty="0" smtClean="0">
                <a:solidFill>
                  <a:schemeClr val="bg1"/>
                </a:solidFill>
              </a:rPr>
              <a:t>hard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System of 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        God rewards what He cares about</a:t>
            </a:r>
          </a:p>
          <a:p>
            <a:pP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6:33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en-US" sz="3200" b="1" dirty="0" smtClean="0">
                <a:solidFill>
                  <a:schemeClr val="bg1"/>
                </a:solidFill>
              </a:rPr>
              <a:t>Seek </a:t>
            </a:r>
            <a:r>
              <a:rPr lang="en-US" sz="3200" b="1" dirty="0" smtClean="0">
                <a:solidFill>
                  <a:schemeClr val="bg1"/>
                </a:solidFill>
              </a:rPr>
              <a:t>first the kingdom</a:t>
            </a:r>
          </a:p>
          <a:p>
            <a:pPr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25:37-40    </a:t>
            </a:r>
            <a:r>
              <a:rPr lang="en-US" sz="3200" b="1" dirty="0" smtClean="0">
                <a:solidFill>
                  <a:schemeClr val="bg1"/>
                </a:solidFill>
              </a:rPr>
              <a:t>Caring for others</a:t>
            </a:r>
          </a:p>
          <a:p>
            <a:pPr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God’s </a:t>
            </a:r>
            <a:r>
              <a:rPr lang="en-US" dirty="0" smtClean="0"/>
              <a:t>Re</a:t>
            </a:r>
            <a:r>
              <a:rPr lang="en-US" dirty="0" smtClean="0"/>
              <a:t>ward Is Independent </a:t>
            </a:r>
            <a:r>
              <a:rPr lang="en-US" dirty="0" smtClean="0"/>
              <a:t>of </a:t>
            </a:r>
            <a:r>
              <a:rPr lang="en-US" dirty="0" smtClean="0"/>
              <a:t>Our 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21:1-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     </a:t>
            </a:r>
            <a:r>
              <a:rPr lang="en-US" sz="3600" b="1" dirty="0" smtClean="0">
                <a:solidFill>
                  <a:schemeClr val="bg1"/>
                </a:solidFill>
              </a:rPr>
              <a:t>What a widow gave</a:t>
            </a:r>
          </a:p>
          <a:p>
            <a:pPr>
              <a:buNone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25:14-30  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600" b="1" dirty="0" smtClean="0"/>
              <a:t>         </a:t>
            </a:r>
            <a:r>
              <a:rPr lang="en-US" sz="3600" b="1" dirty="0" smtClean="0">
                <a:solidFill>
                  <a:schemeClr val="bg1"/>
                </a:solidFill>
              </a:rPr>
              <a:t>Rewarding a faithful servant</a:t>
            </a:r>
          </a:p>
          <a:p>
            <a:pPr>
              <a:buNone/>
            </a:pP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unshin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0" y="2667000"/>
            <a:ext cx="6096000" cy="20928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Lesson 7</a:t>
            </a:r>
          </a:p>
          <a:p>
            <a:pPr algn="ctr"/>
            <a:r>
              <a:rPr lang="en-US" sz="28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Laying Up </a:t>
            </a:r>
            <a:r>
              <a:rPr lang="en-US" sz="2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T</a:t>
            </a:r>
            <a:r>
              <a:rPr lang="en-US" sz="28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reasures </a:t>
            </a:r>
            <a:r>
              <a:rPr lang="en-US" sz="2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I</a:t>
            </a:r>
            <a:r>
              <a:rPr lang="en-US" sz="28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n Heaven</a:t>
            </a:r>
            <a:endParaRPr lang="en-US" sz="105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/>
            <a:endParaRPr lang="en-US" sz="48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</a:t>
            </a:r>
            <a:r>
              <a:rPr lang="en-US" dirty="0" smtClean="0"/>
              <a:t>System </a:t>
            </a:r>
            <a:r>
              <a:rPr lang="en-US" dirty="0" smtClean="0"/>
              <a:t>of </a:t>
            </a:r>
            <a:r>
              <a:rPr lang="en-US" dirty="0" smtClean="0"/>
              <a:t>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God cares about results. 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God cares about loyalty.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God rewards faithfulness.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God wants us to labor vigorously.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God rewards what He cares about.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God</a:t>
            </a:r>
            <a:r>
              <a:rPr lang="en-US" sz="3200" b="1" dirty="0" smtClean="0">
                <a:solidFill>
                  <a:schemeClr val="bg1"/>
                </a:solidFill>
                <a:ea typeface="Arial" charset="0"/>
                <a:cs typeface="Arial" charset="0"/>
              </a:rPr>
              <a:t>'</a:t>
            </a:r>
            <a:r>
              <a:rPr lang="en-US" sz="3200" b="1" dirty="0" smtClean="0">
                <a:solidFill>
                  <a:schemeClr val="bg1"/>
                </a:solidFill>
              </a:rPr>
              <a:t>s reward is independent of our  abilities.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Moth and Rust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Matthew 6:19-21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19 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“Do not lay up for yourselves treasures on earth, where moth and rust destroy and where thieves break in and steal; 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20 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lay up for yourselves treasures in heaven, where neither moth nor rust destroys and where thieves do not break in and steal. 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21 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where your treasure is, there your heart will be also</a:t>
            </a:r>
            <a:r>
              <a:rPr lang="en-US" sz="3200" dirty="0" smtClean="0"/>
              <a:t>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Principles from 1 Timothy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1</a:t>
            </a:r>
            <a:r>
              <a:rPr lang="en-US" sz="3200" b="1" baseline="30000" dirty="0" smtClean="0">
                <a:solidFill>
                  <a:schemeClr val="bg1"/>
                </a:solidFill>
              </a:rPr>
              <a:t>st</a:t>
            </a:r>
            <a:r>
              <a:rPr lang="en-US" sz="3200" b="1" dirty="0" smtClean="0">
                <a:solidFill>
                  <a:schemeClr val="bg1"/>
                </a:solidFill>
              </a:rPr>
              <a:t> principle – Remember things are only temporary.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Tim.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6:6-7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2</a:t>
            </a:r>
            <a:r>
              <a:rPr lang="en-US" sz="3200" b="1" baseline="30000" dirty="0" smtClean="0">
                <a:solidFill>
                  <a:schemeClr val="bg1"/>
                </a:solidFill>
              </a:rPr>
              <a:t>nd</a:t>
            </a:r>
            <a:r>
              <a:rPr lang="en-US" sz="3200" b="1" dirty="0" smtClean="0">
                <a:solidFill>
                  <a:schemeClr val="bg1"/>
                </a:solidFill>
              </a:rPr>
              <a:t> principle-  Only seek necessities and wait for he rest.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Tim. 6:8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3</a:t>
            </a:r>
            <a:r>
              <a:rPr lang="en-US" sz="3200" b="1" baseline="30000" dirty="0" smtClean="0">
                <a:solidFill>
                  <a:schemeClr val="bg1"/>
                </a:solidFill>
              </a:rPr>
              <a:t>rd</a:t>
            </a:r>
            <a:r>
              <a:rPr lang="en-US" sz="3200" b="1" dirty="0" smtClean="0">
                <a:solidFill>
                  <a:schemeClr val="bg1"/>
                </a:solidFill>
              </a:rPr>
              <a:t> principle – Avoid a desire to be rich.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Tim.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6:9-10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Materialism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12:2 “Do not be conformed to this world, but be transformed by the renewing of your mind, that you may prove what is that good and acceptable and perfect will of God.”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Jesus taught us that we are not of this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world.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18:36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bg1"/>
                </a:solidFill>
              </a:rPr>
              <a:t>Taking a </a:t>
            </a:r>
            <a:r>
              <a:rPr lang="en-US" dirty="0" smtClean="0">
                <a:solidFill>
                  <a:schemeClr val="bg1"/>
                </a:solidFill>
              </a:rPr>
              <a:t>Look At That New Car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</a:t>
            </a: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Some day a new car will be old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Someday this car will be in a junk yard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Someday it will be sold for scrap  </a:t>
            </a:r>
          </a:p>
        </p:txBody>
      </p:sp>
      <p:pic>
        <p:nvPicPr>
          <p:cNvPr id="4" name="Picture 3" descr="new ca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447801"/>
            <a:ext cx="2905125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Materialism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                  </a:t>
            </a:r>
            <a:r>
              <a:rPr lang="en-US" sz="3200" b="1" dirty="0" smtClean="0">
                <a:solidFill>
                  <a:schemeClr val="bg1"/>
                </a:solidFill>
              </a:rPr>
              <a:t>Building Bigger Barns</a:t>
            </a:r>
          </a:p>
          <a:p>
            <a:pPr>
              <a:buNone/>
            </a:pPr>
            <a:r>
              <a:rPr lang="en-US" sz="3200" b="1" dirty="0" smtClean="0"/>
              <a:t>       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12: 16-21</a:t>
            </a:r>
          </a:p>
          <a:p>
            <a:pPr>
              <a:buNone/>
            </a:pPr>
            <a:r>
              <a:rPr lang="en-US" sz="3200" b="1" dirty="0" smtClean="0"/>
              <a:t>        </a:t>
            </a:r>
          </a:p>
          <a:p>
            <a:pPr>
              <a:buNone/>
            </a:pPr>
            <a:r>
              <a:rPr lang="en-US" sz="3200" b="1" dirty="0" smtClean="0"/>
              <a:t>    </a:t>
            </a:r>
          </a:p>
        </p:txBody>
      </p:sp>
      <p:pic>
        <p:nvPicPr>
          <p:cNvPr id="5" name="Picture 4" descr="barn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819400"/>
            <a:ext cx="47244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Materialism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Learning to be </a:t>
            </a:r>
            <a:r>
              <a:rPr lang="en-US" sz="3200" b="1" dirty="0" smtClean="0">
                <a:solidFill>
                  <a:schemeClr val="bg1"/>
                </a:solidFill>
              </a:rPr>
              <a:t>satisfied, </a:t>
            </a:r>
            <a:r>
              <a:rPr lang="en-US" sz="3200" b="1" dirty="0" smtClean="0">
                <a:solidFill>
                  <a:schemeClr val="bg1"/>
                </a:solidFill>
              </a:rPr>
              <a:t>content.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The Apostle Paul talks about himself.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“Not that I speak in regard of need, for I have learned that in what ever state I am, to be content”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Philippians 4:11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Discontentment </a:t>
            </a:r>
            <a:r>
              <a:rPr lang="en-US" dirty="0" smtClean="0"/>
              <a:t>Can Lead </a:t>
            </a:r>
            <a:r>
              <a:rPr lang="en-US" dirty="0" smtClean="0"/>
              <a:t>to </a:t>
            </a:r>
            <a:r>
              <a:rPr lang="en-US" dirty="0" smtClean="0"/>
              <a:t>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There are sins associated with being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discontent.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Jealousy                     Murmuring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Envy                           Complaining   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Bitterness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</a:t>
            </a:r>
            <a:r>
              <a:rPr lang="en-US" sz="3200" b="1" i="1" dirty="0" smtClean="0">
                <a:solidFill>
                  <a:schemeClr val="bg1"/>
                </a:solidFill>
              </a:rPr>
              <a:t>Contentment is not related to outside </a:t>
            </a:r>
          </a:p>
          <a:p>
            <a:pPr>
              <a:buNone/>
            </a:pPr>
            <a:r>
              <a:rPr lang="en-US" sz="3200" b="1" i="1" dirty="0" smtClean="0">
                <a:solidFill>
                  <a:schemeClr val="bg1"/>
                </a:solidFill>
              </a:rPr>
              <a:t>       circumstances.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Words of </a:t>
            </a:r>
            <a:r>
              <a:rPr lang="en-US" dirty="0" smtClean="0"/>
              <a:t>Warning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“What profit is it to a man if he gains the whole world , and loses his soul? Or what will a man give in exchange for his soul?”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Matthew 16:26</a:t>
            </a:r>
          </a:p>
          <a:p>
            <a:pPr>
              <a:buNone/>
            </a:pPr>
            <a:r>
              <a:rPr lang="en-US" dirty="0" smtClean="0"/>
              <a:t>        </a:t>
            </a:r>
            <a:endParaRPr lang="en-US" dirty="0"/>
          </a:p>
        </p:txBody>
      </p:sp>
      <p:pic>
        <p:nvPicPr>
          <p:cNvPr id="4" name="Picture 3" descr="earth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3733800"/>
            <a:ext cx="25908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Awesome </a:t>
            </a:r>
            <a:r>
              <a:rPr lang="en-US" dirty="0" smtClean="0"/>
              <a:t>Discussion Questions </a:t>
            </a:r>
            <a:r>
              <a:rPr lang="en-US" dirty="0" smtClean="0"/>
              <a:t>and </a:t>
            </a:r>
            <a:r>
              <a:rPr lang="en-US" dirty="0" smtClean="0"/>
              <a:t>Interesting </a:t>
            </a:r>
            <a:r>
              <a:rPr lang="en-US" dirty="0"/>
              <a:t>R</a:t>
            </a:r>
            <a:r>
              <a:rPr lang="en-US" dirty="0" smtClean="0"/>
              <a:t>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How can we fight our own materialism? </a:t>
            </a:r>
          </a:p>
          <a:p>
            <a:pPr marL="651510" indent="-514350"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Is it easier to talk to people about God </a:t>
            </a:r>
          </a:p>
          <a:p>
            <a:pPr marL="651510" indent="-5143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with people that “have with-out?”</a:t>
            </a:r>
          </a:p>
          <a:p>
            <a:pPr marL="651510" indent="-5143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     Like in a third world country. </a:t>
            </a:r>
          </a:p>
          <a:p>
            <a:pPr marL="651510" indent="-514350">
              <a:buNone/>
            </a:pPr>
            <a:r>
              <a:rPr lang="en-US" sz="2000" b="1" dirty="0" smtClean="0"/>
              <a:t>3.</a:t>
            </a:r>
            <a:r>
              <a:rPr lang="en-US" b="1" dirty="0" smtClean="0">
                <a:solidFill>
                  <a:schemeClr val="bg1"/>
                </a:solidFill>
              </a:rPr>
              <a:t>   What can discontentment lead to?</a:t>
            </a:r>
          </a:p>
          <a:p>
            <a:pPr marL="651510" indent="-51435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651510" indent="-514350">
              <a:buAutoNum type="arabicPeriod"/>
            </a:pP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We </a:t>
            </a:r>
            <a:r>
              <a:rPr lang="en-US" dirty="0"/>
              <a:t>H</a:t>
            </a:r>
            <a:r>
              <a:rPr lang="en-US" dirty="0" smtClean="0"/>
              <a:t>ave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 thief on the cross was forgiven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There is a waiting place called Hades.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 English word, </a:t>
            </a:r>
            <a:r>
              <a:rPr lang="en-US" b="1" i="1" dirty="0" smtClean="0">
                <a:solidFill>
                  <a:schemeClr val="bg1"/>
                </a:solidFill>
              </a:rPr>
              <a:t>Hell</a:t>
            </a:r>
            <a:r>
              <a:rPr lang="en-US" b="1" dirty="0" smtClean="0">
                <a:solidFill>
                  <a:schemeClr val="bg1"/>
                </a:solidFill>
              </a:rPr>
              <a:t>, can be confusing.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Our citizenship is in heaven.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Jesus said we are not of this world.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 kingdom of God is the church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There is only one kingdom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Have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 nature of the kingdom of God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We should never doubt because of the of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 actions of others.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 true church would have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certain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Having weak members is one of them.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12:22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              </a:t>
            </a:r>
            <a:r>
              <a:rPr lang="en-US" sz="4800" b="1" dirty="0" smtClean="0">
                <a:solidFill>
                  <a:schemeClr val="bg1"/>
                </a:solidFill>
              </a:rPr>
              <a:t>God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    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5" name="Up Arrow Callout 4"/>
          <p:cNvSpPr/>
          <p:nvPr/>
        </p:nvSpPr>
        <p:spPr>
          <a:xfrm>
            <a:off x="1981200" y="2438400"/>
            <a:ext cx="5105400" cy="40386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Jesus delivers His church, kingdom,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church of Christ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6" name="Picture 5" descr="churchpeopl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886200"/>
            <a:ext cx="4257675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              </a:t>
            </a:r>
            <a:r>
              <a:rPr lang="en-US" sz="4800" b="1" dirty="0" smtClean="0">
                <a:solidFill>
                  <a:schemeClr val="bg1"/>
                </a:solidFill>
              </a:rPr>
              <a:t>God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    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5" name="Up Arrow Callout 4"/>
          <p:cNvSpPr/>
          <p:nvPr/>
        </p:nvSpPr>
        <p:spPr>
          <a:xfrm>
            <a:off x="2057400" y="2514600"/>
            <a:ext cx="5105400" cy="40386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6000" b="1" dirty="0" smtClean="0">
                <a:solidFill>
                  <a:schemeClr val="bg1"/>
                </a:solidFill>
              </a:rPr>
              <a:t>His body</a:t>
            </a:r>
          </a:p>
        </p:txBody>
      </p:sp>
      <p:pic>
        <p:nvPicPr>
          <p:cNvPr id="6" name="Picture 5" descr="churchpeopl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962400"/>
            <a:ext cx="4257675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Don’t try to separate Jesus from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the body. </a:t>
            </a:r>
          </a:p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Jesus is the head of the church.</a:t>
            </a:r>
          </a:p>
          <a:p>
            <a:pPr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1: 22-23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put all things under His feet,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gave Him to be head over all things to the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is His body, the fullness of Him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fills all in all.”</a:t>
            </a:r>
          </a:p>
          <a:p>
            <a:pPr algn="r"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4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    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                               </a:t>
            </a:r>
            <a:endParaRPr lang="en-US" sz="4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     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</a:t>
            </a:r>
          </a:p>
          <a:p>
            <a:pPr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                    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Down Arrow Callout 6"/>
          <p:cNvSpPr/>
          <p:nvPr/>
        </p:nvSpPr>
        <p:spPr>
          <a:xfrm>
            <a:off x="2819400" y="2438400"/>
            <a:ext cx="3657600" cy="2438400"/>
          </a:xfrm>
          <a:prstGeom prst="downArrowCallout">
            <a:avLst>
              <a:gd name="adj1" fmla="val 25000"/>
              <a:gd name="adj2" fmla="val 2384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Those not in the Lord’s church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0" y="5029200"/>
            <a:ext cx="3505200" cy="1371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Hell, Lake of Fire, Eternal Punishment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Laying </a:t>
            </a:r>
            <a:r>
              <a:rPr lang="en-US" dirty="0" smtClean="0"/>
              <a:t>Up Treasures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sz="3600" b="1" dirty="0" smtClean="0">
                <a:solidFill>
                  <a:schemeClr val="bg1"/>
                </a:solidFill>
              </a:rPr>
              <a:t>What is a treasure?</a:t>
            </a:r>
          </a:p>
          <a:p>
            <a:pPr>
              <a:buNone/>
            </a:pPr>
            <a:r>
              <a:rPr lang="en-US" b="1" smtClean="0">
                <a:solidFill>
                  <a:schemeClr val="bg1"/>
                </a:solidFill>
              </a:rPr>
              <a:t>: something </a:t>
            </a:r>
            <a:r>
              <a:rPr lang="en-US" b="1" dirty="0" smtClean="0">
                <a:solidFill>
                  <a:schemeClr val="bg1"/>
                </a:solidFill>
              </a:rPr>
              <a:t>very valuable (such as money, jewels, gold or silver ) that is hidden or kept safe.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: something that is very special, important, or valuable.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: a person who is greatly loved or valued especially because of being helpful.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2061</TotalTime>
  <Words>1031</Words>
  <Application>Microsoft Office PowerPoint</Application>
  <PresentationFormat>On-screen Show (4:3)</PresentationFormat>
  <Paragraphs>185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Apex</vt:lpstr>
      <vt:lpstr> </vt:lpstr>
      <vt:lpstr> </vt:lpstr>
      <vt:lpstr>What We Have Learned</vt:lpstr>
      <vt:lpstr>What We Have Learned</vt:lpstr>
      <vt:lpstr>The Second Coming</vt:lpstr>
      <vt:lpstr>The Second Coming</vt:lpstr>
      <vt:lpstr>The Second Coming</vt:lpstr>
      <vt:lpstr>The Second Coming</vt:lpstr>
      <vt:lpstr>Laying Up Treasures</vt:lpstr>
      <vt:lpstr>Laying Up Treasures</vt:lpstr>
      <vt:lpstr>Laying Up Treasures</vt:lpstr>
      <vt:lpstr>Laying Up Treasures</vt:lpstr>
      <vt:lpstr>The World’s System of Reward</vt:lpstr>
      <vt:lpstr>The World’s System of Reward</vt:lpstr>
      <vt:lpstr>The World’s System of Reward</vt:lpstr>
      <vt:lpstr>God’s System of Reward</vt:lpstr>
      <vt:lpstr>God’s System of Reward</vt:lpstr>
      <vt:lpstr>God’s System of Reward</vt:lpstr>
      <vt:lpstr>God’s Reward Is Independent of Our Abilities</vt:lpstr>
      <vt:lpstr>God’s System of Reward</vt:lpstr>
      <vt:lpstr>Moth and Rust  Matthew 6:19-21</vt:lpstr>
      <vt:lpstr>Materialism </vt:lpstr>
      <vt:lpstr>  Materialism </vt:lpstr>
      <vt:lpstr>  Taking a Look At That New Car</vt:lpstr>
      <vt:lpstr>  Materialism </vt:lpstr>
      <vt:lpstr> Materialism </vt:lpstr>
      <vt:lpstr>Discontentment Can Lead to Sin</vt:lpstr>
      <vt:lpstr>Words of Warning</vt:lpstr>
      <vt:lpstr>Awesome Discussion Questions and Interesting Remarks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fuller</dc:creator>
  <cp:lastModifiedBy>Cindy Nelson</cp:lastModifiedBy>
  <cp:revision>225</cp:revision>
  <dcterms:created xsi:type="dcterms:W3CDTF">2013-11-10T09:48:33Z</dcterms:created>
  <dcterms:modified xsi:type="dcterms:W3CDTF">2014-01-20T20:53:16Z</dcterms:modified>
</cp:coreProperties>
</file>