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3"/>
  </p:notesMasterIdLst>
  <p:sldIdLst>
    <p:sldId id="256" r:id="rId2"/>
    <p:sldId id="271" r:id="rId3"/>
    <p:sldId id="272" r:id="rId4"/>
    <p:sldId id="300" r:id="rId5"/>
    <p:sldId id="273" r:id="rId6"/>
    <p:sldId id="274" r:id="rId7"/>
    <p:sldId id="275" r:id="rId8"/>
    <p:sldId id="276" r:id="rId9"/>
    <p:sldId id="279" r:id="rId10"/>
    <p:sldId id="277" r:id="rId11"/>
    <p:sldId id="278" r:id="rId12"/>
    <p:sldId id="280" r:id="rId13"/>
    <p:sldId id="285" r:id="rId14"/>
    <p:sldId id="286" r:id="rId15"/>
    <p:sldId id="287" r:id="rId16"/>
    <p:sldId id="281" r:id="rId17"/>
    <p:sldId id="282" r:id="rId18"/>
    <p:sldId id="298" r:id="rId19"/>
    <p:sldId id="299" r:id="rId20"/>
    <p:sldId id="283" r:id="rId21"/>
    <p:sldId id="284" r:id="rId22"/>
    <p:sldId id="288" r:id="rId23"/>
    <p:sldId id="289" r:id="rId24"/>
    <p:sldId id="290" r:id="rId25"/>
    <p:sldId id="292" r:id="rId26"/>
    <p:sldId id="291" r:id="rId27"/>
    <p:sldId id="293" r:id="rId28"/>
    <p:sldId id="294" r:id="rId29"/>
    <p:sldId id="297" r:id="rId30"/>
    <p:sldId id="296" r:id="rId31"/>
    <p:sldId id="295"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99" d="100"/>
          <a:sy n="99" d="100"/>
        </p:scale>
        <p:origin x="-1890" y="-25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46692E2-1FF0-467D-A17A-21E68409C964}" type="datetimeFigureOut">
              <a:rPr lang="en-US" smtClean="0"/>
              <a:pPr/>
              <a:t>1/27/2014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27F0B96-0F26-45CF-AFBE-FD6AC315DB07}" type="slidenum">
              <a:rPr lang="en-US" smtClean="0"/>
              <a:pPr/>
              <a:t>‹#›</a:t>
            </a:fld>
            <a:endParaRPr lang="en-US"/>
          </a:p>
        </p:txBody>
      </p:sp>
    </p:spTree>
    <p:extLst>
      <p:ext uri="{BB962C8B-B14F-4D97-AF65-F5344CB8AC3E}">
        <p14:creationId xmlns:p14="http://schemas.microsoft.com/office/powerpoint/2010/main" val="17959661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BF7E879A-A493-432A-8219-3E2BFAF5397D}" type="datetimeFigureOut">
              <a:rPr lang="en-US" smtClean="0"/>
              <a:pPr/>
              <a:t>1/27/2014</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F34C9C30-ADA7-4EEA-B873-F533D54B096A}" type="slidenum">
              <a:rPr lang="en-US" smtClean="0"/>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F7E879A-A493-432A-8219-3E2BFAF5397D}" type="datetimeFigureOut">
              <a:rPr lang="en-US" smtClean="0"/>
              <a:pPr/>
              <a:t>1/27/2014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4C9C30-ADA7-4EEA-B873-F533D54B096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F7E879A-A493-432A-8219-3E2BFAF5397D}" type="datetimeFigureOut">
              <a:rPr lang="en-US" smtClean="0"/>
              <a:pPr/>
              <a:t>1/27/2014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4C9C30-ADA7-4EEA-B873-F533D54B096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F7E879A-A493-432A-8219-3E2BFAF5397D}" type="datetimeFigureOut">
              <a:rPr lang="en-US" smtClean="0"/>
              <a:pPr/>
              <a:t>1/27/2014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4C9C30-ADA7-4EEA-B873-F533D54B096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BF7E879A-A493-432A-8219-3E2BFAF5397D}" type="datetimeFigureOut">
              <a:rPr lang="en-US" smtClean="0"/>
              <a:pPr/>
              <a:t>1/27/2014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F34C9C30-ADA7-4EEA-B873-F533D54B096A}"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F7E879A-A493-432A-8219-3E2BFAF5397D}" type="datetimeFigureOut">
              <a:rPr lang="en-US" smtClean="0"/>
              <a:pPr/>
              <a:t>1/27/2014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4C9C30-ADA7-4EEA-B873-F533D54B096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BF7E879A-A493-432A-8219-3E2BFAF5397D}" type="datetimeFigureOut">
              <a:rPr lang="en-US" smtClean="0"/>
              <a:pPr/>
              <a:t>1/27/2014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34C9C30-ADA7-4EEA-B873-F533D54B096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BF7E879A-A493-432A-8219-3E2BFAF5397D}" type="datetimeFigureOut">
              <a:rPr lang="en-US" smtClean="0"/>
              <a:pPr/>
              <a:t>1/27/2014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34C9C30-ADA7-4EEA-B873-F533D54B096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7E879A-A493-432A-8219-3E2BFAF5397D}" type="datetimeFigureOut">
              <a:rPr lang="en-US" smtClean="0"/>
              <a:pPr/>
              <a:t>1/27/2014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34C9C30-ADA7-4EEA-B873-F533D54B096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F7E879A-A493-432A-8219-3E2BFAF5397D}" type="datetimeFigureOut">
              <a:rPr lang="en-US" smtClean="0"/>
              <a:pPr/>
              <a:t>1/27/2014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4C9C30-ADA7-4EEA-B873-F533D54B096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F7E879A-A493-432A-8219-3E2BFAF5397D}" type="datetimeFigureOut">
              <a:rPr lang="en-US" smtClean="0"/>
              <a:pPr/>
              <a:t>1/27/2014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4C9C30-ADA7-4EEA-B873-F533D54B096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BF7E879A-A493-432A-8219-3E2BFAF5397D}" type="datetimeFigureOut">
              <a:rPr lang="en-US" smtClean="0"/>
              <a:pPr/>
              <a:t>1/27/2014</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F34C9C30-ADA7-4EEA-B873-F533D54B096A}"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
            </a:r>
            <a:br>
              <a:rPr lang="en-US" dirty="0" smtClean="0"/>
            </a:br>
            <a:endParaRPr lang="en-US" dirty="0"/>
          </a:p>
        </p:txBody>
      </p:sp>
      <p:sp>
        <p:nvSpPr>
          <p:cNvPr id="3" name="Subtitle 2"/>
          <p:cNvSpPr>
            <a:spLocks noGrp="1"/>
          </p:cNvSpPr>
          <p:nvPr>
            <p:ph type="subTitle" idx="1"/>
          </p:nvPr>
        </p:nvSpPr>
        <p:spPr/>
        <p:txBody>
          <a:bodyPr/>
          <a:lstStyle/>
          <a:p>
            <a:endParaRPr lang="en-US"/>
          </a:p>
        </p:txBody>
      </p:sp>
      <p:pic>
        <p:nvPicPr>
          <p:cNvPr id="4" name="Picture 3" descr="sunshine1.jpg"/>
          <p:cNvPicPr>
            <a:picLocks noChangeAspect="1"/>
          </p:cNvPicPr>
          <p:nvPr/>
        </p:nvPicPr>
        <p:blipFill>
          <a:blip r:embed="rId2" cstate="print"/>
          <a:stretch>
            <a:fillRect/>
          </a:stretch>
        </p:blipFill>
        <p:spPr>
          <a:xfrm>
            <a:off x="0" y="0"/>
            <a:ext cx="9144000" cy="6858000"/>
          </a:xfrm>
          <a:prstGeom prst="rect">
            <a:avLst/>
          </a:prstGeom>
        </p:spPr>
      </p:pic>
      <p:sp>
        <p:nvSpPr>
          <p:cNvPr id="5" name="Rectangle 4"/>
          <p:cNvSpPr/>
          <p:nvPr/>
        </p:nvSpPr>
        <p:spPr>
          <a:xfrm>
            <a:off x="3267797" y="2667000"/>
            <a:ext cx="2608407" cy="2893100"/>
          </a:xfrm>
          <a:prstGeom prst="rect">
            <a:avLst/>
          </a:prstGeom>
          <a:noFill/>
        </p:spPr>
        <p:txBody>
          <a:bodyPr wrap="square" lIns="91440" tIns="45720" rIns="91440" bIns="45720">
            <a:spAutoFit/>
            <a:scene3d>
              <a:camera prst="orthographicFront"/>
              <a:lightRig rig="balanced" dir="t">
                <a:rot lat="0" lon="0" rev="2100000"/>
              </a:lightRig>
            </a:scene3d>
            <a:sp3d extrusionH="57150" prstMaterial="metal">
              <a:bevelT w="38100" h="25400"/>
              <a:contourClr>
                <a:schemeClr val="bg2"/>
              </a:contourClr>
            </a:sp3d>
          </a:bodyPr>
          <a:lstStyle/>
          <a:p>
            <a:pPr algn="ctr"/>
            <a:r>
              <a:rPr lang="en-US" sz="5400" b="1" cap="none" spc="0" dirty="0" smtClean="0">
                <a:ln w="50800"/>
                <a:solidFill>
                  <a:schemeClr val="bg1">
                    <a:shade val="50000"/>
                  </a:schemeClr>
                </a:solidFill>
                <a:effectLst/>
              </a:rPr>
              <a:t>Heaven</a:t>
            </a:r>
          </a:p>
          <a:p>
            <a:pPr algn="ctr"/>
            <a:r>
              <a:rPr lang="en-US" sz="2000" b="1" dirty="0" smtClean="0">
                <a:ln w="50800"/>
                <a:solidFill>
                  <a:schemeClr val="bg1">
                    <a:shade val="50000"/>
                  </a:schemeClr>
                </a:solidFill>
              </a:rPr>
              <a:t>Wednesday Night Bible Study</a:t>
            </a:r>
          </a:p>
          <a:p>
            <a:pPr algn="ctr"/>
            <a:r>
              <a:rPr lang="en-US" sz="2000" b="1" cap="none" spc="0" dirty="0" smtClean="0">
                <a:ln w="50800"/>
                <a:solidFill>
                  <a:schemeClr val="bg1">
                    <a:shade val="50000"/>
                  </a:schemeClr>
                </a:solidFill>
                <a:effectLst/>
              </a:rPr>
              <a:t>Palm Beach Lakes church of Christ</a:t>
            </a:r>
          </a:p>
          <a:p>
            <a:pPr algn="ctr"/>
            <a:endParaRPr lang="en-US" sz="4800" b="1" cap="none" spc="0" dirty="0">
              <a:ln w="50800"/>
              <a:solidFill>
                <a:schemeClr val="bg1">
                  <a:shade val="50000"/>
                </a:schemeClr>
              </a:solidFill>
              <a:effectLs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Is Being A Good Person Enough?</a:t>
            </a:r>
            <a:endParaRPr lang="en-US" dirty="0"/>
          </a:p>
        </p:txBody>
      </p:sp>
      <p:sp>
        <p:nvSpPr>
          <p:cNvPr id="3" name="Content Placeholder 2"/>
          <p:cNvSpPr>
            <a:spLocks noGrp="1"/>
          </p:cNvSpPr>
          <p:nvPr>
            <p:ph idx="1"/>
          </p:nvPr>
        </p:nvSpPr>
        <p:spPr/>
        <p:txBody>
          <a:bodyPr>
            <a:normAutofit/>
          </a:bodyPr>
          <a:lstStyle/>
          <a:p>
            <a:pPr>
              <a:buNone/>
            </a:pPr>
            <a:r>
              <a:rPr lang="en-US" sz="3200" b="1" dirty="0" smtClean="0">
                <a:effectLst>
                  <a:outerShdw blurRad="38100" dist="38100" dir="2700000" algn="tl">
                    <a:srgbClr val="000000">
                      <a:alpha val="43137"/>
                    </a:srgbClr>
                  </a:outerShdw>
                </a:effectLst>
              </a:rPr>
              <a:t>The most common held religious belief</a:t>
            </a:r>
          </a:p>
          <a:p>
            <a:pPr>
              <a:buNone/>
            </a:pPr>
            <a:r>
              <a:rPr lang="en-US" sz="3200" b="1" dirty="0" smtClean="0">
                <a:effectLst>
                  <a:outerShdw blurRad="38100" dist="38100" dir="2700000" algn="tl">
                    <a:srgbClr val="000000">
                      <a:alpha val="43137"/>
                    </a:srgbClr>
                  </a:outerShdw>
                </a:effectLst>
              </a:rPr>
              <a:t>in America is, “If you are a good person,</a:t>
            </a:r>
          </a:p>
          <a:p>
            <a:pPr>
              <a:buNone/>
            </a:pPr>
            <a:r>
              <a:rPr lang="en-US" sz="3200" b="1" dirty="0" smtClean="0">
                <a:effectLst>
                  <a:outerShdw blurRad="38100" dist="38100" dir="2700000" algn="tl">
                    <a:srgbClr val="000000">
                      <a:alpha val="43137"/>
                    </a:srgbClr>
                  </a:outerShdw>
                </a:effectLst>
              </a:rPr>
              <a:t>you’ll go to heaven when you die.”</a:t>
            </a:r>
          </a:p>
          <a:p>
            <a:pPr>
              <a:buNone/>
            </a:pPr>
            <a:r>
              <a:rPr lang="en-US" sz="3200" b="1" dirty="0" smtClean="0">
                <a:solidFill>
                  <a:schemeClr val="bg1"/>
                </a:solidFill>
              </a:rPr>
              <a:t>    </a:t>
            </a:r>
            <a:r>
              <a:rPr lang="en-US" sz="2400" b="1" dirty="0" smtClean="0">
                <a:solidFill>
                  <a:schemeClr val="bg1"/>
                </a:solidFill>
              </a:rPr>
              <a:t>(</a:t>
            </a:r>
            <a:r>
              <a:rPr lang="en-US" sz="2000" b="1" dirty="0" smtClean="0">
                <a:solidFill>
                  <a:schemeClr val="bg1"/>
                </a:solidFill>
              </a:rPr>
              <a:t>Allen Webster, Is Being a Good Person Good Enough?)</a:t>
            </a:r>
            <a:endParaRPr lang="en-US" sz="3200" b="1" dirty="0" smtClean="0">
              <a:solidFill>
                <a:schemeClr val="bg1"/>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Is Being A Good Person Enough?</a:t>
            </a:r>
            <a:endParaRPr lang="en-US" dirty="0"/>
          </a:p>
        </p:txBody>
      </p:sp>
      <p:sp>
        <p:nvSpPr>
          <p:cNvPr id="3" name="Content Placeholder 2"/>
          <p:cNvSpPr>
            <a:spLocks noGrp="1"/>
          </p:cNvSpPr>
          <p:nvPr>
            <p:ph idx="1"/>
          </p:nvPr>
        </p:nvSpPr>
        <p:spPr/>
        <p:txBody>
          <a:bodyPr>
            <a:normAutofit/>
          </a:bodyPr>
          <a:lstStyle/>
          <a:p>
            <a:pPr>
              <a:buNone/>
            </a:pPr>
            <a:r>
              <a:rPr lang="en-US" sz="3200" b="1" dirty="0" smtClean="0">
                <a:solidFill>
                  <a:schemeClr val="bg1"/>
                </a:solidFill>
              </a:rPr>
              <a:t>                             Question </a:t>
            </a:r>
          </a:p>
          <a:p>
            <a:pPr>
              <a:buNone/>
            </a:pPr>
            <a:r>
              <a:rPr lang="en-US" sz="3200" b="1" dirty="0" smtClean="0">
                <a:solidFill>
                  <a:schemeClr val="bg1"/>
                </a:solidFill>
              </a:rPr>
              <a:t>Is the basis of judgment going to be </a:t>
            </a:r>
          </a:p>
          <a:p>
            <a:pPr>
              <a:buNone/>
            </a:pPr>
            <a:r>
              <a:rPr lang="en-US" sz="3200" b="1" dirty="0" smtClean="0">
                <a:solidFill>
                  <a:schemeClr val="bg1"/>
                </a:solidFill>
              </a:rPr>
              <a:t>“the good out weighs the bad?“</a:t>
            </a:r>
          </a:p>
          <a:p>
            <a:pPr>
              <a:buNone/>
            </a:pPr>
            <a:r>
              <a:rPr lang="en-US" sz="3200" b="1" dirty="0" smtClean="0">
                <a:solidFill>
                  <a:schemeClr val="bg1"/>
                </a:solidFill>
              </a:rPr>
              <a:t>This is “Bucket Religion” </a:t>
            </a:r>
          </a:p>
          <a:p>
            <a:pPr>
              <a:buNone/>
            </a:pPr>
            <a:endParaRPr lang="en-US" sz="3200" b="1" dirty="0" smtClean="0">
              <a:solidFill>
                <a:schemeClr val="bg1"/>
              </a:solidFill>
            </a:endParaRPr>
          </a:p>
        </p:txBody>
      </p:sp>
      <p:pic>
        <p:nvPicPr>
          <p:cNvPr id="4" name="Picture 3" descr="bucket 1.jpg"/>
          <p:cNvPicPr>
            <a:picLocks noChangeAspect="1"/>
          </p:cNvPicPr>
          <p:nvPr/>
        </p:nvPicPr>
        <p:blipFill>
          <a:blip r:embed="rId2"/>
          <a:stretch>
            <a:fillRect/>
          </a:stretch>
        </p:blipFill>
        <p:spPr>
          <a:xfrm>
            <a:off x="1219200" y="4038600"/>
            <a:ext cx="2514600" cy="2362200"/>
          </a:xfrm>
          <a:prstGeom prst="rect">
            <a:avLst/>
          </a:prstGeom>
        </p:spPr>
      </p:pic>
      <p:pic>
        <p:nvPicPr>
          <p:cNvPr id="5" name="Picture 4" descr="bucket 2.jpg"/>
          <p:cNvPicPr>
            <a:picLocks noChangeAspect="1"/>
          </p:cNvPicPr>
          <p:nvPr/>
        </p:nvPicPr>
        <p:blipFill>
          <a:blip r:embed="rId3"/>
          <a:stretch>
            <a:fillRect/>
          </a:stretch>
        </p:blipFill>
        <p:spPr>
          <a:xfrm>
            <a:off x="4953000" y="4114800"/>
            <a:ext cx="2466975" cy="2286000"/>
          </a:xfrm>
          <a:prstGeom prst="rect">
            <a:avLst/>
          </a:prstGeo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chemeClr val="bg1"/>
                </a:solidFill>
              </a:rPr>
              <a:t>What’s wrong with bucket religion?</a:t>
            </a:r>
            <a:endParaRPr lang="en-US" dirty="0">
              <a:solidFill>
                <a:schemeClr val="bg1"/>
              </a:solidFill>
            </a:endParaRPr>
          </a:p>
        </p:txBody>
      </p:sp>
      <p:sp>
        <p:nvSpPr>
          <p:cNvPr id="3" name="Content Placeholder 2"/>
          <p:cNvSpPr>
            <a:spLocks noGrp="1"/>
          </p:cNvSpPr>
          <p:nvPr>
            <p:ph idx="1"/>
          </p:nvPr>
        </p:nvSpPr>
        <p:spPr/>
        <p:txBody>
          <a:bodyPr>
            <a:normAutofit/>
          </a:bodyPr>
          <a:lstStyle/>
          <a:p>
            <a:pPr marL="651510" indent="-514350">
              <a:buAutoNum type="arabicPeriod"/>
            </a:pPr>
            <a:r>
              <a:rPr lang="en-US" sz="3200" b="1" dirty="0" smtClean="0">
                <a:solidFill>
                  <a:schemeClr val="bg1"/>
                </a:solidFill>
              </a:rPr>
              <a:t>It takes Christ out of the judgment seat and puts us into control. </a:t>
            </a:r>
          </a:p>
          <a:p>
            <a:pPr marL="651510" indent="-514350">
              <a:buAutoNum type="arabicPeriod"/>
            </a:pPr>
            <a:r>
              <a:rPr lang="en-US" sz="3200" b="1" dirty="0" smtClean="0">
                <a:solidFill>
                  <a:schemeClr val="bg1"/>
                </a:solidFill>
              </a:rPr>
              <a:t>It is not a Biblical teaching. </a:t>
            </a:r>
          </a:p>
          <a:p>
            <a:pPr marL="651510" indent="-514350">
              <a:buAutoNum type="arabicPeriod"/>
            </a:pPr>
            <a:r>
              <a:rPr lang="en-US" sz="3200" b="1" dirty="0" smtClean="0">
                <a:solidFill>
                  <a:schemeClr val="bg1"/>
                </a:solidFill>
              </a:rPr>
              <a:t>It eliminates the blood that was paid</a:t>
            </a:r>
          </a:p>
          <a:p>
            <a:pPr marL="651510" indent="-514350">
              <a:buNone/>
            </a:pPr>
            <a:r>
              <a:rPr lang="en-US" sz="3200" b="1" dirty="0" smtClean="0">
                <a:solidFill>
                  <a:schemeClr val="bg1"/>
                </a:solidFill>
              </a:rPr>
              <a:t>      on Calvary for our sins.</a:t>
            </a:r>
          </a:p>
          <a:p>
            <a:pPr marL="651510" indent="-514350">
              <a:buNone/>
            </a:pPr>
            <a:r>
              <a:rPr lang="en-US" sz="2000" b="1" dirty="0" smtClean="0"/>
              <a:t>4.</a:t>
            </a:r>
            <a:r>
              <a:rPr lang="en-US" b="1" dirty="0" smtClean="0">
                <a:solidFill>
                  <a:schemeClr val="bg1"/>
                </a:solidFill>
              </a:rPr>
              <a:t>   </a:t>
            </a:r>
            <a:r>
              <a:rPr lang="en-US" sz="3200" b="1" dirty="0" smtClean="0">
                <a:solidFill>
                  <a:schemeClr val="bg1"/>
                </a:solidFill>
              </a:rPr>
              <a:t>It eliminates the need for a savior.</a:t>
            </a:r>
            <a:endParaRPr lang="en-US" sz="3200" b="1" dirty="0">
              <a:solidFill>
                <a:schemeClr val="bg1"/>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Is Being A Good Person Enough?</a:t>
            </a:r>
            <a:endParaRPr lang="en-US" dirty="0"/>
          </a:p>
        </p:txBody>
      </p:sp>
      <p:sp>
        <p:nvSpPr>
          <p:cNvPr id="3" name="Content Placeholder 2"/>
          <p:cNvSpPr>
            <a:spLocks noGrp="1"/>
          </p:cNvSpPr>
          <p:nvPr>
            <p:ph idx="1"/>
          </p:nvPr>
        </p:nvSpPr>
        <p:spPr/>
        <p:txBody>
          <a:bodyPr>
            <a:normAutofit/>
          </a:bodyPr>
          <a:lstStyle/>
          <a:p>
            <a:pPr>
              <a:buNone/>
            </a:pPr>
            <a:r>
              <a:rPr lang="en-US" sz="3200" b="1" dirty="0" smtClean="0">
                <a:solidFill>
                  <a:schemeClr val="bg1"/>
                </a:solidFill>
              </a:rPr>
              <a:t>     God wants everyone to go to heaven</a:t>
            </a:r>
          </a:p>
          <a:p>
            <a:pPr>
              <a:buNone/>
            </a:pPr>
            <a:r>
              <a:rPr lang="en-US" sz="3200" b="1" dirty="0" smtClean="0">
                <a:effectLst>
                  <a:outerShdw blurRad="38100" dist="38100" dir="2700000" algn="tl">
                    <a:srgbClr val="000000">
                      <a:alpha val="43137"/>
                    </a:srgbClr>
                  </a:outerShdw>
                </a:effectLst>
              </a:rPr>
              <a:t>1 Timothy </a:t>
            </a:r>
            <a:r>
              <a:rPr lang="en-US" sz="3200" b="1" dirty="0" smtClean="0">
                <a:effectLst>
                  <a:outerShdw blurRad="38100" dist="38100" dir="2700000" algn="tl">
                    <a:srgbClr val="000000">
                      <a:alpha val="43137"/>
                    </a:srgbClr>
                  </a:outerShdw>
                </a:effectLst>
              </a:rPr>
              <a:t>2:4</a:t>
            </a:r>
            <a:endParaRPr lang="en-US" sz="3200" b="1" dirty="0" smtClean="0">
              <a:effectLst>
                <a:outerShdw blurRad="38100" dist="38100" dir="2700000" algn="tl">
                  <a:srgbClr val="000000">
                    <a:alpha val="43137"/>
                  </a:srgbClr>
                </a:outerShdw>
              </a:effectLst>
            </a:endParaRPr>
          </a:p>
          <a:p>
            <a:pPr>
              <a:buNone/>
            </a:pPr>
            <a:r>
              <a:rPr lang="en-US" sz="3200" b="1" dirty="0" smtClean="0">
                <a:effectLst>
                  <a:outerShdw blurRad="38100" dist="38100" dir="2700000" algn="tl">
                    <a:srgbClr val="000000">
                      <a:alpha val="43137"/>
                    </a:srgbClr>
                  </a:outerShdw>
                </a:effectLst>
              </a:rPr>
              <a:t>2 Peter 3:9</a:t>
            </a:r>
          </a:p>
          <a:p>
            <a:pPr>
              <a:buNone/>
            </a:pPr>
            <a:r>
              <a:rPr lang="en-US" sz="3200" b="1" dirty="0" smtClean="0">
                <a:effectLst>
                  <a:outerShdw blurRad="38100" dist="38100" dir="2700000" algn="tl">
                    <a:srgbClr val="000000">
                      <a:alpha val="43137"/>
                    </a:srgbClr>
                  </a:outerShdw>
                </a:effectLst>
              </a:rPr>
              <a:t>John 3:16</a:t>
            </a:r>
          </a:p>
          <a:p>
            <a:pPr>
              <a:buNone/>
            </a:pPr>
            <a:r>
              <a:rPr lang="en-US" sz="3200" b="1" dirty="0" smtClean="0">
                <a:effectLst>
                  <a:outerShdw blurRad="38100" dist="38100" dir="2700000" algn="tl">
                    <a:srgbClr val="000000">
                      <a:alpha val="43137"/>
                    </a:srgbClr>
                  </a:outerShdw>
                </a:effectLst>
              </a:rPr>
              <a:t>Revelation 21:13</a:t>
            </a:r>
            <a:endParaRPr lang="en-US" sz="3200" b="1"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Is Being A Good Person Enough?</a:t>
            </a:r>
            <a:endParaRPr lang="en-US" dirty="0"/>
          </a:p>
        </p:txBody>
      </p:sp>
      <p:sp>
        <p:nvSpPr>
          <p:cNvPr id="3" name="Content Placeholder 2"/>
          <p:cNvSpPr>
            <a:spLocks noGrp="1"/>
          </p:cNvSpPr>
          <p:nvPr>
            <p:ph idx="1"/>
          </p:nvPr>
        </p:nvSpPr>
        <p:spPr/>
        <p:txBody>
          <a:bodyPr>
            <a:normAutofit/>
          </a:bodyPr>
          <a:lstStyle/>
          <a:p>
            <a:pPr>
              <a:buNone/>
            </a:pPr>
            <a:r>
              <a:rPr lang="en-US" sz="3200" b="1" dirty="0" smtClean="0">
                <a:solidFill>
                  <a:schemeClr val="bg1"/>
                </a:solidFill>
              </a:rPr>
              <a:t>The nature of God is that He is good</a:t>
            </a:r>
          </a:p>
          <a:p>
            <a:pPr>
              <a:buNone/>
            </a:pPr>
            <a:r>
              <a:rPr lang="en-US" sz="3200" b="1" dirty="0" smtClean="0">
                <a:effectLst>
                  <a:outerShdw blurRad="38100" dist="38100" dir="2700000" algn="tl">
                    <a:srgbClr val="000000">
                      <a:alpha val="43137"/>
                    </a:srgbClr>
                  </a:outerShdw>
                </a:effectLst>
              </a:rPr>
              <a:t>Matthew 19:17</a:t>
            </a:r>
            <a:endParaRPr lang="en-US" b="1" dirty="0" smtClean="0">
              <a:effectLst>
                <a:outerShdw blurRad="38100" dist="38100" dir="2700000" algn="tl">
                  <a:srgbClr val="000000">
                    <a:alpha val="43137"/>
                  </a:srgbClr>
                </a:outerShdw>
              </a:effectLst>
            </a:endParaRPr>
          </a:p>
          <a:p>
            <a:pPr>
              <a:buNone/>
            </a:pPr>
            <a:r>
              <a:rPr lang="en-US" sz="3200" b="1" dirty="0" smtClean="0">
                <a:solidFill>
                  <a:schemeClr val="bg1"/>
                </a:solidFill>
              </a:rPr>
              <a:t>And He wants us to be like Him.</a:t>
            </a:r>
          </a:p>
          <a:p>
            <a:pPr>
              <a:buNone/>
            </a:pPr>
            <a:r>
              <a:rPr lang="en-US" sz="3200" b="1" dirty="0" smtClean="0">
                <a:effectLst>
                  <a:outerShdw blurRad="38100" dist="38100" dir="2700000" algn="tl">
                    <a:srgbClr val="000000">
                      <a:alpha val="43137"/>
                    </a:srgbClr>
                  </a:outerShdw>
                </a:effectLst>
              </a:rPr>
              <a:t>1 Peter </a:t>
            </a:r>
            <a:r>
              <a:rPr lang="en-US" sz="3200" b="1" dirty="0" smtClean="0">
                <a:effectLst>
                  <a:outerShdw blurRad="38100" dist="38100" dir="2700000" algn="tl">
                    <a:srgbClr val="000000">
                      <a:alpha val="43137"/>
                    </a:srgbClr>
                  </a:outerShdw>
                </a:effectLst>
              </a:rPr>
              <a:t>1:15-16 </a:t>
            </a:r>
            <a:endParaRPr lang="en-US" sz="3200" b="1" dirty="0" smtClean="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Goodness</a:t>
            </a:r>
            <a:endParaRPr lang="en-US" dirty="0"/>
          </a:p>
        </p:txBody>
      </p:sp>
      <p:sp>
        <p:nvSpPr>
          <p:cNvPr id="3" name="Content Placeholder 2"/>
          <p:cNvSpPr>
            <a:spLocks noGrp="1"/>
          </p:cNvSpPr>
          <p:nvPr>
            <p:ph idx="1"/>
          </p:nvPr>
        </p:nvSpPr>
        <p:spPr/>
        <p:txBody>
          <a:bodyPr/>
          <a:lstStyle/>
          <a:p>
            <a:pPr>
              <a:buNone/>
            </a:pPr>
            <a:r>
              <a:rPr lang="en-US" b="1" dirty="0" smtClean="0">
                <a:solidFill>
                  <a:schemeClr val="bg1"/>
                </a:solidFill>
              </a:rPr>
              <a:t>“Good” is found 720 times in the Bible.</a:t>
            </a:r>
          </a:p>
          <a:p>
            <a:pPr>
              <a:buNone/>
            </a:pPr>
            <a:r>
              <a:rPr lang="en-US" b="1" dirty="0" smtClean="0">
                <a:solidFill>
                  <a:schemeClr val="bg1"/>
                </a:solidFill>
              </a:rPr>
              <a:t>248 times in the New Testament.</a:t>
            </a:r>
          </a:p>
          <a:p>
            <a:pPr>
              <a:buNone/>
            </a:pPr>
            <a:r>
              <a:rPr lang="en-US" b="1" dirty="0" smtClean="0">
                <a:solidFill>
                  <a:schemeClr val="bg1"/>
                </a:solidFill>
              </a:rPr>
              <a:t>Jesus was good.        </a:t>
            </a:r>
            <a:r>
              <a:rPr lang="en-US" b="1" dirty="0" smtClean="0">
                <a:effectLst>
                  <a:outerShdw blurRad="38100" dist="38100" dir="2700000" algn="tl">
                    <a:srgbClr val="000000">
                      <a:alpha val="43137"/>
                    </a:srgbClr>
                  </a:outerShdw>
                </a:effectLst>
              </a:rPr>
              <a:t>Matthew 20:15, Acts 10:38</a:t>
            </a:r>
          </a:p>
          <a:p>
            <a:pPr>
              <a:buNone/>
            </a:pPr>
            <a:r>
              <a:rPr lang="en-US" b="1" dirty="0" smtClean="0">
                <a:solidFill>
                  <a:schemeClr val="bg1"/>
                </a:solidFill>
              </a:rPr>
              <a:t>Jesus is the Good Shepherd </a:t>
            </a:r>
          </a:p>
          <a:p>
            <a:pPr>
              <a:buNone/>
            </a:pPr>
            <a:r>
              <a:rPr lang="en-US" b="1" dirty="0" smtClean="0">
                <a:solidFill>
                  <a:schemeClr val="bg1"/>
                </a:solidFill>
              </a:rPr>
              <a:t>Good works glorifies the Father. </a:t>
            </a:r>
            <a:r>
              <a:rPr lang="en-US" b="1" dirty="0" smtClean="0">
                <a:effectLst>
                  <a:outerShdw blurRad="38100" dist="38100" dir="2700000" algn="tl">
                    <a:srgbClr val="000000">
                      <a:alpha val="43137"/>
                    </a:srgbClr>
                  </a:outerShdw>
                </a:effectLst>
              </a:rPr>
              <a:t>Matt. 5:16</a:t>
            </a:r>
          </a:p>
          <a:p>
            <a:pPr>
              <a:buNone/>
            </a:pPr>
            <a:r>
              <a:rPr lang="en-US" b="1" dirty="0" smtClean="0">
                <a:solidFill>
                  <a:schemeClr val="bg1"/>
                </a:solidFill>
              </a:rPr>
              <a:t>Do good to those that hate us.      </a:t>
            </a:r>
            <a:r>
              <a:rPr lang="en-US" b="1" dirty="0" smtClean="0">
                <a:effectLst>
                  <a:outerShdw blurRad="38100" dist="38100" dir="2700000" algn="tl">
                    <a:srgbClr val="000000">
                      <a:alpha val="43137"/>
                    </a:srgbClr>
                  </a:outerShdw>
                </a:effectLst>
              </a:rPr>
              <a:t>Matt. 5:44</a:t>
            </a:r>
          </a:p>
          <a:p>
            <a:pPr>
              <a:buNone/>
            </a:pPr>
            <a:r>
              <a:rPr lang="en-US" b="1" dirty="0" smtClean="0">
                <a:solidFill>
                  <a:schemeClr val="bg1"/>
                </a:solidFill>
              </a:rPr>
              <a:t>Over come evil with good.            </a:t>
            </a:r>
            <a:r>
              <a:rPr lang="en-US" b="1" dirty="0" smtClean="0">
                <a:effectLst>
                  <a:outerShdw blurRad="38100" dist="38100" dir="2700000" algn="tl">
                    <a:srgbClr val="000000">
                      <a:alpha val="43137"/>
                    </a:srgbClr>
                  </a:outerShdw>
                </a:effectLst>
              </a:rPr>
              <a:t>Romans 12: 21</a:t>
            </a:r>
          </a:p>
          <a:p>
            <a:pPr>
              <a:buNone/>
            </a:pPr>
            <a:r>
              <a:rPr lang="en-US" b="1" dirty="0" smtClean="0">
                <a:solidFill>
                  <a:schemeClr val="bg1"/>
                </a:solidFill>
              </a:rPr>
              <a:t>Do good to all men.                        </a:t>
            </a:r>
            <a:r>
              <a:rPr lang="en-US" b="1" dirty="0" smtClean="0">
                <a:effectLst>
                  <a:outerShdw blurRad="38100" dist="38100" dir="2700000" algn="tl">
                    <a:srgbClr val="000000">
                      <a:alpha val="43137"/>
                    </a:srgbClr>
                  </a:outerShdw>
                </a:effectLst>
              </a:rPr>
              <a:t>Galatians 6:10</a:t>
            </a:r>
            <a:endParaRPr lang="en-US" b="1"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Is Being A Good Person Enough?</a:t>
            </a:r>
            <a:endParaRPr lang="en-US" dirty="0"/>
          </a:p>
        </p:txBody>
      </p:sp>
      <p:sp>
        <p:nvSpPr>
          <p:cNvPr id="3" name="Content Placeholder 2"/>
          <p:cNvSpPr>
            <a:spLocks noGrp="1"/>
          </p:cNvSpPr>
          <p:nvPr>
            <p:ph idx="1"/>
          </p:nvPr>
        </p:nvSpPr>
        <p:spPr/>
        <p:txBody>
          <a:bodyPr>
            <a:normAutofit/>
          </a:bodyPr>
          <a:lstStyle/>
          <a:p>
            <a:pPr>
              <a:buNone/>
            </a:pPr>
            <a:r>
              <a:rPr lang="en-US" sz="3200" b="1" dirty="0" smtClean="0">
                <a:solidFill>
                  <a:schemeClr val="bg1"/>
                </a:solidFill>
              </a:rPr>
              <a:t>The rich young ruler asked our question?</a:t>
            </a:r>
          </a:p>
          <a:p>
            <a:pPr>
              <a:buNone/>
            </a:pPr>
            <a:r>
              <a:rPr lang="en-US" sz="3200" b="1" dirty="0" smtClean="0">
                <a:effectLst>
                  <a:outerShdw blurRad="38100" dist="38100" dir="2700000" algn="tl">
                    <a:srgbClr val="000000">
                      <a:alpha val="43137"/>
                    </a:srgbClr>
                  </a:outerShdw>
                </a:effectLst>
              </a:rPr>
              <a:t>“Now behold, one came to Him, “Good Teacher, what good thing shall I do that I may have eternal life?” </a:t>
            </a:r>
          </a:p>
          <a:p>
            <a:pPr>
              <a:buNone/>
            </a:pPr>
            <a:r>
              <a:rPr lang="en-US" sz="3200" b="1" dirty="0" smtClean="0">
                <a:effectLst>
                  <a:outerShdw blurRad="38100" dist="38100" dir="2700000" algn="tl">
                    <a:srgbClr val="000000">
                      <a:alpha val="43137"/>
                    </a:srgbClr>
                  </a:outerShdw>
                </a:effectLst>
              </a:rPr>
              <a:t>                        Matthew 19:16</a:t>
            </a:r>
            <a:endParaRPr lang="en-US" sz="3200" b="1"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Is Being A Good Person Enough?</a:t>
            </a:r>
            <a:endParaRPr lang="en-US" dirty="0"/>
          </a:p>
        </p:txBody>
      </p:sp>
      <p:sp>
        <p:nvSpPr>
          <p:cNvPr id="3" name="Content Placeholder 2"/>
          <p:cNvSpPr>
            <a:spLocks noGrp="1"/>
          </p:cNvSpPr>
          <p:nvPr>
            <p:ph idx="1"/>
          </p:nvPr>
        </p:nvSpPr>
        <p:spPr/>
        <p:txBody>
          <a:bodyPr>
            <a:normAutofit/>
          </a:bodyPr>
          <a:lstStyle/>
          <a:p>
            <a:pPr>
              <a:buNone/>
            </a:pPr>
            <a:r>
              <a:rPr lang="en-US" sz="3200" b="1" dirty="0" smtClean="0">
                <a:effectLst>
                  <a:outerShdw blurRad="38100" dist="38100" dir="2700000" algn="tl">
                    <a:srgbClr val="000000">
                      <a:alpha val="43137"/>
                    </a:srgbClr>
                  </a:outerShdw>
                </a:effectLst>
              </a:rPr>
              <a:t>Most world religions are ethically </a:t>
            </a:r>
          </a:p>
          <a:p>
            <a:pPr>
              <a:buNone/>
            </a:pPr>
            <a:r>
              <a:rPr lang="en-US" sz="3200" b="1" dirty="0" smtClean="0">
                <a:effectLst>
                  <a:outerShdw blurRad="38100" dist="38100" dir="2700000" algn="tl">
                    <a:srgbClr val="000000">
                      <a:alpha val="43137"/>
                    </a:srgbClr>
                  </a:outerShdw>
                </a:effectLst>
              </a:rPr>
              <a:t>based. You find moral teachings and </a:t>
            </a:r>
          </a:p>
          <a:p>
            <a:pPr>
              <a:buNone/>
            </a:pPr>
            <a:r>
              <a:rPr lang="en-US" sz="3200" b="1" dirty="0" smtClean="0">
                <a:effectLst>
                  <a:outerShdw blurRad="38100" dist="38100" dir="2700000" algn="tl">
                    <a:srgbClr val="000000">
                      <a:alpha val="43137"/>
                    </a:srgbClr>
                  </a:outerShdw>
                </a:effectLst>
              </a:rPr>
              <a:t>the principles for being a “good person”</a:t>
            </a:r>
          </a:p>
          <a:p>
            <a:pPr>
              <a:buNone/>
            </a:pPr>
            <a:r>
              <a:rPr lang="en-US" b="1" dirty="0" smtClean="0">
                <a:solidFill>
                  <a:schemeClr val="bg1"/>
                </a:solidFill>
              </a:rPr>
              <a:t>“The Believing Men, and The Believing</a:t>
            </a:r>
          </a:p>
          <a:p>
            <a:pPr>
              <a:buNone/>
            </a:pPr>
            <a:r>
              <a:rPr lang="en-US" b="1" dirty="0" smtClean="0">
                <a:solidFill>
                  <a:schemeClr val="bg1"/>
                </a:solidFill>
              </a:rPr>
              <a:t>Women, they support each other and command</a:t>
            </a:r>
          </a:p>
          <a:p>
            <a:pPr>
              <a:buNone/>
            </a:pPr>
            <a:r>
              <a:rPr lang="en-US" b="1" dirty="0" smtClean="0">
                <a:solidFill>
                  <a:schemeClr val="bg1"/>
                </a:solidFill>
              </a:rPr>
              <a:t>what is right and forbid what is wrong” </a:t>
            </a:r>
          </a:p>
          <a:p>
            <a:pPr>
              <a:buNone/>
            </a:pPr>
            <a:r>
              <a:rPr lang="en-US" b="1" dirty="0" smtClean="0">
                <a:solidFill>
                  <a:schemeClr val="bg1"/>
                </a:solidFill>
              </a:rPr>
              <a:t>                            (Qur’an 9:71)</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Is Being A Good Person Enough?</a:t>
            </a:r>
            <a:endParaRPr lang="en-US" dirty="0"/>
          </a:p>
        </p:txBody>
      </p:sp>
      <p:sp>
        <p:nvSpPr>
          <p:cNvPr id="3" name="Content Placeholder 2"/>
          <p:cNvSpPr>
            <a:spLocks noGrp="1"/>
          </p:cNvSpPr>
          <p:nvPr>
            <p:ph idx="1"/>
          </p:nvPr>
        </p:nvSpPr>
        <p:spPr/>
        <p:txBody>
          <a:bodyPr>
            <a:normAutofit/>
          </a:bodyPr>
          <a:lstStyle/>
          <a:p>
            <a:pPr>
              <a:buNone/>
            </a:pPr>
            <a:r>
              <a:rPr lang="en-US" sz="3200" b="1" dirty="0" smtClean="0">
                <a:effectLst>
                  <a:outerShdw blurRad="38100" dist="38100" dir="2700000" algn="tl">
                    <a:srgbClr val="000000">
                      <a:alpha val="43137"/>
                    </a:srgbClr>
                  </a:outerShdw>
                </a:effectLst>
              </a:rPr>
              <a:t>Most world religions are ethically </a:t>
            </a:r>
          </a:p>
          <a:p>
            <a:pPr>
              <a:buNone/>
            </a:pPr>
            <a:r>
              <a:rPr lang="en-US" sz="3200" b="1" dirty="0" smtClean="0">
                <a:effectLst>
                  <a:outerShdw blurRad="38100" dist="38100" dir="2700000" algn="tl">
                    <a:srgbClr val="000000">
                      <a:alpha val="43137"/>
                    </a:srgbClr>
                  </a:outerShdw>
                </a:effectLst>
              </a:rPr>
              <a:t>based. You find moral teachings and </a:t>
            </a:r>
          </a:p>
          <a:p>
            <a:pPr>
              <a:buNone/>
            </a:pPr>
            <a:r>
              <a:rPr lang="en-US" sz="3200" b="1" dirty="0" smtClean="0">
                <a:effectLst>
                  <a:outerShdw blurRad="38100" dist="38100" dir="2700000" algn="tl">
                    <a:srgbClr val="000000">
                      <a:alpha val="43137"/>
                    </a:srgbClr>
                  </a:outerShdw>
                </a:effectLst>
              </a:rPr>
              <a:t>the principles for being a “good person”</a:t>
            </a:r>
          </a:p>
          <a:p>
            <a:pPr>
              <a:buNone/>
            </a:pPr>
            <a:r>
              <a:rPr lang="en-US" b="1" dirty="0" smtClean="0">
                <a:solidFill>
                  <a:schemeClr val="bg1"/>
                </a:solidFill>
              </a:rPr>
              <a:t>“Serenity of mind, good heartedness, silence, self- control, purity of nature, - these are called the mental austerity” </a:t>
            </a:r>
          </a:p>
          <a:p>
            <a:pPr>
              <a:buNone/>
            </a:pPr>
            <a:r>
              <a:rPr lang="en-US" b="1" dirty="0" smtClean="0">
                <a:solidFill>
                  <a:schemeClr val="bg1"/>
                </a:solidFill>
              </a:rPr>
              <a:t>                 The </a:t>
            </a:r>
            <a:r>
              <a:rPr lang="en-US" b="1" dirty="0" err="1" smtClean="0">
                <a:solidFill>
                  <a:schemeClr val="bg1"/>
                </a:solidFill>
              </a:rPr>
              <a:t>Gita</a:t>
            </a:r>
            <a:r>
              <a:rPr lang="en-US" b="1" dirty="0" smtClean="0">
                <a:solidFill>
                  <a:schemeClr val="bg1"/>
                </a:solidFill>
              </a:rPr>
              <a:t>, Chapter XVII, 16</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Is Being A Good Person Enough?</a:t>
            </a:r>
            <a:endParaRPr lang="en-US" dirty="0"/>
          </a:p>
        </p:txBody>
      </p:sp>
      <p:sp>
        <p:nvSpPr>
          <p:cNvPr id="3" name="Content Placeholder 2"/>
          <p:cNvSpPr>
            <a:spLocks noGrp="1"/>
          </p:cNvSpPr>
          <p:nvPr>
            <p:ph idx="1"/>
          </p:nvPr>
        </p:nvSpPr>
        <p:spPr/>
        <p:txBody>
          <a:bodyPr>
            <a:normAutofit/>
          </a:bodyPr>
          <a:lstStyle/>
          <a:p>
            <a:pPr>
              <a:buNone/>
            </a:pPr>
            <a:r>
              <a:rPr lang="en-US" sz="3200" b="1" dirty="0" smtClean="0">
                <a:effectLst>
                  <a:outerShdw blurRad="38100" dist="38100" dir="2700000" algn="tl">
                    <a:srgbClr val="000000">
                      <a:alpha val="43137"/>
                    </a:srgbClr>
                  </a:outerShdw>
                </a:effectLst>
              </a:rPr>
              <a:t>Most world religions are ethically </a:t>
            </a:r>
          </a:p>
          <a:p>
            <a:pPr>
              <a:buNone/>
            </a:pPr>
            <a:r>
              <a:rPr lang="en-US" sz="3200" b="1" dirty="0" smtClean="0">
                <a:effectLst>
                  <a:outerShdw blurRad="38100" dist="38100" dir="2700000" algn="tl">
                    <a:srgbClr val="000000">
                      <a:alpha val="43137"/>
                    </a:srgbClr>
                  </a:outerShdw>
                </a:effectLst>
              </a:rPr>
              <a:t>based. You find moral teachings and </a:t>
            </a:r>
          </a:p>
          <a:p>
            <a:pPr>
              <a:buNone/>
            </a:pPr>
            <a:r>
              <a:rPr lang="en-US" sz="3200" b="1" dirty="0" smtClean="0">
                <a:effectLst>
                  <a:outerShdw blurRad="38100" dist="38100" dir="2700000" algn="tl">
                    <a:srgbClr val="000000">
                      <a:alpha val="43137"/>
                    </a:srgbClr>
                  </a:outerShdw>
                </a:effectLst>
              </a:rPr>
              <a:t>the principles for being a “good person”</a:t>
            </a:r>
          </a:p>
          <a:p>
            <a:pPr>
              <a:buNone/>
            </a:pPr>
            <a:endParaRPr lang="en-US" sz="3200" b="1" dirty="0" smtClean="0"/>
          </a:p>
          <a:p>
            <a:pPr>
              <a:buNone/>
            </a:pPr>
            <a:r>
              <a:rPr lang="en-US" b="1" dirty="0" smtClean="0">
                <a:solidFill>
                  <a:schemeClr val="bg1"/>
                </a:solidFill>
              </a:rPr>
              <a:t>      “True love is born of understanding” </a:t>
            </a:r>
          </a:p>
          <a:p>
            <a:pPr>
              <a:buNone/>
            </a:pPr>
            <a:r>
              <a:rPr lang="en-US" b="1" dirty="0" smtClean="0">
                <a:solidFill>
                  <a:schemeClr val="bg1"/>
                </a:solidFill>
              </a:rPr>
              <a:t>                                 Buddha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
            </a:r>
            <a:br>
              <a:rPr lang="en-US" dirty="0" smtClean="0"/>
            </a:br>
            <a:endParaRPr lang="en-US" dirty="0"/>
          </a:p>
        </p:txBody>
      </p:sp>
      <p:sp>
        <p:nvSpPr>
          <p:cNvPr id="3" name="Subtitle 2"/>
          <p:cNvSpPr>
            <a:spLocks noGrp="1"/>
          </p:cNvSpPr>
          <p:nvPr>
            <p:ph type="subTitle" idx="1"/>
          </p:nvPr>
        </p:nvSpPr>
        <p:spPr/>
        <p:txBody>
          <a:bodyPr/>
          <a:lstStyle/>
          <a:p>
            <a:endParaRPr lang="en-US"/>
          </a:p>
        </p:txBody>
      </p:sp>
      <p:pic>
        <p:nvPicPr>
          <p:cNvPr id="4" name="Picture 3" descr="sunshine1.jpg"/>
          <p:cNvPicPr>
            <a:picLocks noChangeAspect="1"/>
          </p:cNvPicPr>
          <p:nvPr/>
        </p:nvPicPr>
        <p:blipFill>
          <a:blip r:embed="rId2" cstate="print"/>
          <a:stretch>
            <a:fillRect/>
          </a:stretch>
        </p:blipFill>
        <p:spPr>
          <a:xfrm>
            <a:off x="0" y="0"/>
            <a:ext cx="9144000" cy="6858000"/>
          </a:xfrm>
          <a:prstGeom prst="rect">
            <a:avLst/>
          </a:prstGeom>
        </p:spPr>
      </p:pic>
      <p:sp>
        <p:nvSpPr>
          <p:cNvPr id="5" name="Rectangle 4"/>
          <p:cNvSpPr/>
          <p:nvPr/>
        </p:nvSpPr>
        <p:spPr>
          <a:xfrm>
            <a:off x="1447800" y="2666999"/>
            <a:ext cx="6248400" cy="2092881"/>
          </a:xfrm>
          <a:prstGeom prst="rect">
            <a:avLst/>
          </a:prstGeom>
          <a:noFill/>
        </p:spPr>
        <p:txBody>
          <a:bodyPr wrap="square" lIns="91440" tIns="45720" rIns="91440" bIns="45720">
            <a:spAutoFit/>
            <a:scene3d>
              <a:camera prst="orthographicFront"/>
              <a:lightRig rig="balanced" dir="t">
                <a:rot lat="0" lon="0" rev="2100000"/>
              </a:lightRig>
            </a:scene3d>
            <a:sp3d extrusionH="57150" prstMaterial="metal">
              <a:bevelT w="38100" h="25400"/>
              <a:contourClr>
                <a:schemeClr val="bg2"/>
              </a:contourClr>
            </a:sp3d>
          </a:bodyPr>
          <a:lstStyle/>
          <a:p>
            <a:pPr algn="ctr"/>
            <a:r>
              <a:rPr lang="en-US" sz="5400" b="1" dirty="0" smtClean="0">
                <a:ln w="50800"/>
                <a:solidFill>
                  <a:schemeClr val="bg1">
                    <a:shade val="50000"/>
                  </a:schemeClr>
                </a:solidFill>
              </a:rPr>
              <a:t>Lesson 8</a:t>
            </a:r>
          </a:p>
          <a:p>
            <a:pPr algn="ctr"/>
            <a:r>
              <a:rPr lang="en-US" sz="2800" b="1" dirty="0" smtClean="0">
                <a:ln w="50800"/>
                <a:solidFill>
                  <a:schemeClr val="bg1">
                    <a:shade val="50000"/>
                  </a:schemeClr>
                </a:solidFill>
              </a:rPr>
              <a:t>Is Being A Good Person Enough?</a:t>
            </a:r>
            <a:r>
              <a:rPr lang="en-US" sz="2800" b="1" cap="none" spc="0" dirty="0" smtClean="0">
                <a:ln w="50800"/>
                <a:solidFill>
                  <a:schemeClr val="bg1">
                    <a:shade val="50000"/>
                  </a:schemeClr>
                </a:solidFill>
                <a:effectLst/>
              </a:rPr>
              <a:t> </a:t>
            </a:r>
            <a:r>
              <a:rPr lang="en-US" sz="2800" b="1" dirty="0" smtClean="0">
                <a:ln w="50800"/>
                <a:solidFill>
                  <a:schemeClr val="bg1">
                    <a:shade val="50000"/>
                  </a:schemeClr>
                </a:solidFill>
              </a:rPr>
              <a:t>   </a:t>
            </a:r>
            <a:endParaRPr lang="en-US" sz="1050" b="1" cap="none" spc="0" dirty="0" smtClean="0">
              <a:ln w="50800"/>
              <a:solidFill>
                <a:schemeClr val="bg1">
                  <a:shade val="50000"/>
                </a:schemeClr>
              </a:solidFill>
              <a:effectLst/>
            </a:endParaRPr>
          </a:p>
          <a:p>
            <a:pPr algn="ctr"/>
            <a:endParaRPr lang="en-US" sz="4800" b="1" cap="none" spc="0" dirty="0">
              <a:ln w="50800"/>
              <a:solidFill>
                <a:schemeClr val="bg1">
                  <a:shade val="50000"/>
                </a:schemeClr>
              </a:solidFill>
              <a:effectLst/>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Is Being A Good Person Enough?</a:t>
            </a:r>
            <a:endParaRPr lang="en-US" dirty="0"/>
          </a:p>
        </p:txBody>
      </p:sp>
      <p:sp>
        <p:nvSpPr>
          <p:cNvPr id="3" name="Content Placeholder 2"/>
          <p:cNvSpPr>
            <a:spLocks noGrp="1"/>
          </p:cNvSpPr>
          <p:nvPr>
            <p:ph idx="1"/>
          </p:nvPr>
        </p:nvSpPr>
        <p:spPr/>
        <p:txBody>
          <a:bodyPr>
            <a:normAutofit/>
          </a:bodyPr>
          <a:lstStyle/>
          <a:p>
            <a:pPr>
              <a:buNone/>
            </a:pPr>
            <a:r>
              <a:rPr lang="en-US" sz="3200" b="1" dirty="0" smtClean="0">
                <a:solidFill>
                  <a:schemeClr val="bg1"/>
                </a:solidFill>
              </a:rPr>
              <a:t>Our Lord answers the rich young ruler.</a:t>
            </a:r>
          </a:p>
          <a:p>
            <a:pPr>
              <a:buNone/>
            </a:pPr>
            <a:r>
              <a:rPr lang="en-US" sz="3200" b="1" dirty="0" smtClean="0">
                <a:effectLst>
                  <a:outerShdw blurRad="38100" dist="38100" dir="2700000" algn="tl">
                    <a:srgbClr val="000000">
                      <a:alpha val="43137"/>
                    </a:srgbClr>
                  </a:outerShdw>
                </a:effectLst>
              </a:rPr>
              <a:t>Matthew 19: 17-22</a:t>
            </a:r>
          </a:p>
          <a:p>
            <a:pPr>
              <a:buNone/>
            </a:pPr>
            <a:r>
              <a:rPr lang="en-US" sz="3200" b="1" dirty="0" smtClean="0">
                <a:solidFill>
                  <a:schemeClr val="bg1"/>
                </a:solidFill>
              </a:rPr>
              <a:t>-No one is </a:t>
            </a:r>
            <a:r>
              <a:rPr lang="en-US" sz="3200" b="1" dirty="0" smtClean="0">
                <a:solidFill>
                  <a:schemeClr val="bg1"/>
                </a:solidFill>
              </a:rPr>
              <a:t>good, </a:t>
            </a:r>
            <a:r>
              <a:rPr lang="en-US" sz="3200" b="1" dirty="0" smtClean="0">
                <a:solidFill>
                  <a:schemeClr val="bg1"/>
                </a:solidFill>
              </a:rPr>
              <a:t>but One.</a:t>
            </a:r>
          </a:p>
          <a:p>
            <a:pPr>
              <a:buNone/>
            </a:pPr>
            <a:r>
              <a:rPr lang="en-US" sz="3200" b="1" dirty="0" smtClean="0">
                <a:solidFill>
                  <a:schemeClr val="bg1"/>
                </a:solidFill>
              </a:rPr>
              <a:t>-Keep my commandments</a:t>
            </a:r>
          </a:p>
          <a:p>
            <a:pPr>
              <a:buNone/>
            </a:pPr>
            <a:r>
              <a:rPr lang="en-US" sz="3200" b="1" dirty="0" smtClean="0">
                <a:solidFill>
                  <a:schemeClr val="bg1"/>
                </a:solidFill>
              </a:rPr>
              <a:t>-The ruler’s soul is not satisfied </a:t>
            </a:r>
          </a:p>
          <a:p>
            <a:pPr>
              <a:buNone/>
            </a:pPr>
            <a:r>
              <a:rPr lang="en-US" sz="3200" b="1" dirty="0" smtClean="0">
                <a:solidFill>
                  <a:schemeClr val="bg1"/>
                </a:solidFill>
              </a:rPr>
              <a:t>-The rich young ruler had one thing</a:t>
            </a:r>
          </a:p>
          <a:p>
            <a:pPr>
              <a:buNone/>
            </a:pPr>
            <a:r>
              <a:rPr lang="en-US" sz="3200" b="1" dirty="0" smtClean="0">
                <a:solidFill>
                  <a:schemeClr val="bg1"/>
                </a:solidFill>
              </a:rPr>
              <a:t>  to over come, which he couldn’t. </a:t>
            </a:r>
          </a:p>
          <a:p>
            <a:pPr>
              <a:buNone/>
            </a:pPr>
            <a:endParaRPr lang="en-US" sz="3200" b="1" dirty="0" smtClean="0">
              <a:solidFill>
                <a:schemeClr val="bg1"/>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Our </a:t>
            </a:r>
            <a:r>
              <a:rPr lang="en-US" dirty="0" smtClean="0"/>
              <a:t>Go</a:t>
            </a:r>
            <a:r>
              <a:rPr lang="en-US" dirty="0" smtClean="0"/>
              <a:t>od Might Not Be Good</a:t>
            </a:r>
            <a:endParaRPr lang="en-US" dirty="0"/>
          </a:p>
        </p:txBody>
      </p:sp>
      <p:sp>
        <p:nvSpPr>
          <p:cNvPr id="3" name="Content Placeholder 2"/>
          <p:cNvSpPr>
            <a:spLocks noGrp="1"/>
          </p:cNvSpPr>
          <p:nvPr>
            <p:ph idx="1"/>
          </p:nvPr>
        </p:nvSpPr>
        <p:spPr/>
        <p:txBody>
          <a:bodyPr>
            <a:normAutofit/>
          </a:bodyPr>
          <a:lstStyle/>
          <a:p>
            <a:pPr>
              <a:buNone/>
            </a:pPr>
            <a:r>
              <a:rPr lang="en-US" b="1" dirty="0" smtClean="0">
                <a:effectLst>
                  <a:outerShdw blurRad="38100" dist="38100" dir="2700000" algn="tl">
                    <a:srgbClr val="000000">
                      <a:alpha val="43137"/>
                    </a:srgbClr>
                  </a:outerShdw>
                </a:effectLst>
              </a:rPr>
              <a:t>Isaiah 55:8     </a:t>
            </a:r>
            <a:r>
              <a:rPr lang="en-US" b="1" dirty="0" smtClean="0">
                <a:solidFill>
                  <a:schemeClr val="bg1"/>
                </a:solidFill>
              </a:rPr>
              <a:t>God’s way and God’s thoughts</a:t>
            </a:r>
          </a:p>
          <a:p>
            <a:pPr>
              <a:buNone/>
            </a:pPr>
            <a:r>
              <a:rPr lang="en-US" b="1" dirty="0" smtClean="0">
                <a:effectLst>
                  <a:outerShdw blurRad="38100" dist="38100" dir="2700000" algn="tl">
                    <a:srgbClr val="000000">
                      <a:alpha val="43137"/>
                    </a:srgbClr>
                  </a:outerShdw>
                </a:effectLst>
              </a:rPr>
              <a:t>Luke 16: 15   </a:t>
            </a:r>
            <a:r>
              <a:rPr lang="en-US" b="1" dirty="0" smtClean="0">
                <a:solidFill>
                  <a:schemeClr val="bg1"/>
                </a:solidFill>
              </a:rPr>
              <a:t>“highly esteemed among men.”</a:t>
            </a:r>
          </a:p>
          <a:p>
            <a:pPr>
              <a:buNone/>
            </a:pPr>
            <a:r>
              <a:rPr lang="en-US" b="1" dirty="0" smtClean="0">
                <a:solidFill>
                  <a:schemeClr val="bg1"/>
                </a:solidFill>
              </a:rPr>
              <a:t>-Abortionist see abortion as good because</a:t>
            </a:r>
          </a:p>
          <a:p>
            <a:pPr>
              <a:buNone/>
            </a:pPr>
            <a:r>
              <a:rPr lang="en-US" b="1" dirty="0" smtClean="0">
                <a:solidFill>
                  <a:schemeClr val="bg1"/>
                </a:solidFill>
              </a:rPr>
              <a:t> it gives women the freedom of choice.</a:t>
            </a:r>
          </a:p>
          <a:p>
            <a:pPr>
              <a:buNone/>
            </a:pPr>
            <a:r>
              <a:rPr lang="en-US" b="1" dirty="0" smtClean="0">
                <a:solidFill>
                  <a:schemeClr val="bg1"/>
                </a:solidFill>
              </a:rPr>
              <a:t>-Gays pronounce their relationships as good,</a:t>
            </a:r>
          </a:p>
          <a:p>
            <a:pPr>
              <a:buNone/>
            </a:pPr>
            <a:r>
              <a:rPr lang="en-US" b="1" dirty="0" smtClean="0">
                <a:solidFill>
                  <a:schemeClr val="bg1"/>
                </a:solidFill>
              </a:rPr>
              <a:t>  but God sees it as an abomination. </a:t>
            </a:r>
          </a:p>
          <a:p>
            <a:pPr>
              <a:buNone/>
            </a:pPr>
            <a:r>
              <a:rPr lang="en-US" b="1" dirty="0" smtClean="0">
                <a:solidFill>
                  <a:schemeClr val="bg1"/>
                </a:solidFill>
              </a:rPr>
              <a:t>                         </a:t>
            </a:r>
            <a:r>
              <a:rPr lang="en-US" b="1" dirty="0" smtClean="0">
                <a:effectLst>
                  <a:outerShdw blurRad="38100" dist="38100" dir="2700000" algn="tl">
                    <a:srgbClr val="000000">
                      <a:alpha val="43137"/>
                    </a:srgbClr>
                  </a:outerShdw>
                </a:effectLst>
              </a:rPr>
              <a:t>Romans 1: 18-27</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Our </a:t>
            </a:r>
            <a:r>
              <a:rPr lang="en-US" dirty="0" smtClean="0"/>
              <a:t>Good Is </a:t>
            </a:r>
            <a:r>
              <a:rPr lang="en-US" dirty="0"/>
              <a:t>N</a:t>
            </a:r>
            <a:r>
              <a:rPr lang="en-US" dirty="0" smtClean="0"/>
              <a:t>ot Enough</a:t>
            </a:r>
            <a:endParaRPr lang="en-US" dirty="0"/>
          </a:p>
        </p:txBody>
      </p:sp>
      <p:sp>
        <p:nvSpPr>
          <p:cNvPr id="3" name="Content Placeholder 2"/>
          <p:cNvSpPr>
            <a:spLocks noGrp="1"/>
          </p:cNvSpPr>
          <p:nvPr>
            <p:ph idx="1"/>
          </p:nvPr>
        </p:nvSpPr>
        <p:spPr/>
        <p:txBody>
          <a:bodyPr>
            <a:normAutofit/>
          </a:bodyPr>
          <a:lstStyle/>
          <a:p>
            <a:pPr>
              <a:buNone/>
            </a:pPr>
            <a:r>
              <a:rPr lang="en-US" sz="3200" b="1" dirty="0" smtClean="0">
                <a:solidFill>
                  <a:schemeClr val="bg1"/>
                </a:solidFill>
              </a:rPr>
              <a:t>We have our own thoughts on goodness</a:t>
            </a:r>
          </a:p>
          <a:p>
            <a:pPr>
              <a:buNone/>
            </a:pPr>
            <a:r>
              <a:rPr lang="en-US" sz="3200" b="1" dirty="0" smtClean="0">
                <a:solidFill>
                  <a:schemeClr val="bg1"/>
                </a:solidFill>
              </a:rPr>
              <a:t>“good boy”</a:t>
            </a:r>
          </a:p>
          <a:p>
            <a:pPr>
              <a:buNone/>
            </a:pPr>
            <a:r>
              <a:rPr lang="en-US" sz="3200" b="1" dirty="0" smtClean="0">
                <a:solidFill>
                  <a:schemeClr val="bg1"/>
                </a:solidFill>
              </a:rPr>
              <a:t>“good girl”</a:t>
            </a:r>
          </a:p>
          <a:p>
            <a:pPr>
              <a:buNone/>
            </a:pPr>
            <a:r>
              <a:rPr lang="en-US" sz="3200" b="1" dirty="0" smtClean="0">
                <a:solidFill>
                  <a:schemeClr val="bg1"/>
                </a:solidFill>
              </a:rPr>
              <a:t>“good man”</a:t>
            </a:r>
          </a:p>
          <a:p>
            <a:pPr>
              <a:buNone/>
            </a:pPr>
            <a:r>
              <a:rPr lang="en-US" sz="3200" b="1" dirty="0" smtClean="0">
                <a:solidFill>
                  <a:schemeClr val="bg1"/>
                </a:solidFill>
              </a:rPr>
              <a:t>-Gracious under difficult circumstances</a:t>
            </a:r>
          </a:p>
          <a:p>
            <a:pPr>
              <a:buNone/>
            </a:pPr>
            <a:r>
              <a:rPr lang="en-US" sz="3200" b="1" dirty="0" smtClean="0">
                <a:solidFill>
                  <a:schemeClr val="bg1"/>
                </a:solidFill>
              </a:rPr>
              <a:t>-Likeable, has high morals, nice and </a:t>
            </a:r>
          </a:p>
          <a:p>
            <a:pPr>
              <a:buNone/>
            </a:pPr>
            <a:r>
              <a:rPr lang="en-US" sz="3200" b="1" dirty="0" smtClean="0">
                <a:solidFill>
                  <a:schemeClr val="bg1"/>
                </a:solidFill>
              </a:rPr>
              <a:t> thoughtful of others.</a:t>
            </a:r>
            <a:endParaRPr lang="en-US" sz="3200" b="1" dirty="0">
              <a:solidFill>
                <a:schemeClr val="bg1"/>
              </a:solidFil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Our </a:t>
            </a:r>
            <a:r>
              <a:rPr lang="en-US" dirty="0" smtClean="0"/>
              <a:t>Good </a:t>
            </a:r>
            <a:r>
              <a:rPr lang="en-US" dirty="0"/>
              <a:t>I</a:t>
            </a:r>
            <a:r>
              <a:rPr lang="en-US" dirty="0" smtClean="0"/>
              <a:t>s Not Enough</a:t>
            </a:r>
            <a:endParaRPr lang="en-US" dirty="0"/>
          </a:p>
        </p:txBody>
      </p:sp>
      <p:sp>
        <p:nvSpPr>
          <p:cNvPr id="3" name="Content Placeholder 2"/>
          <p:cNvSpPr>
            <a:spLocks noGrp="1"/>
          </p:cNvSpPr>
          <p:nvPr>
            <p:ph idx="1"/>
          </p:nvPr>
        </p:nvSpPr>
        <p:spPr/>
        <p:txBody>
          <a:bodyPr>
            <a:normAutofit/>
          </a:bodyPr>
          <a:lstStyle/>
          <a:p>
            <a:pPr>
              <a:buNone/>
            </a:pPr>
            <a:r>
              <a:rPr lang="en-US" sz="3200" b="1" dirty="0" smtClean="0">
                <a:solidFill>
                  <a:schemeClr val="bg1"/>
                </a:solidFill>
              </a:rPr>
              <a:t>      We all have pretenses about people.</a:t>
            </a:r>
          </a:p>
          <a:p>
            <a:pPr>
              <a:buNone/>
            </a:pPr>
            <a:r>
              <a:rPr lang="en-US" sz="3200" b="1" dirty="0" smtClean="0">
                <a:solidFill>
                  <a:schemeClr val="bg1"/>
                </a:solidFill>
              </a:rPr>
              <a:t>      Good </a:t>
            </a:r>
            <a:r>
              <a:rPr lang="en-US" sz="3200" b="1" dirty="0" smtClean="0">
                <a:solidFill>
                  <a:schemeClr val="bg1"/>
                </a:solidFill>
              </a:rPr>
              <a:t>Man                            </a:t>
            </a:r>
            <a:r>
              <a:rPr lang="en-US" sz="3200" b="1" dirty="0" smtClean="0">
                <a:solidFill>
                  <a:schemeClr val="bg1"/>
                </a:solidFill>
              </a:rPr>
              <a:t>Bad </a:t>
            </a:r>
            <a:r>
              <a:rPr lang="en-US" sz="3200" b="1" dirty="0" smtClean="0">
                <a:solidFill>
                  <a:schemeClr val="bg1"/>
                </a:solidFill>
              </a:rPr>
              <a:t>Man</a:t>
            </a:r>
            <a:endParaRPr lang="en-US" sz="3200" b="1" dirty="0" smtClean="0">
              <a:solidFill>
                <a:schemeClr val="bg1"/>
              </a:solidFill>
            </a:endParaRPr>
          </a:p>
          <a:p>
            <a:pPr>
              <a:buNone/>
            </a:pPr>
            <a:endParaRPr lang="en-US" sz="3200" b="1" dirty="0" smtClean="0">
              <a:solidFill>
                <a:schemeClr val="bg1"/>
              </a:solidFill>
            </a:endParaRPr>
          </a:p>
        </p:txBody>
      </p:sp>
      <p:pic>
        <p:nvPicPr>
          <p:cNvPr id="4" name="Picture 3" descr="lincoln1.jpg"/>
          <p:cNvPicPr>
            <a:picLocks noChangeAspect="1"/>
          </p:cNvPicPr>
          <p:nvPr/>
        </p:nvPicPr>
        <p:blipFill>
          <a:blip r:embed="rId2"/>
          <a:stretch>
            <a:fillRect/>
          </a:stretch>
        </p:blipFill>
        <p:spPr>
          <a:xfrm>
            <a:off x="1371600" y="3276600"/>
            <a:ext cx="2514600" cy="2971800"/>
          </a:xfrm>
          <a:prstGeom prst="rect">
            <a:avLst/>
          </a:prstGeom>
        </p:spPr>
      </p:pic>
      <p:pic>
        <p:nvPicPr>
          <p:cNvPr id="5" name="Picture 4" descr="osama1.jpg"/>
          <p:cNvPicPr>
            <a:picLocks noChangeAspect="1"/>
          </p:cNvPicPr>
          <p:nvPr/>
        </p:nvPicPr>
        <p:blipFill>
          <a:blip r:embed="rId3"/>
          <a:stretch>
            <a:fillRect/>
          </a:stretch>
        </p:blipFill>
        <p:spPr>
          <a:xfrm>
            <a:off x="5715000" y="3276600"/>
            <a:ext cx="2743200" cy="2819400"/>
          </a:xfrm>
          <a:prstGeom prst="rect">
            <a:avLst/>
          </a:prstGeom>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Our </a:t>
            </a:r>
            <a:r>
              <a:rPr lang="en-US" dirty="0" smtClean="0"/>
              <a:t>Good </a:t>
            </a:r>
            <a:r>
              <a:rPr lang="en-US" dirty="0"/>
              <a:t>I</a:t>
            </a:r>
            <a:r>
              <a:rPr lang="en-US" dirty="0" smtClean="0"/>
              <a:t>s Not Enough</a:t>
            </a:r>
            <a:endParaRPr lang="en-US" dirty="0"/>
          </a:p>
        </p:txBody>
      </p:sp>
      <p:sp>
        <p:nvSpPr>
          <p:cNvPr id="3" name="Content Placeholder 2"/>
          <p:cNvSpPr>
            <a:spLocks noGrp="1"/>
          </p:cNvSpPr>
          <p:nvPr>
            <p:ph idx="1"/>
          </p:nvPr>
        </p:nvSpPr>
        <p:spPr/>
        <p:txBody>
          <a:bodyPr>
            <a:normAutofit/>
          </a:bodyPr>
          <a:lstStyle/>
          <a:p>
            <a:pPr>
              <a:buNone/>
            </a:pPr>
            <a:r>
              <a:rPr lang="en-US" sz="3200" b="1" dirty="0" smtClean="0">
                <a:solidFill>
                  <a:schemeClr val="bg1"/>
                </a:solidFill>
              </a:rPr>
              <a:t>                 What does the Bible say</a:t>
            </a:r>
          </a:p>
          <a:p>
            <a:pPr>
              <a:buNone/>
            </a:pPr>
            <a:r>
              <a:rPr lang="en-US" sz="3200" b="1" dirty="0" smtClean="0">
                <a:effectLst>
                  <a:outerShdw blurRad="38100" dist="38100" dir="2700000" algn="tl">
                    <a:srgbClr val="000000">
                      <a:alpha val="43137"/>
                    </a:srgbClr>
                  </a:outerShdw>
                </a:effectLst>
              </a:rPr>
              <a:t>1 Kings 8:46          </a:t>
            </a:r>
            <a:r>
              <a:rPr lang="en-US" sz="3200" b="1" dirty="0" smtClean="0">
                <a:solidFill>
                  <a:schemeClr val="bg1"/>
                </a:solidFill>
              </a:rPr>
              <a:t>No one </a:t>
            </a:r>
          </a:p>
          <a:p>
            <a:pPr>
              <a:buNone/>
            </a:pPr>
            <a:r>
              <a:rPr lang="en-US" sz="3200" b="1" dirty="0" smtClean="0">
                <a:effectLst>
                  <a:outerShdw blurRad="38100" dist="38100" dir="2700000" algn="tl">
                    <a:srgbClr val="000000">
                      <a:alpha val="43137"/>
                    </a:srgbClr>
                  </a:outerShdw>
                </a:effectLst>
              </a:rPr>
              <a:t>Romans 3: 10-23   </a:t>
            </a:r>
            <a:r>
              <a:rPr lang="en-US" sz="3200" b="1" dirty="0" smtClean="0">
                <a:solidFill>
                  <a:schemeClr val="bg1"/>
                </a:solidFill>
              </a:rPr>
              <a:t>None righteous </a:t>
            </a:r>
          </a:p>
          <a:p>
            <a:pPr>
              <a:buNone/>
            </a:pPr>
            <a:r>
              <a:rPr lang="en-US" sz="3200" b="1" dirty="0" smtClean="0">
                <a:effectLst>
                  <a:outerShdw blurRad="38100" dist="38100" dir="2700000" algn="tl">
                    <a:srgbClr val="000000">
                      <a:alpha val="43137"/>
                    </a:srgbClr>
                  </a:outerShdw>
                </a:effectLst>
              </a:rPr>
              <a:t>1 John 1:8             </a:t>
            </a:r>
            <a:r>
              <a:rPr lang="en-US" sz="3200" b="1" dirty="0" smtClean="0">
                <a:solidFill>
                  <a:schemeClr val="bg1"/>
                </a:solidFill>
              </a:rPr>
              <a:t>We can deceive ourselves</a:t>
            </a:r>
          </a:p>
          <a:p>
            <a:pPr>
              <a:buNone/>
            </a:pPr>
            <a:endParaRPr lang="en-US" sz="3200" b="1" dirty="0" smtClean="0">
              <a:solidFill>
                <a:schemeClr val="bg1"/>
              </a:solidFill>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Our </a:t>
            </a:r>
            <a:r>
              <a:rPr lang="en-US" dirty="0" smtClean="0"/>
              <a:t>Good </a:t>
            </a:r>
            <a:r>
              <a:rPr lang="en-US" dirty="0"/>
              <a:t>I</a:t>
            </a:r>
            <a:r>
              <a:rPr lang="en-US" dirty="0" smtClean="0"/>
              <a:t>s </a:t>
            </a:r>
            <a:r>
              <a:rPr lang="en-US" dirty="0"/>
              <a:t>N</a:t>
            </a:r>
            <a:r>
              <a:rPr lang="en-US" dirty="0" smtClean="0"/>
              <a:t>ot Enough</a:t>
            </a:r>
            <a:endParaRPr lang="en-US" dirty="0"/>
          </a:p>
        </p:txBody>
      </p:sp>
      <p:sp>
        <p:nvSpPr>
          <p:cNvPr id="3" name="Content Placeholder 2"/>
          <p:cNvSpPr>
            <a:spLocks noGrp="1"/>
          </p:cNvSpPr>
          <p:nvPr>
            <p:ph idx="1"/>
          </p:nvPr>
        </p:nvSpPr>
        <p:spPr/>
        <p:txBody>
          <a:bodyPr>
            <a:normAutofit/>
          </a:bodyPr>
          <a:lstStyle/>
          <a:p>
            <a:pPr>
              <a:buNone/>
            </a:pPr>
            <a:r>
              <a:rPr lang="en-US" sz="3200" b="1" dirty="0" smtClean="0">
                <a:solidFill>
                  <a:schemeClr val="bg1"/>
                </a:solidFill>
              </a:rPr>
              <a:t>   </a:t>
            </a:r>
            <a:r>
              <a:rPr lang="en-US" sz="3600" b="1" dirty="0" smtClean="0">
                <a:solidFill>
                  <a:schemeClr val="bg1"/>
                </a:solidFill>
              </a:rPr>
              <a:t>Being good does not cancel out sin.</a:t>
            </a:r>
            <a:endParaRPr lang="en-US" sz="3200" b="1" dirty="0" smtClean="0">
              <a:solidFill>
                <a:schemeClr val="bg1"/>
              </a:solidFill>
            </a:endParaRPr>
          </a:p>
          <a:p>
            <a:pPr>
              <a:buNone/>
            </a:pPr>
            <a:endParaRPr lang="en-US" sz="3200" b="1" dirty="0" smtClean="0">
              <a:solidFill>
                <a:schemeClr val="bg1"/>
              </a:solidFill>
            </a:endParaRPr>
          </a:p>
          <a:p>
            <a:pPr>
              <a:buNone/>
            </a:pPr>
            <a:r>
              <a:rPr lang="en-US" sz="3200" b="1" dirty="0" smtClean="0">
                <a:solidFill>
                  <a:schemeClr val="bg1"/>
                </a:solidFill>
                <a:effectLst>
                  <a:outerShdw blurRad="38100" dist="38100" dir="2700000" algn="tl">
                    <a:srgbClr val="000000">
                      <a:alpha val="43137"/>
                    </a:srgbClr>
                  </a:outerShdw>
                </a:effectLst>
              </a:rPr>
              <a:t>      </a:t>
            </a:r>
            <a:r>
              <a:rPr lang="en-US" sz="3600" b="1" dirty="0" smtClean="0">
                <a:effectLst>
                  <a:outerShdw blurRad="38100" dist="38100" dir="2700000" algn="tl">
                    <a:srgbClr val="000000">
                      <a:alpha val="43137"/>
                    </a:srgbClr>
                  </a:outerShdw>
                </a:effectLst>
              </a:rPr>
              <a:t>“God be merciful to me a sinner”</a:t>
            </a:r>
          </a:p>
          <a:p>
            <a:pPr>
              <a:buNone/>
            </a:pPr>
            <a:r>
              <a:rPr lang="en-US" sz="3600" b="1" dirty="0" smtClean="0">
                <a:effectLst>
                  <a:outerShdw blurRad="38100" dist="38100" dir="2700000" algn="tl">
                    <a:srgbClr val="000000">
                      <a:alpha val="43137"/>
                    </a:srgbClr>
                  </a:outerShdw>
                </a:effectLst>
              </a:rPr>
              <a:t>                         Luke 18:13</a:t>
            </a:r>
          </a:p>
          <a:p>
            <a:pPr>
              <a:buNone/>
            </a:pPr>
            <a:endParaRPr lang="en-US" sz="3200" b="1" dirty="0" smtClean="0">
              <a:solidFill>
                <a:schemeClr val="bg1"/>
              </a:solidFill>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 can not save ourselves</a:t>
            </a:r>
            <a:endParaRPr lang="en-US" dirty="0"/>
          </a:p>
        </p:txBody>
      </p:sp>
      <p:sp>
        <p:nvSpPr>
          <p:cNvPr id="3" name="Content Placeholder 2"/>
          <p:cNvSpPr>
            <a:spLocks noGrp="1"/>
          </p:cNvSpPr>
          <p:nvPr>
            <p:ph idx="1"/>
          </p:nvPr>
        </p:nvSpPr>
        <p:spPr/>
        <p:txBody>
          <a:bodyPr>
            <a:normAutofit/>
          </a:bodyPr>
          <a:lstStyle/>
          <a:p>
            <a:pPr>
              <a:buNone/>
            </a:pPr>
            <a:r>
              <a:rPr lang="en-US" sz="3200" b="1" dirty="0" smtClean="0">
                <a:solidFill>
                  <a:schemeClr val="bg1"/>
                </a:solidFill>
              </a:rPr>
              <a:t>   No matter how good we are, we do not </a:t>
            </a:r>
          </a:p>
          <a:p>
            <a:pPr>
              <a:buNone/>
            </a:pPr>
            <a:r>
              <a:rPr lang="en-US" sz="3200" b="1" dirty="0" smtClean="0">
                <a:solidFill>
                  <a:schemeClr val="bg1"/>
                </a:solidFill>
              </a:rPr>
              <a:t>   deserve to be saved.</a:t>
            </a:r>
          </a:p>
          <a:p>
            <a:pPr>
              <a:buNone/>
            </a:pPr>
            <a:r>
              <a:rPr lang="en-US" sz="3200" dirty="0" smtClean="0">
                <a:solidFill>
                  <a:schemeClr val="bg1"/>
                </a:solidFill>
              </a:rPr>
              <a:t>                           </a:t>
            </a:r>
            <a:r>
              <a:rPr lang="en-US" sz="3200" b="1" dirty="0" smtClean="0"/>
              <a:t>Titus 3: 5-6 </a:t>
            </a:r>
          </a:p>
          <a:p>
            <a:pPr>
              <a:buNone/>
            </a:pPr>
            <a:r>
              <a:rPr lang="en-US" sz="3200" b="1" dirty="0" smtClean="0">
                <a:solidFill>
                  <a:schemeClr val="bg1"/>
                </a:solidFill>
              </a:rPr>
              <a:t>      </a:t>
            </a:r>
          </a:p>
          <a:p>
            <a:pPr>
              <a:buNone/>
            </a:pPr>
            <a:endParaRPr lang="en-US" sz="3200" b="1" dirty="0" smtClean="0">
              <a:solidFill>
                <a:schemeClr val="bg1"/>
              </a:solidFill>
            </a:endParaRPr>
          </a:p>
          <a:p>
            <a:pPr>
              <a:buNone/>
            </a:pPr>
            <a:r>
              <a:rPr lang="en-US" sz="3200" b="1" dirty="0" smtClean="0">
                <a:solidFill>
                  <a:schemeClr val="bg1"/>
                </a:solidFill>
              </a:rPr>
              <a:t> </a:t>
            </a:r>
            <a:endParaRPr lang="en-US" sz="3200" b="1" dirty="0">
              <a:solidFill>
                <a:schemeClr val="bg1"/>
              </a:solidFill>
            </a:endParaRPr>
          </a:p>
        </p:txBody>
      </p:sp>
      <p:pic>
        <p:nvPicPr>
          <p:cNvPr id="4" name="Picture 3" descr="cross1.jpg"/>
          <p:cNvPicPr>
            <a:picLocks noChangeAspect="1"/>
          </p:cNvPicPr>
          <p:nvPr/>
        </p:nvPicPr>
        <p:blipFill>
          <a:blip r:embed="rId2"/>
          <a:stretch>
            <a:fillRect/>
          </a:stretch>
        </p:blipFill>
        <p:spPr>
          <a:xfrm>
            <a:off x="2133600" y="3581400"/>
            <a:ext cx="4724400" cy="2971800"/>
          </a:xfrm>
          <a:prstGeom prst="rect">
            <a:avLst/>
          </a:prstGeom>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 </a:t>
            </a:r>
            <a:r>
              <a:rPr lang="en-US" dirty="0" smtClean="0"/>
              <a:t>Cannot Save </a:t>
            </a:r>
            <a:r>
              <a:rPr lang="en-US" dirty="0"/>
              <a:t>O</a:t>
            </a:r>
            <a:r>
              <a:rPr lang="en-US" dirty="0" smtClean="0"/>
              <a:t>urselves</a:t>
            </a:r>
            <a:endParaRPr lang="en-US" dirty="0"/>
          </a:p>
        </p:txBody>
      </p:sp>
      <p:sp>
        <p:nvSpPr>
          <p:cNvPr id="3" name="Content Placeholder 2"/>
          <p:cNvSpPr>
            <a:spLocks noGrp="1"/>
          </p:cNvSpPr>
          <p:nvPr>
            <p:ph idx="1"/>
          </p:nvPr>
        </p:nvSpPr>
        <p:spPr/>
        <p:txBody>
          <a:bodyPr>
            <a:normAutofit fontScale="77500" lnSpcReduction="20000"/>
          </a:bodyPr>
          <a:lstStyle/>
          <a:p>
            <a:pPr>
              <a:buNone/>
            </a:pPr>
            <a:r>
              <a:rPr lang="en-US" sz="4100" b="1" dirty="0" smtClean="0">
                <a:solidFill>
                  <a:schemeClr val="bg1"/>
                </a:solidFill>
              </a:rPr>
              <a:t>God’s wisdom found a way for us.</a:t>
            </a:r>
          </a:p>
          <a:p>
            <a:pPr>
              <a:buNone/>
            </a:pPr>
            <a:r>
              <a:rPr lang="en-US" sz="4100" b="1" dirty="0" smtClean="0">
                <a:solidFill>
                  <a:schemeClr val="bg1"/>
                </a:solidFill>
              </a:rPr>
              <a:t>We are justified in the sight of God</a:t>
            </a:r>
          </a:p>
          <a:p>
            <a:pPr>
              <a:buNone/>
            </a:pPr>
            <a:r>
              <a:rPr lang="en-US" sz="4100" b="1" dirty="0" smtClean="0">
                <a:solidFill>
                  <a:schemeClr val="bg1"/>
                </a:solidFill>
              </a:rPr>
              <a:t>because of what Jesus did for us.</a:t>
            </a:r>
          </a:p>
          <a:p>
            <a:pPr>
              <a:buNone/>
            </a:pPr>
            <a:r>
              <a:rPr lang="en-US" sz="4100" b="1" dirty="0" smtClean="0">
                <a:effectLst>
                  <a:outerShdw blurRad="38100" dist="38100" dir="2700000" algn="tl">
                    <a:srgbClr val="000000">
                      <a:alpha val="43137"/>
                    </a:srgbClr>
                  </a:outerShdw>
                </a:effectLst>
              </a:rPr>
              <a:t>Ephesians 1:7   </a:t>
            </a:r>
            <a:r>
              <a:rPr lang="en-US" sz="4100" b="1" dirty="0" smtClean="0">
                <a:solidFill>
                  <a:schemeClr val="bg1"/>
                </a:solidFill>
                <a:effectLst>
                  <a:outerShdw blurRad="38100" dist="38100" dir="2700000" algn="tl">
                    <a:srgbClr val="000000">
                      <a:alpha val="43137"/>
                    </a:srgbClr>
                  </a:outerShdw>
                </a:effectLst>
              </a:rPr>
              <a:t>  </a:t>
            </a:r>
            <a:r>
              <a:rPr lang="en-US" sz="4100" b="1" dirty="0" smtClean="0">
                <a:solidFill>
                  <a:schemeClr val="bg1"/>
                </a:solidFill>
              </a:rPr>
              <a:t>Forgiveness</a:t>
            </a:r>
          </a:p>
          <a:p>
            <a:pPr>
              <a:buNone/>
            </a:pPr>
            <a:r>
              <a:rPr lang="en-US" sz="4100" b="1" dirty="0" smtClean="0">
                <a:effectLst>
                  <a:outerShdw blurRad="38100" dist="38100" dir="2700000" algn="tl">
                    <a:srgbClr val="000000">
                      <a:alpha val="43137"/>
                    </a:srgbClr>
                  </a:outerShdw>
                </a:effectLst>
              </a:rPr>
              <a:t>Hebrews  9:22 </a:t>
            </a:r>
            <a:r>
              <a:rPr lang="en-US" sz="4100" b="1" dirty="0" smtClean="0">
                <a:solidFill>
                  <a:schemeClr val="bg1"/>
                </a:solidFill>
                <a:effectLst>
                  <a:outerShdw blurRad="38100" dist="38100" dir="2700000" algn="tl">
                    <a:srgbClr val="000000">
                      <a:alpha val="43137"/>
                    </a:srgbClr>
                  </a:outerShdw>
                </a:effectLst>
              </a:rPr>
              <a:t>   </a:t>
            </a:r>
            <a:r>
              <a:rPr lang="en-US" sz="4100" b="1" dirty="0" smtClean="0">
                <a:solidFill>
                  <a:schemeClr val="bg1"/>
                </a:solidFill>
              </a:rPr>
              <a:t>Blood is shed</a:t>
            </a:r>
          </a:p>
          <a:p>
            <a:pPr>
              <a:buNone/>
            </a:pPr>
            <a:r>
              <a:rPr lang="en-US" sz="4100" b="1" dirty="0" smtClean="0">
                <a:effectLst>
                  <a:outerShdw blurRad="38100" dist="38100" dir="2700000" algn="tl">
                    <a:srgbClr val="000000">
                      <a:alpha val="43137"/>
                    </a:srgbClr>
                  </a:outerShdw>
                </a:effectLst>
              </a:rPr>
              <a:t>Romans 6:6     </a:t>
            </a:r>
            <a:r>
              <a:rPr lang="en-US" sz="4100" b="1" dirty="0" smtClean="0">
                <a:solidFill>
                  <a:schemeClr val="bg1"/>
                </a:solidFill>
                <a:effectLst>
                  <a:outerShdw blurRad="38100" dist="38100" dir="2700000" algn="tl">
                    <a:srgbClr val="000000">
                      <a:alpha val="43137"/>
                    </a:srgbClr>
                  </a:outerShdw>
                </a:effectLst>
              </a:rPr>
              <a:t>    </a:t>
            </a:r>
            <a:r>
              <a:rPr lang="en-US" sz="4100" b="1" dirty="0" smtClean="0">
                <a:solidFill>
                  <a:schemeClr val="bg1"/>
                </a:solidFill>
              </a:rPr>
              <a:t>Crucified with Christ</a:t>
            </a:r>
          </a:p>
          <a:p>
            <a:pPr>
              <a:buNone/>
            </a:pPr>
            <a:endParaRPr lang="en-US" sz="4100" b="1" dirty="0" smtClean="0"/>
          </a:p>
          <a:p>
            <a:pPr>
              <a:buNone/>
            </a:pPr>
            <a:r>
              <a:rPr lang="en-US" sz="4100" b="1" dirty="0" smtClean="0">
                <a:solidFill>
                  <a:schemeClr val="bg1"/>
                </a:solidFill>
              </a:rPr>
              <a:t>      </a:t>
            </a:r>
            <a:endParaRPr lang="en-US" sz="3200" b="1" dirty="0" smtClean="0">
              <a:solidFill>
                <a:schemeClr val="bg1"/>
              </a:solidFill>
            </a:endParaRPr>
          </a:p>
          <a:p>
            <a:pPr>
              <a:buNone/>
            </a:pPr>
            <a:endParaRPr lang="en-US" sz="3200" b="1" dirty="0" smtClean="0">
              <a:solidFill>
                <a:schemeClr val="bg1"/>
              </a:solidFill>
            </a:endParaRPr>
          </a:p>
          <a:p>
            <a:pPr>
              <a:buNone/>
            </a:pPr>
            <a:r>
              <a:rPr lang="en-US" sz="3200" b="1" dirty="0" smtClean="0">
                <a:solidFill>
                  <a:schemeClr val="bg1"/>
                </a:solidFill>
              </a:rPr>
              <a:t> </a:t>
            </a:r>
            <a:endParaRPr lang="en-US" sz="3200" b="1" dirty="0">
              <a:solidFill>
                <a:schemeClr val="bg1"/>
              </a:solidFill>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We Cannot Save Ourselves</a:t>
            </a:r>
            <a:endParaRPr lang="en-US" dirty="0"/>
          </a:p>
        </p:txBody>
      </p:sp>
      <p:sp>
        <p:nvSpPr>
          <p:cNvPr id="3" name="Content Placeholder 2"/>
          <p:cNvSpPr>
            <a:spLocks noGrp="1"/>
          </p:cNvSpPr>
          <p:nvPr>
            <p:ph idx="1"/>
          </p:nvPr>
        </p:nvSpPr>
        <p:spPr/>
        <p:txBody>
          <a:bodyPr>
            <a:normAutofit fontScale="70000" lnSpcReduction="20000"/>
          </a:bodyPr>
          <a:lstStyle/>
          <a:p>
            <a:pPr>
              <a:buNone/>
            </a:pPr>
            <a:r>
              <a:rPr lang="en-US" sz="5100" b="1" dirty="0" smtClean="0">
                <a:solidFill>
                  <a:schemeClr val="bg1"/>
                </a:solidFill>
              </a:rPr>
              <a:t>-We can not find merit in our selves.</a:t>
            </a:r>
          </a:p>
          <a:p>
            <a:pPr>
              <a:buNone/>
            </a:pPr>
            <a:r>
              <a:rPr lang="en-US" sz="5100" b="1" dirty="0" smtClean="0">
                <a:solidFill>
                  <a:schemeClr val="bg1"/>
                </a:solidFill>
              </a:rPr>
              <a:t>-We can not justify ourselves.</a:t>
            </a:r>
          </a:p>
          <a:p>
            <a:pPr>
              <a:buNone/>
            </a:pPr>
            <a:r>
              <a:rPr lang="en-US" sz="5100" b="1" dirty="0" smtClean="0">
                <a:solidFill>
                  <a:schemeClr val="bg1"/>
                </a:solidFill>
              </a:rPr>
              <a:t>-We can not redeem ourselves.</a:t>
            </a:r>
          </a:p>
          <a:p>
            <a:pPr>
              <a:buNone/>
            </a:pPr>
            <a:r>
              <a:rPr lang="en-US" sz="5100" b="1" dirty="0" smtClean="0">
                <a:solidFill>
                  <a:schemeClr val="bg1"/>
                </a:solidFill>
              </a:rPr>
              <a:t>-But, we can obey commandments</a:t>
            </a:r>
          </a:p>
          <a:p>
            <a:pPr>
              <a:buNone/>
            </a:pPr>
            <a:r>
              <a:rPr lang="en-US" sz="5100" b="1" dirty="0" smtClean="0">
                <a:solidFill>
                  <a:schemeClr val="bg1"/>
                </a:solidFill>
              </a:rPr>
              <a:t>  from a loving, living God.</a:t>
            </a:r>
          </a:p>
          <a:p>
            <a:pPr>
              <a:buNone/>
            </a:pPr>
            <a:endParaRPr lang="en-US" sz="3900" b="1" dirty="0" smtClean="0">
              <a:solidFill>
                <a:schemeClr val="bg1"/>
              </a:solidFill>
            </a:endParaRPr>
          </a:p>
          <a:p>
            <a:pPr>
              <a:buNone/>
            </a:pPr>
            <a:endParaRPr lang="en-US" sz="4100" b="1" dirty="0" smtClean="0"/>
          </a:p>
          <a:p>
            <a:pPr>
              <a:buNone/>
            </a:pPr>
            <a:r>
              <a:rPr lang="en-US" sz="4100" b="1" dirty="0" smtClean="0">
                <a:solidFill>
                  <a:schemeClr val="bg1"/>
                </a:solidFill>
              </a:rPr>
              <a:t>      </a:t>
            </a:r>
            <a:endParaRPr lang="en-US" sz="3200" b="1" dirty="0" smtClean="0">
              <a:solidFill>
                <a:schemeClr val="bg1"/>
              </a:solidFill>
            </a:endParaRPr>
          </a:p>
          <a:p>
            <a:pPr>
              <a:buNone/>
            </a:pPr>
            <a:endParaRPr lang="en-US" sz="3200" b="1" dirty="0" smtClean="0">
              <a:solidFill>
                <a:schemeClr val="bg1"/>
              </a:solidFill>
            </a:endParaRPr>
          </a:p>
          <a:p>
            <a:pPr>
              <a:buNone/>
            </a:pPr>
            <a:r>
              <a:rPr lang="en-US" sz="3200" b="1" dirty="0" smtClean="0">
                <a:solidFill>
                  <a:schemeClr val="bg1"/>
                </a:solidFill>
              </a:rPr>
              <a:t> </a:t>
            </a:r>
            <a:endParaRPr lang="en-US" sz="3200" b="1" dirty="0">
              <a:solidFill>
                <a:schemeClr val="bg1"/>
              </a:solidFill>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We Cannot Save Ourselves</a:t>
            </a:r>
            <a:endParaRPr lang="en-US" dirty="0"/>
          </a:p>
        </p:txBody>
      </p:sp>
      <p:sp>
        <p:nvSpPr>
          <p:cNvPr id="3" name="Content Placeholder 2"/>
          <p:cNvSpPr>
            <a:spLocks noGrp="1"/>
          </p:cNvSpPr>
          <p:nvPr>
            <p:ph idx="1"/>
          </p:nvPr>
        </p:nvSpPr>
        <p:spPr/>
        <p:txBody>
          <a:bodyPr>
            <a:normAutofit fontScale="62500" lnSpcReduction="20000"/>
          </a:bodyPr>
          <a:lstStyle/>
          <a:p>
            <a:pPr>
              <a:buNone/>
            </a:pPr>
            <a:r>
              <a:rPr lang="en-US" sz="5100" b="1" dirty="0" smtClean="0">
                <a:solidFill>
                  <a:schemeClr val="bg1"/>
                </a:solidFill>
              </a:rPr>
              <a:t>          </a:t>
            </a:r>
            <a:r>
              <a:rPr lang="en-US" sz="6400" b="1" dirty="0" smtClean="0">
                <a:solidFill>
                  <a:schemeClr val="bg1"/>
                </a:solidFill>
              </a:rPr>
              <a:t>True sacrifice to our God</a:t>
            </a:r>
            <a:endParaRPr lang="en-US" sz="5100" b="1" dirty="0" smtClean="0">
              <a:solidFill>
                <a:schemeClr val="bg1"/>
              </a:solidFill>
            </a:endParaRPr>
          </a:p>
          <a:p>
            <a:pPr>
              <a:buNone/>
            </a:pPr>
            <a:r>
              <a:rPr lang="en-US" sz="5100" b="1" dirty="0" smtClean="0">
                <a:effectLst>
                  <a:outerShdw blurRad="38100" dist="38100" dir="2700000" algn="tl">
                    <a:srgbClr val="000000">
                      <a:alpha val="43137"/>
                    </a:srgbClr>
                  </a:outerShdw>
                </a:effectLst>
              </a:rPr>
              <a:t>“The sacrifices of God are a broken spirit, A broken and a contrite heart- These,  O God You will not despise”</a:t>
            </a:r>
          </a:p>
          <a:p>
            <a:pPr>
              <a:buNone/>
            </a:pPr>
            <a:r>
              <a:rPr lang="en-US" sz="5100" b="1" dirty="0" smtClean="0">
                <a:effectLst>
                  <a:outerShdw blurRad="38100" dist="38100" dir="2700000" algn="tl">
                    <a:srgbClr val="000000">
                      <a:alpha val="43137"/>
                    </a:srgbClr>
                  </a:outerShdw>
                </a:effectLst>
              </a:rPr>
              <a:t>                         Psalm 51:17</a:t>
            </a:r>
          </a:p>
          <a:p>
            <a:pPr>
              <a:buNone/>
            </a:pPr>
            <a:r>
              <a:rPr lang="en-US" sz="5100" b="1" dirty="0" smtClean="0">
                <a:solidFill>
                  <a:schemeClr val="bg1"/>
                </a:solidFill>
              </a:rPr>
              <a:t>                         </a:t>
            </a:r>
          </a:p>
          <a:p>
            <a:pPr>
              <a:buNone/>
            </a:pPr>
            <a:endParaRPr lang="en-US" sz="3900" b="1" dirty="0" smtClean="0">
              <a:solidFill>
                <a:schemeClr val="bg1"/>
              </a:solidFill>
            </a:endParaRPr>
          </a:p>
          <a:p>
            <a:pPr>
              <a:buNone/>
            </a:pPr>
            <a:endParaRPr lang="en-US" sz="4100" b="1" dirty="0" smtClean="0"/>
          </a:p>
          <a:p>
            <a:pPr>
              <a:buNone/>
            </a:pPr>
            <a:r>
              <a:rPr lang="en-US" sz="4100" b="1" dirty="0" smtClean="0">
                <a:solidFill>
                  <a:schemeClr val="bg1"/>
                </a:solidFill>
              </a:rPr>
              <a:t>      </a:t>
            </a:r>
            <a:endParaRPr lang="en-US" sz="3200" b="1" dirty="0" smtClean="0">
              <a:solidFill>
                <a:schemeClr val="bg1"/>
              </a:solidFill>
            </a:endParaRPr>
          </a:p>
          <a:p>
            <a:pPr>
              <a:buNone/>
            </a:pPr>
            <a:endParaRPr lang="en-US" sz="3200" b="1" dirty="0" smtClean="0">
              <a:solidFill>
                <a:schemeClr val="bg1"/>
              </a:solidFill>
            </a:endParaRPr>
          </a:p>
          <a:p>
            <a:pPr>
              <a:buNone/>
            </a:pPr>
            <a:r>
              <a:rPr lang="en-US" sz="3200" b="1" dirty="0" smtClean="0">
                <a:solidFill>
                  <a:schemeClr val="bg1"/>
                </a:solidFill>
              </a:rPr>
              <a:t> </a:t>
            </a:r>
            <a:endParaRPr lang="en-US" sz="3200" b="1" dirty="0">
              <a:solidFill>
                <a:schemeClr val="bg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Coming </a:t>
            </a:r>
            <a:r>
              <a:rPr lang="en-US" dirty="0" smtClean="0"/>
              <a:t>Up Soon</a:t>
            </a:r>
            <a:endParaRPr lang="en-US" dirty="0"/>
          </a:p>
        </p:txBody>
      </p:sp>
      <p:sp>
        <p:nvSpPr>
          <p:cNvPr id="3" name="Content Placeholder 2"/>
          <p:cNvSpPr>
            <a:spLocks noGrp="1"/>
          </p:cNvSpPr>
          <p:nvPr>
            <p:ph idx="1"/>
          </p:nvPr>
        </p:nvSpPr>
        <p:spPr>
          <a:xfrm>
            <a:off x="381000" y="1615440"/>
            <a:ext cx="8610600" cy="4709160"/>
          </a:xfrm>
        </p:spPr>
        <p:txBody>
          <a:bodyPr>
            <a:normAutofit/>
          </a:bodyPr>
          <a:lstStyle/>
          <a:p>
            <a:pPr>
              <a:buNone/>
            </a:pPr>
            <a:r>
              <a:rPr lang="en-US" b="1" dirty="0" smtClean="0">
                <a:effectLst>
                  <a:outerShdw blurRad="38100" dist="38100" dir="2700000" algn="tl">
                    <a:srgbClr val="000000">
                      <a:alpha val="43137"/>
                    </a:srgbClr>
                  </a:outerShdw>
                </a:effectLst>
              </a:rPr>
              <a:t>Lesson 9     Revive My Longing For </a:t>
            </a:r>
            <a:r>
              <a:rPr lang="en-US" b="1" dirty="0" smtClean="0">
                <a:effectLst>
                  <a:outerShdw blurRad="38100" dist="38100" dir="2700000" algn="tl">
                    <a:srgbClr val="000000">
                      <a:alpha val="43137"/>
                    </a:srgbClr>
                  </a:outerShdw>
                </a:effectLst>
              </a:rPr>
              <a:t>Heaven</a:t>
            </a:r>
            <a:endParaRPr lang="en-US" b="1" dirty="0" smtClean="0">
              <a:effectLst>
                <a:outerShdw blurRad="38100" dist="38100" dir="2700000" algn="tl">
                  <a:srgbClr val="000000">
                    <a:alpha val="43137"/>
                  </a:srgbClr>
                </a:outerShdw>
              </a:effectLst>
            </a:endParaRPr>
          </a:p>
          <a:p>
            <a:pPr>
              <a:buNone/>
            </a:pPr>
            <a:r>
              <a:rPr lang="en-US" b="1" dirty="0" smtClean="0">
                <a:effectLst>
                  <a:outerShdw blurRad="38100" dist="38100" dir="2700000" algn="tl">
                    <a:srgbClr val="000000">
                      <a:alpha val="43137"/>
                    </a:srgbClr>
                  </a:outerShdw>
                </a:effectLst>
              </a:rPr>
              <a:t>Lesson 10   The Road To </a:t>
            </a:r>
            <a:r>
              <a:rPr lang="en-US" b="1" dirty="0" smtClean="0">
                <a:effectLst>
                  <a:outerShdw blurRad="38100" dist="38100" dir="2700000" algn="tl">
                    <a:srgbClr val="000000">
                      <a:alpha val="43137"/>
                    </a:srgbClr>
                  </a:outerShdw>
                </a:effectLst>
              </a:rPr>
              <a:t>Heaven</a:t>
            </a:r>
            <a:endParaRPr lang="en-US" b="1" dirty="0" smtClean="0">
              <a:effectLst>
                <a:outerShdw blurRad="38100" dist="38100" dir="2700000" algn="tl">
                  <a:srgbClr val="000000">
                    <a:alpha val="43137"/>
                  </a:srgbClr>
                </a:outerShdw>
              </a:effectLst>
            </a:endParaRPr>
          </a:p>
          <a:p>
            <a:pPr>
              <a:buNone/>
            </a:pPr>
            <a:r>
              <a:rPr lang="en-US" b="1" dirty="0" smtClean="0">
                <a:effectLst>
                  <a:outerShdw blurRad="38100" dist="38100" dir="2700000" algn="tl">
                    <a:srgbClr val="000000">
                      <a:alpha val="43137"/>
                    </a:srgbClr>
                  </a:outerShdw>
                </a:effectLst>
              </a:rPr>
              <a:t>Lesson 11   Once Saved, Always </a:t>
            </a:r>
            <a:r>
              <a:rPr lang="en-US" b="1" dirty="0" smtClean="0">
                <a:effectLst>
                  <a:outerShdw blurRad="38100" dist="38100" dir="2700000" algn="tl">
                    <a:srgbClr val="000000">
                      <a:alpha val="43137"/>
                    </a:srgbClr>
                  </a:outerShdw>
                </a:effectLst>
              </a:rPr>
              <a:t>Saved and Heaven</a:t>
            </a:r>
            <a:endParaRPr lang="en-US" b="1" dirty="0" smtClean="0">
              <a:effectLst>
                <a:outerShdw blurRad="38100" dist="38100" dir="2700000" algn="tl">
                  <a:srgbClr val="000000">
                    <a:alpha val="43137"/>
                  </a:srgbClr>
                </a:outerShdw>
              </a:effectLst>
            </a:endParaRPr>
          </a:p>
          <a:p>
            <a:pPr>
              <a:buNone/>
            </a:pPr>
            <a:r>
              <a:rPr lang="en-US" b="1" dirty="0" smtClean="0">
                <a:effectLst>
                  <a:outerShdw blurRad="38100" dist="38100" dir="2700000" algn="tl">
                    <a:srgbClr val="000000">
                      <a:alpha val="43137"/>
                    </a:srgbClr>
                  </a:outerShdw>
                </a:effectLst>
              </a:rPr>
              <a:t>Lesson 12   Heaven and Searching For </a:t>
            </a:r>
            <a:r>
              <a:rPr lang="en-US" b="1" dirty="0" smtClean="0">
                <a:effectLst>
                  <a:outerShdw blurRad="38100" dist="38100" dir="2700000" algn="tl">
                    <a:srgbClr val="000000">
                      <a:alpha val="43137"/>
                    </a:srgbClr>
                  </a:outerShdw>
                </a:effectLst>
              </a:rPr>
              <a:t>Truth</a:t>
            </a:r>
            <a:endParaRPr lang="en-US" b="1" dirty="0" smtClean="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Conclusions</a:t>
            </a:r>
            <a:endParaRPr lang="en-US" dirty="0"/>
          </a:p>
        </p:txBody>
      </p:sp>
      <p:sp>
        <p:nvSpPr>
          <p:cNvPr id="3" name="Content Placeholder 2"/>
          <p:cNvSpPr>
            <a:spLocks noGrp="1"/>
          </p:cNvSpPr>
          <p:nvPr>
            <p:ph idx="1"/>
          </p:nvPr>
        </p:nvSpPr>
        <p:spPr/>
        <p:txBody>
          <a:bodyPr/>
          <a:lstStyle/>
          <a:p>
            <a:pPr marL="651510" indent="-514350">
              <a:buAutoNum type="arabicPeriod"/>
            </a:pPr>
            <a:r>
              <a:rPr lang="en-US" sz="3200" b="1" dirty="0" smtClean="0">
                <a:effectLst>
                  <a:outerShdw blurRad="38100" dist="38100" dir="2700000" algn="tl">
                    <a:srgbClr val="000000">
                      <a:alpha val="43137"/>
                    </a:srgbClr>
                  </a:outerShdw>
                </a:effectLst>
              </a:rPr>
              <a:t>God is good all the time.</a:t>
            </a:r>
          </a:p>
          <a:p>
            <a:pPr marL="651510" indent="-514350">
              <a:buAutoNum type="arabicPeriod"/>
            </a:pPr>
            <a:r>
              <a:rPr lang="en-US" sz="3200" b="1" dirty="0" smtClean="0">
                <a:effectLst>
                  <a:outerShdw blurRad="38100" dist="38100" dir="2700000" algn="tl">
                    <a:srgbClr val="000000">
                      <a:alpha val="43137"/>
                    </a:srgbClr>
                  </a:outerShdw>
                </a:effectLst>
              </a:rPr>
              <a:t>God expects us to be good as we follow Him.</a:t>
            </a:r>
          </a:p>
          <a:p>
            <a:pPr marL="651510" indent="-514350">
              <a:buAutoNum type="arabicPeriod"/>
            </a:pPr>
            <a:r>
              <a:rPr lang="en-US" sz="3200" b="1" dirty="0" smtClean="0">
                <a:effectLst>
                  <a:outerShdw blurRad="38100" dist="38100" dir="2700000" algn="tl">
                    <a:srgbClr val="000000">
                      <a:alpha val="43137"/>
                    </a:srgbClr>
                  </a:outerShdw>
                </a:effectLst>
              </a:rPr>
              <a:t>We must obey Him and His word</a:t>
            </a:r>
          </a:p>
          <a:p>
            <a:pPr marL="651510" indent="-514350">
              <a:buAutoNum type="arabicPeriod"/>
            </a:pPr>
            <a:r>
              <a:rPr lang="en-US" sz="3200" b="1" dirty="0" smtClean="0">
                <a:effectLst>
                  <a:outerShdw blurRad="38100" dist="38100" dir="2700000" algn="tl">
                    <a:srgbClr val="000000">
                      <a:alpha val="43137"/>
                    </a:srgbClr>
                  </a:outerShdw>
                </a:effectLst>
              </a:rPr>
              <a:t>The pathway to heaven has been laid out.</a:t>
            </a:r>
          </a:p>
          <a:p>
            <a:pPr marL="651510" indent="-514350">
              <a:buNone/>
            </a:pPr>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Awesome </a:t>
            </a:r>
            <a:r>
              <a:rPr lang="en-US" dirty="0" smtClean="0"/>
              <a:t>Discussion Questions </a:t>
            </a:r>
            <a:r>
              <a:rPr lang="en-US" dirty="0" smtClean="0"/>
              <a:t>and </a:t>
            </a:r>
            <a:r>
              <a:rPr lang="en-US" dirty="0" smtClean="0"/>
              <a:t>Interesting Remarks</a:t>
            </a:r>
            <a:endParaRPr lang="en-US" dirty="0"/>
          </a:p>
        </p:txBody>
      </p:sp>
      <p:sp>
        <p:nvSpPr>
          <p:cNvPr id="3" name="Content Placeholder 2"/>
          <p:cNvSpPr>
            <a:spLocks noGrp="1"/>
          </p:cNvSpPr>
          <p:nvPr>
            <p:ph idx="1"/>
          </p:nvPr>
        </p:nvSpPr>
        <p:spPr/>
        <p:txBody>
          <a:bodyPr/>
          <a:lstStyle/>
          <a:p>
            <a:pPr marL="651510" indent="-514350">
              <a:buAutoNum type="arabicPeriod"/>
            </a:pPr>
            <a:r>
              <a:rPr lang="en-US" b="1" dirty="0" smtClean="0">
                <a:effectLst>
                  <a:outerShdw blurRad="38100" dist="38100" dir="2700000" algn="tl">
                    <a:srgbClr val="000000">
                      <a:alpha val="43137"/>
                    </a:srgbClr>
                  </a:outerShdw>
                </a:effectLst>
              </a:rPr>
              <a:t>What did Jesus do to give us eternal life?</a:t>
            </a:r>
          </a:p>
          <a:p>
            <a:pPr marL="651510" indent="-514350">
              <a:buAutoNum type="arabicPeriod"/>
            </a:pPr>
            <a:r>
              <a:rPr lang="en-US" b="1" dirty="0" smtClean="0">
                <a:effectLst>
                  <a:outerShdw blurRad="38100" dist="38100" dir="2700000" algn="tl">
                    <a:srgbClr val="000000">
                      <a:alpha val="43137"/>
                    </a:srgbClr>
                  </a:outerShdw>
                </a:effectLst>
              </a:rPr>
              <a:t>What does God expect from us?</a:t>
            </a:r>
          </a:p>
          <a:p>
            <a:pPr marL="651510" indent="-514350">
              <a:buAutoNum type="arabicPeriod"/>
            </a:pPr>
            <a:r>
              <a:rPr lang="en-US" b="1" dirty="0" smtClean="0">
                <a:effectLst>
                  <a:outerShdw blurRad="38100" dist="38100" dir="2700000" algn="tl">
                    <a:srgbClr val="000000">
                      <a:alpha val="43137"/>
                    </a:srgbClr>
                  </a:outerShdw>
                </a:effectLst>
              </a:rPr>
              <a:t>What do you take away from this lesson?</a:t>
            </a:r>
          </a:p>
          <a:p>
            <a:pPr marL="651510" indent="-514350">
              <a:buAutoNum type="arabicPeriod"/>
            </a:pPr>
            <a:endParaRPr lang="en-US" b="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a:t>
            </a:r>
            <a:r>
              <a:rPr lang="en-US" dirty="0" smtClean="0"/>
              <a:t>We Have Learned</a:t>
            </a:r>
            <a:endParaRPr lang="en-US" dirty="0"/>
          </a:p>
        </p:txBody>
      </p:sp>
      <p:sp>
        <p:nvSpPr>
          <p:cNvPr id="3" name="Content Placeholder 2"/>
          <p:cNvSpPr>
            <a:spLocks noGrp="1"/>
          </p:cNvSpPr>
          <p:nvPr>
            <p:ph idx="1"/>
          </p:nvPr>
        </p:nvSpPr>
        <p:spPr/>
        <p:txBody>
          <a:bodyPr/>
          <a:lstStyle/>
          <a:p>
            <a:pPr>
              <a:buNone/>
            </a:pPr>
            <a:r>
              <a:rPr lang="en-US" b="1" dirty="0" smtClean="0">
                <a:solidFill>
                  <a:schemeClr val="bg1"/>
                </a:solidFill>
              </a:rPr>
              <a:t>The thief on the cross was forgiven</a:t>
            </a:r>
          </a:p>
          <a:p>
            <a:pPr>
              <a:buNone/>
            </a:pPr>
            <a:r>
              <a:rPr lang="en-US" b="1" dirty="0" smtClean="0">
                <a:solidFill>
                  <a:schemeClr val="bg1"/>
                </a:solidFill>
              </a:rPr>
              <a:t>Learn to be content </a:t>
            </a:r>
          </a:p>
          <a:p>
            <a:pPr>
              <a:buNone/>
            </a:pPr>
            <a:r>
              <a:rPr lang="en-US" b="1" dirty="0" smtClean="0">
                <a:solidFill>
                  <a:schemeClr val="bg1"/>
                </a:solidFill>
              </a:rPr>
              <a:t>Our citizenship is in heaven.</a:t>
            </a:r>
          </a:p>
          <a:p>
            <a:pPr>
              <a:buNone/>
            </a:pPr>
            <a:r>
              <a:rPr lang="en-US" b="1" dirty="0" smtClean="0">
                <a:solidFill>
                  <a:schemeClr val="bg1"/>
                </a:solidFill>
              </a:rPr>
              <a:t>Materialism </a:t>
            </a:r>
            <a:r>
              <a:rPr lang="en-US" b="1" smtClean="0">
                <a:solidFill>
                  <a:schemeClr val="bg1"/>
                </a:solidFill>
              </a:rPr>
              <a:t>is bad</a:t>
            </a:r>
            <a:endParaRPr lang="en-US" b="1" dirty="0" smtClean="0">
              <a:solidFill>
                <a:schemeClr val="bg1"/>
              </a:solidFill>
            </a:endParaRPr>
          </a:p>
          <a:p>
            <a:pPr>
              <a:buNone/>
            </a:pPr>
            <a:r>
              <a:rPr lang="en-US" b="1" dirty="0" smtClean="0">
                <a:solidFill>
                  <a:schemeClr val="bg1"/>
                </a:solidFill>
              </a:rPr>
              <a:t>Lay up treasures in heaven</a:t>
            </a:r>
          </a:p>
          <a:p>
            <a:pPr>
              <a:buNone/>
            </a:pPr>
            <a:r>
              <a:rPr lang="en-US" b="1" dirty="0" smtClean="0">
                <a:solidFill>
                  <a:schemeClr val="bg1"/>
                </a:solidFill>
              </a:rPr>
              <a:t>Jesus is our judge </a:t>
            </a:r>
          </a:p>
          <a:p>
            <a:pPr>
              <a:buNone/>
            </a:pPr>
            <a:r>
              <a:rPr lang="en-US" b="1" dirty="0" smtClean="0">
                <a:solidFill>
                  <a:schemeClr val="bg1"/>
                </a:solidFill>
              </a:rPr>
              <a:t>The kingdom of God is the church</a:t>
            </a:r>
          </a:p>
          <a:p>
            <a:pPr>
              <a:buNone/>
            </a:pPr>
            <a:r>
              <a:rPr lang="en-US" b="1" dirty="0" smtClean="0">
                <a:solidFill>
                  <a:schemeClr val="bg1"/>
                </a:solidFill>
              </a:rPr>
              <a:t>There is only one kingdom, church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Is Being A Good Person Enough?</a:t>
            </a:r>
            <a:endParaRPr lang="en-US" dirty="0"/>
          </a:p>
        </p:txBody>
      </p:sp>
      <p:sp>
        <p:nvSpPr>
          <p:cNvPr id="3" name="Content Placeholder 2"/>
          <p:cNvSpPr>
            <a:spLocks noGrp="1"/>
          </p:cNvSpPr>
          <p:nvPr>
            <p:ph idx="1"/>
          </p:nvPr>
        </p:nvSpPr>
        <p:spPr/>
        <p:txBody>
          <a:bodyPr>
            <a:normAutofit/>
          </a:bodyPr>
          <a:lstStyle/>
          <a:p>
            <a:pPr>
              <a:buNone/>
            </a:pPr>
            <a:r>
              <a:rPr lang="en-US" sz="3200" b="1" dirty="0" smtClean="0">
                <a:solidFill>
                  <a:schemeClr val="bg1"/>
                </a:solidFill>
              </a:rPr>
              <a:t>      No one wants a “good man” to be</a:t>
            </a:r>
          </a:p>
          <a:p>
            <a:pPr>
              <a:buNone/>
            </a:pPr>
            <a:r>
              <a:rPr lang="en-US" sz="3200" b="1" dirty="0" smtClean="0">
                <a:solidFill>
                  <a:schemeClr val="bg1"/>
                </a:solidFill>
              </a:rPr>
              <a:t>        anywhere other than heaven.</a:t>
            </a:r>
          </a:p>
          <a:p>
            <a:pPr>
              <a:buNone/>
            </a:pPr>
            <a:endParaRPr lang="en-US" sz="3200" b="1" dirty="0" smtClean="0">
              <a:solidFill>
                <a:schemeClr val="bg1"/>
              </a:solidFill>
            </a:endParaRPr>
          </a:p>
          <a:p>
            <a:pPr>
              <a:buNone/>
            </a:pPr>
            <a:r>
              <a:rPr lang="en-US" sz="3200" b="1" dirty="0" smtClean="0">
                <a:solidFill>
                  <a:schemeClr val="bg1"/>
                </a:solidFill>
              </a:rPr>
              <a:t>              </a:t>
            </a:r>
            <a:endParaRPr lang="en-US" sz="3200" b="1" dirty="0">
              <a:solidFill>
                <a:schemeClr val="bg1"/>
              </a:solidFill>
            </a:endParaRPr>
          </a:p>
        </p:txBody>
      </p:sp>
      <p:pic>
        <p:nvPicPr>
          <p:cNvPr id="4" name="Picture 3" descr="Casket Graveside 3 - web home slilde.jpg"/>
          <p:cNvPicPr>
            <a:picLocks noChangeAspect="1"/>
          </p:cNvPicPr>
          <p:nvPr/>
        </p:nvPicPr>
        <p:blipFill>
          <a:blip r:embed="rId2"/>
          <a:stretch>
            <a:fillRect/>
          </a:stretch>
        </p:blipFill>
        <p:spPr>
          <a:xfrm>
            <a:off x="2286000" y="2895600"/>
            <a:ext cx="3886200" cy="3276600"/>
          </a:xfrm>
          <a:prstGeom prst="rect">
            <a:avLst/>
          </a:prstGeo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Is Being A Good Person Enough?</a:t>
            </a:r>
            <a:endParaRPr lang="en-US" dirty="0"/>
          </a:p>
        </p:txBody>
      </p:sp>
      <p:sp>
        <p:nvSpPr>
          <p:cNvPr id="3" name="Content Placeholder 2"/>
          <p:cNvSpPr>
            <a:spLocks noGrp="1"/>
          </p:cNvSpPr>
          <p:nvPr>
            <p:ph idx="1"/>
          </p:nvPr>
        </p:nvSpPr>
        <p:spPr/>
        <p:txBody>
          <a:bodyPr>
            <a:normAutofit lnSpcReduction="10000"/>
          </a:bodyPr>
          <a:lstStyle/>
          <a:p>
            <a:pPr>
              <a:buNone/>
            </a:pPr>
            <a:r>
              <a:rPr lang="en-US" sz="3200" b="1" dirty="0" smtClean="0">
                <a:effectLst>
                  <a:outerShdw blurRad="38100" dist="38100" dir="2700000" algn="tl">
                    <a:srgbClr val="000000">
                      <a:alpha val="43137"/>
                    </a:srgbClr>
                  </a:outerShdw>
                </a:effectLst>
              </a:rPr>
              <a:t>“I believe non- believers are going to the same place as the rest of us and God does not frown on them for not believing. Nobody is perfect in God’s eyes so therefore nobody is better or worse, we are all the same”</a:t>
            </a:r>
          </a:p>
          <a:p>
            <a:pPr>
              <a:buNone/>
            </a:pPr>
            <a:r>
              <a:rPr lang="en-US" sz="3200" b="1" dirty="0" smtClean="0">
                <a:solidFill>
                  <a:schemeClr val="bg1"/>
                </a:solidFill>
              </a:rPr>
              <a:t>                        www.ted.com</a:t>
            </a:r>
          </a:p>
          <a:p>
            <a:pPr>
              <a:buNone/>
            </a:pPr>
            <a:endParaRPr lang="en-US" sz="3200" b="1" dirty="0" smtClean="0">
              <a:solidFill>
                <a:schemeClr val="bg1"/>
              </a:solidFill>
            </a:endParaRPr>
          </a:p>
          <a:p>
            <a:pPr>
              <a:buNone/>
            </a:pPr>
            <a:r>
              <a:rPr lang="en-US" sz="3200" b="1" dirty="0" smtClean="0">
                <a:solidFill>
                  <a:schemeClr val="bg1"/>
                </a:solidFill>
              </a:rPr>
              <a:t>              </a:t>
            </a:r>
            <a:endParaRPr lang="en-US" sz="3200" b="1" dirty="0">
              <a:solidFill>
                <a:schemeClr val="bg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Is Being A Good Person Enough?</a:t>
            </a:r>
            <a:endParaRPr lang="en-US" dirty="0"/>
          </a:p>
        </p:txBody>
      </p:sp>
      <p:sp>
        <p:nvSpPr>
          <p:cNvPr id="3" name="Content Placeholder 2"/>
          <p:cNvSpPr>
            <a:spLocks noGrp="1"/>
          </p:cNvSpPr>
          <p:nvPr>
            <p:ph idx="1"/>
          </p:nvPr>
        </p:nvSpPr>
        <p:spPr/>
        <p:txBody>
          <a:bodyPr>
            <a:normAutofit fontScale="77500" lnSpcReduction="20000"/>
          </a:bodyPr>
          <a:lstStyle/>
          <a:p>
            <a:pPr>
              <a:buNone/>
            </a:pPr>
            <a:r>
              <a:rPr lang="en-US" sz="3200" dirty="0" smtClean="0">
                <a:effectLst>
                  <a:outerShdw blurRad="38100" dist="38100" dir="2700000" algn="tl">
                    <a:srgbClr val="000000">
                      <a:alpha val="43137"/>
                    </a:srgbClr>
                  </a:outerShdw>
                </a:effectLst>
              </a:rPr>
              <a:t>"What I believe in is that if I live my life as well as I can, that I will be rewarded. I don't presume to have knowledge of what happens after I die. But I feel very strongly that whether the reward is in the here and now or in the hereafter, the aligning myself to my faith and my values is a good thing. When I tuck in my daughters at night and I feel like I've been a good father to them, and I see in them that I am transferring values that I got from my mother and that they're kind people and that they're honest people, and they're curious people, that's a little piece of heaven</a:t>
            </a:r>
            <a:r>
              <a:rPr lang="en-US" sz="3200" dirty="0" smtClean="0">
                <a:effectLst>
                  <a:outerShdw blurRad="38100" dist="38100" dir="2700000" algn="tl">
                    <a:srgbClr val="000000">
                      <a:alpha val="43137"/>
                    </a:srgbClr>
                  </a:outerShdw>
                </a:effectLst>
              </a:rPr>
              <a:t>.”  </a:t>
            </a:r>
            <a:r>
              <a:rPr lang="en-US" sz="3200" dirty="0" smtClean="0">
                <a:solidFill>
                  <a:schemeClr val="bg1"/>
                </a:solidFill>
              </a:rPr>
              <a:t>- </a:t>
            </a:r>
            <a:r>
              <a:rPr lang="en-US" sz="3200" b="1" dirty="0" smtClean="0">
                <a:solidFill>
                  <a:schemeClr val="bg1"/>
                </a:solidFill>
              </a:rPr>
              <a:t>Famous elected official</a:t>
            </a:r>
          </a:p>
          <a:p>
            <a:pPr>
              <a:buNone/>
            </a:pPr>
            <a:endParaRPr lang="en-US" sz="3200" b="1" dirty="0" smtClean="0">
              <a:solidFill>
                <a:schemeClr val="bg1"/>
              </a:solidFill>
            </a:endParaRPr>
          </a:p>
          <a:p>
            <a:pPr>
              <a:buNone/>
            </a:pPr>
            <a:r>
              <a:rPr lang="en-US" sz="3200" b="1" dirty="0" smtClean="0">
                <a:solidFill>
                  <a:schemeClr val="bg1"/>
                </a:solidFill>
              </a:rPr>
              <a:t>              </a:t>
            </a:r>
            <a:endParaRPr lang="en-US" sz="3200" b="1" dirty="0">
              <a:solidFill>
                <a:schemeClr val="bg1"/>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Is Being A Good Person Enough?</a:t>
            </a:r>
            <a:endParaRPr lang="en-US" dirty="0"/>
          </a:p>
        </p:txBody>
      </p:sp>
      <p:sp>
        <p:nvSpPr>
          <p:cNvPr id="3" name="Content Placeholder 2"/>
          <p:cNvSpPr>
            <a:spLocks noGrp="1"/>
          </p:cNvSpPr>
          <p:nvPr>
            <p:ph idx="1"/>
          </p:nvPr>
        </p:nvSpPr>
        <p:spPr/>
        <p:txBody>
          <a:bodyPr>
            <a:normAutofit fontScale="92500" lnSpcReduction="10000"/>
          </a:bodyPr>
          <a:lstStyle/>
          <a:p>
            <a:pPr>
              <a:buNone/>
            </a:pPr>
            <a:r>
              <a:rPr lang="en-US" sz="3200" b="1" dirty="0" smtClean="0">
                <a:effectLst>
                  <a:outerShdw blurRad="38100" dist="38100" dir="2700000" algn="tl">
                    <a:srgbClr val="000000">
                      <a:alpha val="43137"/>
                    </a:srgbClr>
                  </a:outerShdw>
                </a:effectLst>
              </a:rPr>
              <a:t>“I would love to believe that when I die I will live again, that some thinking, feeling, remembering part of me will continue. But much as I want to believe that, and despite the ancient and worldwide cultural traditions that assert an afterlife, I know of nothing to suggest that it is more than wishful thinking. ”</a:t>
            </a:r>
          </a:p>
          <a:p>
            <a:pPr>
              <a:buNone/>
            </a:pPr>
            <a:r>
              <a:rPr lang="en-US" sz="3200" dirty="0" smtClean="0">
                <a:solidFill>
                  <a:schemeClr val="bg1"/>
                </a:solidFill>
              </a:rPr>
              <a:t>          </a:t>
            </a:r>
            <a:r>
              <a:rPr lang="en-US" sz="3200" b="1" dirty="0" smtClean="0">
                <a:solidFill>
                  <a:schemeClr val="bg1"/>
                </a:solidFill>
              </a:rPr>
              <a:t>Famous 20</a:t>
            </a:r>
            <a:r>
              <a:rPr lang="en-US" sz="3200" b="1" baseline="30000" dirty="0" smtClean="0">
                <a:solidFill>
                  <a:schemeClr val="bg1"/>
                </a:solidFill>
              </a:rPr>
              <a:t>th</a:t>
            </a:r>
            <a:r>
              <a:rPr lang="en-US" sz="3200" b="1" dirty="0" smtClean="0">
                <a:solidFill>
                  <a:schemeClr val="bg1"/>
                </a:solidFill>
              </a:rPr>
              <a:t> century scientist</a:t>
            </a:r>
          </a:p>
          <a:p>
            <a:pPr>
              <a:buNone/>
            </a:pPr>
            <a:r>
              <a:rPr lang="en-US" sz="3200" b="1" dirty="0" smtClean="0">
                <a:solidFill>
                  <a:schemeClr val="bg1"/>
                </a:solidFill>
              </a:rPr>
              <a:t>              </a:t>
            </a:r>
            <a:endParaRPr lang="en-US" sz="3200" b="1" dirty="0">
              <a:solidFill>
                <a:schemeClr val="bg1"/>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Is Being A Good Person Enough?</a:t>
            </a:r>
            <a:endParaRPr lang="en-US" dirty="0"/>
          </a:p>
        </p:txBody>
      </p:sp>
      <p:sp>
        <p:nvSpPr>
          <p:cNvPr id="3" name="Content Placeholder 2"/>
          <p:cNvSpPr>
            <a:spLocks noGrp="1"/>
          </p:cNvSpPr>
          <p:nvPr>
            <p:ph idx="1"/>
          </p:nvPr>
        </p:nvSpPr>
        <p:spPr/>
        <p:txBody>
          <a:bodyPr>
            <a:normAutofit/>
          </a:bodyPr>
          <a:lstStyle/>
          <a:p>
            <a:pPr>
              <a:buNone/>
            </a:pPr>
            <a:r>
              <a:rPr lang="en-US" sz="3200" b="1" dirty="0" smtClean="0">
                <a:effectLst>
                  <a:outerShdw blurRad="38100" dist="38100" dir="2700000" algn="tl">
                    <a:srgbClr val="000000">
                      <a:alpha val="43137"/>
                    </a:srgbClr>
                  </a:outerShdw>
                </a:effectLst>
              </a:rPr>
              <a:t>“One day we’re all going to die, and God is going to judge us, our good and bad deeds. If the bad out weighs the good, you go to hell; if the good out weighs the bad, you go to heaven”</a:t>
            </a:r>
          </a:p>
          <a:p>
            <a:pPr>
              <a:buNone/>
            </a:pPr>
            <a:r>
              <a:rPr lang="en-US" sz="3200" b="1" dirty="0" smtClean="0">
                <a:solidFill>
                  <a:schemeClr val="bg1"/>
                </a:solidFill>
              </a:rPr>
              <a:t>                        Famous boxer</a:t>
            </a:r>
          </a:p>
          <a:p>
            <a:pPr>
              <a:buNone/>
            </a:pPr>
            <a:r>
              <a:rPr lang="en-US" sz="3200" b="1" dirty="0" smtClean="0">
                <a:solidFill>
                  <a:schemeClr val="bg1"/>
                </a:solidFill>
              </a:rPr>
              <a:t>              </a:t>
            </a:r>
            <a:endParaRPr lang="en-US" sz="3200" b="1" dirty="0">
              <a:solidFill>
                <a:schemeClr val="bg1"/>
              </a:solidFill>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1846</TotalTime>
  <Words>1369</Words>
  <Application>Microsoft Office PowerPoint</Application>
  <PresentationFormat>On-screen Show (4:3)</PresentationFormat>
  <Paragraphs>189</Paragraphs>
  <Slides>31</Slides>
  <Notes>0</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Apex</vt:lpstr>
      <vt:lpstr> </vt:lpstr>
      <vt:lpstr> </vt:lpstr>
      <vt:lpstr>Coming Up Soon</vt:lpstr>
      <vt:lpstr>What We Have Learned</vt:lpstr>
      <vt:lpstr>Is Being A Good Person Enough?</vt:lpstr>
      <vt:lpstr>Is Being A Good Person Enough?</vt:lpstr>
      <vt:lpstr>Is Being A Good Person Enough?</vt:lpstr>
      <vt:lpstr>Is Being A Good Person Enough?</vt:lpstr>
      <vt:lpstr>Is Being A Good Person Enough?</vt:lpstr>
      <vt:lpstr>Is Being A Good Person Enough?</vt:lpstr>
      <vt:lpstr>Is Being A Good Person Enough?</vt:lpstr>
      <vt:lpstr>What’s wrong with bucket religion?</vt:lpstr>
      <vt:lpstr>Is Being A Good Person Enough?</vt:lpstr>
      <vt:lpstr>Is Being A Good Person Enough?</vt:lpstr>
      <vt:lpstr>Goodness</vt:lpstr>
      <vt:lpstr>Is Being A Good Person Enough?</vt:lpstr>
      <vt:lpstr>Is Being A Good Person Enough?</vt:lpstr>
      <vt:lpstr>Is Being A Good Person Enough?</vt:lpstr>
      <vt:lpstr>Is Being A Good Person Enough?</vt:lpstr>
      <vt:lpstr>Is Being A Good Person Enough?</vt:lpstr>
      <vt:lpstr>Our Good Might Not Be Good</vt:lpstr>
      <vt:lpstr>Our Good Is Not Enough</vt:lpstr>
      <vt:lpstr>Our Good Is Not Enough</vt:lpstr>
      <vt:lpstr>Our Good Is Not Enough</vt:lpstr>
      <vt:lpstr>Our Good Is Not Enough</vt:lpstr>
      <vt:lpstr>We can not save ourselves</vt:lpstr>
      <vt:lpstr>We Cannot Save Ourselves</vt:lpstr>
      <vt:lpstr>We Cannot Save Ourselves</vt:lpstr>
      <vt:lpstr>We Cannot Save Ourselves</vt:lpstr>
      <vt:lpstr>Conclusions</vt:lpstr>
      <vt:lpstr>Awesome Discussion Questions and Interesting Remarks</vt:lpstr>
    </vt:vector>
  </TitlesOfParts>
  <Company>Grizli777</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fuller</dc:creator>
  <cp:lastModifiedBy>Cindy Nelson</cp:lastModifiedBy>
  <cp:revision>244</cp:revision>
  <dcterms:created xsi:type="dcterms:W3CDTF">2013-11-10T09:48:33Z</dcterms:created>
  <dcterms:modified xsi:type="dcterms:W3CDTF">2014-01-27T15:29:29Z</dcterms:modified>
</cp:coreProperties>
</file>