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00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80"/>
    <p:restoredTop sz="86410"/>
  </p:normalViewPr>
  <p:slideViewPr>
    <p:cSldViewPr>
      <p:cViewPr>
        <p:scale>
          <a:sx n="50" d="100"/>
          <a:sy n="50" d="100"/>
        </p:scale>
        <p:origin x="-1332" y="-5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MD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FA785B-BA3E-48E2-A7B8-7896B66AEE1C}" type="datetimeFigureOut">
              <a:rPr lang="en-US" smtClean="0"/>
              <a:pPr/>
              <a:t>9/9/2013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ECAB01-2DE2-47C6-A8C7-CE392FA921E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blfpr\users\David\_Graphics\Lesson-Event PPT Graphics\MDR - tex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450"/>
        </a:spcBef>
        <a:buFont typeface="+mj-lt"/>
        <a:buAutoNum type="romanUcPeriod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395288" algn="l" defTabSz="914400" rtl="0" eaLnBrk="1" latinLnBrk="0" hangingPunct="1">
        <a:spcBef>
          <a:spcPts val="450"/>
        </a:spcBef>
        <a:buFont typeface="+mj-lt"/>
        <a:buAutoNum type="alphaUcPeriod"/>
        <a:defRPr sz="2800" b="1" kern="1200">
          <a:solidFill>
            <a:srgbClr val="8A0000"/>
          </a:solidFill>
          <a:latin typeface="+mn-lt"/>
          <a:ea typeface="+mn-ea"/>
          <a:cs typeface="+mn-cs"/>
        </a:defRPr>
      </a:lvl2pPr>
      <a:lvl3pPr marL="1089025" indent="-349250" algn="l" defTabSz="914400" rtl="0" eaLnBrk="1" latinLnBrk="0" hangingPunct="1">
        <a:spcBef>
          <a:spcPts val="450"/>
        </a:spcBef>
        <a:buFont typeface="+mj-lt"/>
        <a:buAutoNum type="arabicPeriod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6363" indent="-287338" algn="l" defTabSz="914400" rtl="0" eaLnBrk="1" latinLnBrk="0" hangingPunct="1">
        <a:spcBef>
          <a:spcPts val="450"/>
        </a:spcBef>
        <a:buFont typeface="+mj-lt"/>
        <a:buAutoNum type="alphaLcParenR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5689937"/>
            <a:ext cx="594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Lesson 1</a:t>
            </a:r>
            <a:r>
              <a:rPr lang="en-US" sz="2800" dirty="0" smtClean="0"/>
              <a:t>:</a:t>
            </a:r>
          </a:p>
          <a:p>
            <a:r>
              <a:rPr lang="en-US" sz="3200" b="1" dirty="0" smtClean="0"/>
              <a:t>Introductory Matters</a:t>
            </a:r>
            <a:endParaRPr lang="en-US" sz="3200" b="1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463550" lvl="0" indent="-463550">
              <a:buFont typeface="+mj-lt"/>
              <a:buAutoNum type="romanUcPeriod" startAt="6"/>
            </a:pPr>
            <a:r>
              <a:rPr lang="en-US" dirty="0" smtClean="0"/>
              <a:t>Keys to remember when studying MDR</a:t>
            </a:r>
          </a:p>
          <a:p>
            <a:pPr lvl="1"/>
            <a:r>
              <a:rPr lang="en-US" dirty="0" smtClean="0"/>
              <a:t>Marriage is </a:t>
            </a:r>
            <a:r>
              <a:rPr lang="en-US" u="sng" dirty="0" smtClean="0"/>
              <a:t>sacred</a:t>
            </a:r>
            <a:r>
              <a:rPr lang="en-US" dirty="0" smtClean="0"/>
              <a:t> (Heb. 13:4).</a:t>
            </a:r>
          </a:p>
          <a:p>
            <a:pPr lvl="1"/>
            <a:r>
              <a:rPr lang="en-US" dirty="0" smtClean="0"/>
              <a:t>As marriage was created by God, He </a:t>
            </a:r>
            <a:r>
              <a:rPr lang="en-US" u="sng" dirty="0" smtClean="0"/>
              <a:t>alone</a:t>
            </a:r>
            <a:r>
              <a:rPr lang="en-US" dirty="0" smtClean="0"/>
              <a:t> has the right to regulate it (Gen. 2:24; Mt. 19:6).</a:t>
            </a:r>
          </a:p>
          <a:p>
            <a:pPr lvl="1"/>
            <a:r>
              <a:rPr lang="en-US" dirty="0" smtClean="0"/>
              <a:t>God’s Word is our only standard; it must be taught, respected and obeyed (Matt. 7:21).</a:t>
            </a:r>
          </a:p>
          <a:p>
            <a:pPr lvl="1"/>
            <a:r>
              <a:rPr lang="en-US" dirty="0" smtClean="0"/>
              <a:t>The Bible’s teaching about MDR </a:t>
            </a:r>
            <a:r>
              <a:rPr lang="en-US" u="sng" dirty="0" smtClean="0"/>
              <a:t>is not</a:t>
            </a:r>
            <a:r>
              <a:rPr lang="en-US" dirty="0" smtClean="0"/>
              <a:t> complicated, cloaked or contradictory.</a:t>
            </a:r>
          </a:p>
          <a:p>
            <a:pPr lvl="1"/>
            <a:r>
              <a:rPr lang="en-US" dirty="0" smtClean="0"/>
              <a:t>Actually, the Bible’s teaching about MDR</a:t>
            </a:r>
            <a:r>
              <a:rPr lang="en-US" u="sng" dirty="0" smtClean="0"/>
              <a:t> is </a:t>
            </a:r>
            <a:r>
              <a:rPr lang="en-US" dirty="0" smtClean="0"/>
              <a:t>straightforward, simple and systematic.</a:t>
            </a:r>
          </a:p>
          <a:p>
            <a:pPr lvl="1"/>
            <a:r>
              <a:rPr lang="en-US" dirty="0" smtClean="0"/>
              <a:t>Do what it says and you’ll have no problems.</a:t>
            </a:r>
          </a:p>
          <a:p>
            <a:pPr lvl="0">
              <a:buFont typeface="+mj-lt"/>
              <a:buAutoNum type="romanUcPeriod" startAt="6"/>
            </a:pPr>
            <a:r>
              <a:rPr lang="en-US" dirty="0" smtClean="0"/>
              <a:t>There are numerous and varying positions on MDR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Having a Biblical understanding of this subject (MDR) is of critical importance!  It is not a trivial matter!</a:t>
            </a:r>
          </a:p>
          <a:p>
            <a:pPr lvl="1"/>
            <a:r>
              <a:rPr lang="en-US" dirty="0" smtClean="0"/>
              <a:t>First of all, it is a matter of </a:t>
            </a:r>
            <a:r>
              <a:rPr lang="en-US" u="sng" dirty="0" smtClean="0"/>
              <a:t>eternal</a:t>
            </a:r>
            <a:r>
              <a:rPr lang="en-US" dirty="0" smtClean="0"/>
              <a:t> significance!</a:t>
            </a:r>
          </a:p>
          <a:p>
            <a:pPr lvl="1"/>
            <a:r>
              <a:rPr lang="en-US" dirty="0" smtClean="0"/>
              <a:t>This matter has a </a:t>
            </a:r>
            <a:r>
              <a:rPr lang="en-US" u="sng" dirty="0" smtClean="0"/>
              <a:t>national</a:t>
            </a:r>
            <a:r>
              <a:rPr lang="en-US" dirty="0" smtClean="0"/>
              <a:t> significance!</a:t>
            </a:r>
          </a:p>
          <a:p>
            <a:pPr lvl="1"/>
            <a:r>
              <a:rPr lang="en-US" dirty="0" smtClean="0"/>
              <a:t>This matter has a </a:t>
            </a:r>
            <a:r>
              <a:rPr lang="en-US" u="sng" dirty="0" smtClean="0"/>
              <a:t>church</a:t>
            </a:r>
            <a:r>
              <a:rPr lang="en-US" dirty="0" smtClean="0"/>
              <a:t> significance!</a:t>
            </a:r>
          </a:p>
          <a:p>
            <a:pPr lvl="1"/>
            <a:r>
              <a:rPr lang="en-US" dirty="0" smtClean="0"/>
              <a:t>This matter has a </a:t>
            </a:r>
            <a:r>
              <a:rPr lang="en-US" u="sng" dirty="0" smtClean="0"/>
              <a:t>Biblical</a:t>
            </a:r>
            <a:r>
              <a:rPr lang="en-US" dirty="0" smtClean="0"/>
              <a:t> significance!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2"/>
            </a:pPr>
            <a:r>
              <a:rPr lang="en-US" dirty="0" smtClean="0"/>
              <a:t>Studying and teaching this subject (MDR) is a very </a:t>
            </a:r>
            <a:r>
              <a:rPr lang="en-US" u="sng" dirty="0" smtClean="0"/>
              <a:t>sensitive</a:t>
            </a:r>
            <a:r>
              <a:rPr lang="en-US" dirty="0" smtClean="0"/>
              <a:t> matter!</a:t>
            </a:r>
          </a:p>
          <a:p>
            <a:pPr lvl="1"/>
            <a:r>
              <a:rPr lang="en-US" dirty="0" smtClean="0"/>
              <a:t>This subject reaches out and touches </a:t>
            </a:r>
            <a:r>
              <a:rPr lang="en-US" u="sng" dirty="0" smtClean="0"/>
              <a:t>everyone</a:t>
            </a:r>
            <a:r>
              <a:rPr lang="en-US" dirty="0" smtClean="0"/>
              <a:t> – personally, emotionally &amp; with family.</a:t>
            </a:r>
          </a:p>
          <a:p>
            <a:pPr lvl="1"/>
            <a:r>
              <a:rPr lang="en-US" dirty="0" smtClean="0"/>
              <a:t>Self-justification and justification of loved ones, at any cost, often takes precedence.</a:t>
            </a:r>
          </a:p>
          <a:p>
            <a:pPr lvl="1"/>
            <a:r>
              <a:rPr lang="en-US" dirty="0" smtClean="0"/>
              <a:t>When there are children involved, the matter is complicated exponentially.</a:t>
            </a:r>
          </a:p>
          <a:p>
            <a:pPr lvl="1"/>
            <a:r>
              <a:rPr lang="en-US" dirty="0" smtClean="0"/>
              <a:t>The highly controversial nature of this subject has divided congregations and families.</a:t>
            </a:r>
          </a:p>
          <a:p>
            <a:pPr lvl="1"/>
            <a:r>
              <a:rPr lang="en-US" dirty="0" smtClean="0"/>
              <a:t>Discerning and abiding by God’s law is often set aside for one’s personal preferences.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dirty="0" smtClean="0"/>
              <a:t>Studying MDR must be entered w/ the proper </a:t>
            </a:r>
            <a:r>
              <a:rPr lang="en-US" u="sng" dirty="0" smtClean="0"/>
              <a:t>attitude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marriage</a:t>
            </a:r>
            <a:r>
              <a:rPr lang="en-US" dirty="0" smtClean="0"/>
              <a:t> itself.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God Himself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Our </a:t>
            </a:r>
            <a:r>
              <a:rPr lang="en-US" u="sng" dirty="0" smtClean="0"/>
              <a:t>love</a:t>
            </a:r>
            <a:r>
              <a:rPr lang="en-US" dirty="0" smtClean="0"/>
              <a:t> for God must exceed our love for anyone else.</a:t>
            </a:r>
          </a:p>
          <a:p>
            <a:pPr lvl="2"/>
            <a:r>
              <a:rPr lang="en-US" dirty="0" smtClean="0"/>
              <a:t>Our </a:t>
            </a:r>
            <a:r>
              <a:rPr lang="en-US" u="sng" dirty="0" smtClean="0"/>
              <a:t>submission</a:t>
            </a:r>
            <a:r>
              <a:rPr lang="en-US" dirty="0" smtClean="0"/>
              <a:t> to God must override our submission to anyone else.</a:t>
            </a:r>
          </a:p>
          <a:p>
            <a:pPr lvl="2"/>
            <a:r>
              <a:rPr lang="en-US" dirty="0" smtClean="0"/>
              <a:t>Our attitude of love and submission should lead us to true </a:t>
            </a:r>
            <a:r>
              <a:rPr lang="en-US" u="sng" dirty="0" smtClean="0"/>
              <a:t>repentance</a:t>
            </a:r>
            <a:r>
              <a:rPr lang="en-US" dirty="0" smtClean="0"/>
              <a:t> from sin.</a:t>
            </a:r>
          </a:p>
          <a:p>
            <a:pPr lvl="2"/>
            <a:r>
              <a:rPr lang="en-US" dirty="0" smtClean="0"/>
              <a:t>Our respect for God will not allow us to improperly invoke His love and mercy as justification for sinful actions.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3"/>
            </a:pPr>
            <a:r>
              <a:rPr lang="en-US" dirty="0" smtClean="0"/>
              <a:t>Studying MDR must be entered w/ the proper </a:t>
            </a:r>
            <a:r>
              <a:rPr lang="en-US" u="sng" dirty="0" smtClean="0"/>
              <a:t>attitude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marriage</a:t>
            </a:r>
            <a:r>
              <a:rPr lang="en-US" dirty="0" smtClean="0"/>
              <a:t> itself.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God Himself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God’s Word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…respects the </a:t>
            </a:r>
            <a:r>
              <a:rPr lang="en-US" u="sng" dirty="0" smtClean="0"/>
              <a:t>perfection</a:t>
            </a:r>
            <a:r>
              <a:rPr lang="en-US" dirty="0" smtClean="0"/>
              <a:t> of God’s revelation.</a:t>
            </a:r>
          </a:p>
          <a:p>
            <a:pPr lvl="2"/>
            <a:r>
              <a:rPr lang="en-US" dirty="0" smtClean="0"/>
              <a:t>…objectively </a:t>
            </a:r>
            <a:r>
              <a:rPr lang="en-US" u="sng" dirty="0" smtClean="0"/>
              <a:t>seeks the truth</a:t>
            </a:r>
            <a:r>
              <a:rPr lang="en-US" dirty="0" smtClean="0"/>
              <a:t> without preconceived ideas.</a:t>
            </a:r>
          </a:p>
          <a:p>
            <a:pPr lvl="2"/>
            <a:r>
              <a:rPr lang="en-US" dirty="0" smtClean="0"/>
              <a:t>…recognizes that the Bible is knowable and </a:t>
            </a:r>
            <a:r>
              <a:rPr lang="en-US" u="sng" dirty="0" smtClean="0"/>
              <a:t>understandable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…desires to </a:t>
            </a:r>
            <a:r>
              <a:rPr lang="en-US" u="sng" dirty="0" smtClean="0"/>
              <a:t>obey</a:t>
            </a:r>
            <a:r>
              <a:rPr lang="en-US" dirty="0" smtClean="0"/>
              <a:t> truth regardless of cost or where it leads.</a:t>
            </a:r>
          </a:p>
          <a:p>
            <a:pPr lvl="2"/>
            <a:r>
              <a:rPr lang="en-US" dirty="0" smtClean="0"/>
              <a:t>…accepts that some consequences to sin are unalterable.</a:t>
            </a:r>
          </a:p>
          <a:p>
            <a:pPr lvl="1"/>
            <a:r>
              <a:rPr lang="en-US" dirty="0" smtClean="0"/>
              <a:t>…a proper attitude toward </a:t>
            </a:r>
            <a:r>
              <a:rPr lang="en-US" u="sng" dirty="0" smtClean="0"/>
              <a:t>one another</a:t>
            </a:r>
            <a:r>
              <a:rPr lang="en-US" dirty="0" smtClean="0"/>
              <a:t>!</a:t>
            </a:r>
          </a:p>
          <a:p>
            <a:pPr lvl="2"/>
            <a:r>
              <a:rPr lang="en-US" dirty="0" smtClean="0"/>
              <a:t>…possesses and demonstrates </a:t>
            </a:r>
            <a:r>
              <a:rPr lang="en-US" u="sng" dirty="0" smtClean="0"/>
              <a:t>agape love</a:t>
            </a:r>
            <a:r>
              <a:rPr lang="en-US" dirty="0" smtClean="0"/>
              <a:t> for all.</a:t>
            </a:r>
          </a:p>
          <a:p>
            <a:pPr lvl="2"/>
            <a:r>
              <a:rPr lang="en-US" dirty="0" smtClean="0"/>
              <a:t>…is gracious and forgiving but not compromising.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4"/>
            </a:pPr>
            <a:r>
              <a:rPr lang="en-US" dirty="0" smtClean="0"/>
              <a:t>Studying</a:t>
            </a:r>
            <a:r>
              <a:rPr lang="en-US" sz="2600" dirty="0" smtClean="0"/>
              <a:t> MDR </a:t>
            </a:r>
            <a:r>
              <a:rPr lang="en-US" dirty="0" smtClean="0"/>
              <a:t>must be entered </a:t>
            </a:r>
            <a:r>
              <a:rPr lang="en-US" sz="2600" dirty="0" smtClean="0"/>
              <a:t>w/ </a:t>
            </a:r>
            <a:r>
              <a:rPr lang="en-US" dirty="0" smtClean="0"/>
              <a:t>the proper </a:t>
            </a:r>
            <a:r>
              <a:rPr lang="en-US" u="sng" dirty="0" smtClean="0"/>
              <a:t>authority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When it comes to MDR, which standard shall we use?</a:t>
            </a:r>
          </a:p>
          <a:p>
            <a:pPr lvl="1"/>
            <a:r>
              <a:rPr lang="en-US" dirty="0" smtClean="0"/>
              <a:t>Proper Authority Option #1: </a:t>
            </a:r>
            <a:r>
              <a:rPr lang="en-US" u="sng" dirty="0" smtClean="0"/>
              <a:t>Fickle Emotions</a:t>
            </a:r>
          </a:p>
          <a:p>
            <a:pPr lvl="2"/>
            <a:r>
              <a:rPr lang="en-US" dirty="0" smtClean="0"/>
              <a:t>…when something doesn’t seem </a:t>
            </a:r>
            <a:r>
              <a:rPr lang="en-US" u="sng" dirty="0" smtClean="0"/>
              <a:t>fair or right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…when something doesn’t </a:t>
            </a:r>
            <a:r>
              <a:rPr lang="en-US" u="sng" dirty="0" smtClean="0"/>
              <a:t>make sense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Our emotions are </a:t>
            </a:r>
            <a:r>
              <a:rPr lang="en-US" u="sng" dirty="0" smtClean="0"/>
              <a:t>not qualified</a:t>
            </a:r>
            <a:r>
              <a:rPr lang="en-US" dirty="0" smtClean="0"/>
              <a:t> to be the authority!</a:t>
            </a:r>
          </a:p>
          <a:p>
            <a:pPr lvl="2"/>
            <a:r>
              <a:rPr lang="en-US" dirty="0" smtClean="0"/>
              <a:t>Our emotions do not determine or change Biblical teaching!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4"/>
            </a:pPr>
            <a:r>
              <a:rPr lang="en-US" dirty="0" smtClean="0"/>
              <a:t>Studying</a:t>
            </a:r>
            <a:r>
              <a:rPr lang="en-US" sz="2600" dirty="0" smtClean="0"/>
              <a:t> MDR </a:t>
            </a:r>
            <a:r>
              <a:rPr lang="en-US" dirty="0" smtClean="0"/>
              <a:t>must be entered </a:t>
            </a:r>
            <a:r>
              <a:rPr lang="en-US" sz="2600" dirty="0" smtClean="0"/>
              <a:t>w/ </a:t>
            </a:r>
            <a:r>
              <a:rPr lang="en-US" dirty="0" smtClean="0"/>
              <a:t>the proper </a:t>
            </a:r>
            <a:r>
              <a:rPr lang="en-US" u="sng" dirty="0" smtClean="0"/>
              <a:t>authority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When it comes to MDR, which standard shall we use?</a:t>
            </a:r>
          </a:p>
          <a:p>
            <a:pPr lvl="1"/>
            <a:r>
              <a:rPr lang="en-US" dirty="0" smtClean="0"/>
              <a:t>Proper Authority Option #1: </a:t>
            </a:r>
            <a:r>
              <a:rPr lang="en-US" u="sng" dirty="0" smtClean="0"/>
              <a:t>Fickle Emotions</a:t>
            </a:r>
          </a:p>
          <a:p>
            <a:pPr lvl="1"/>
            <a:r>
              <a:rPr lang="en-US" dirty="0" smtClean="0"/>
              <a:t>Proper Authority Option #2: </a:t>
            </a:r>
            <a:r>
              <a:rPr lang="en-US" u="sng" dirty="0" smtClean="0"/>
              <a:t>Family Situations</a:t>
            </a:r>
          </a:p>
          <a:p>
            <a:pPr lvl="2"/>
            <a:r>
              <a:rPr lang="en-US" dirty="0" smtClean="0"/>
              <a:t>Some seek to justify family, creating a “new standard.”</a:t>
            </a:r>
          </a:p>
          <a:p>
            <a:pPr lvl="2"/>
            <a:r>
              <a:rPr lang="en-US" dirty="0" smtClean="0"/>
              <a:t>Our families do not determine or change Biblical teaching!</a:t>
            </a:r>
          </a:p>
          <a:p>
            <a:pPr lvl="1"/>
            <a:r>
              <a:rPr lang="en-US" dirty="0" smtClean="0"/>
              <a:t>Proper Authority Option #3: </a:t>
            </a:r>
            <a:r>
              <a:rPr lang="en-US" u="sng" dirty="0" smtClean="0"/>
              <a:t>Fellow Brethren</a:t>
            </a:r>
          </a:p>
          <a:p>
            <a:pPr lvl="2"/>
            <a:r>
              <a:rPr lang="en-US" dirty="0" smtClean="0"/>
              <a:t>Find a preacher who agrees…or argue more brethren agree</a:t>
            </a:r>
          </a:p>
          <a:p>
            <a:pPr lvl="2"/>
            <a:r>
              <a:rPr lang="en-US" dirty="0" smtClean="0"/>
              <a:t>Our brethren do not determine or change Biblical teaching!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 marL="463550" lvl="0" indent="-463550">
              <a:buFont typeface="+mj-lt"/>
              <a:buAutoNum type="romanUcPeriod" startAt="4"/>
            </a:pPr>
            <a:r>
              <a:rPr lang="en-US" dirty="0" smtClean="0"/>
              <a:t>Studying</a:t>
            </a:r>
            <a:r>
              <a:rPr lang="en-US" sz="2600" dirty="0" smtClean="0"/>
              <a:t> MDR </a:t>
            </a:r>
            <a:r>
              <a:rPr lang="en-US" dirty="0" smtClean="0"/>
              <a:t>must be entered </a:t>
            </a:r>
            <a:r>
              <a:rPr lang="en-US" sz="2600" dirty="0" smtClean="0"/>
              <a:t>w/ </a:t>
            </a:r>
            <a:r>
              <a:rPr lang="en-US" dirty="0" smtClean="0"/>
              <a:t>the proper </a:t>
            </a:r>
            <a:r>
              <a:rPr lang="en-US" u="sng" dirty="0" smtClean="0"/>
              <a:t>authority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When it comes to MDR, which standard shall we use?</a:t>
            </a:r>
          </a:p>
          <a:p>
            <a:pPr lvl="1"/>
            <a:r>
              <a:rPr lang="en-US" dirty="0" smtClean="0"/>
              <a:t>Proper Authority Option #1: </a:t>
            </a:r>
            <a:r>
              <a:rPr lang="en-US" u="sng" dirty="0" smtClean="0"/>
              <a:t>Fickle Emotions</a:t>
            </a:r>
          </a:p>
          <a:p>
            <a:pPr lvl="1"/>
            <a:r>
              <a:rPr lang="en-US" dirty="0" smtClean="0"/>
              <a:t>Proper Authority Option #2: </a:t>
            </a:r>
            <a:r>
              <a:rPr lang="en-US" u="sng" dirty="0" smtClean="0"/>
              <a:t>Family Situations</a:t>
            </a:r>
          </a:p>
          <a:p>
            <a:pPr lvl="1"/>
            <a:r>
              <a:rPr lang="en-US" dirty="0" smtClean="0"/>
              <a:t>Proper Authority Option #3: </a:t>
            </a:r>
            <a:r>
              <a:rPr lang="en-US" u="sng" dirty="0" smtClean="0"/>
              <a:t>Fellow Brethren</a:t>
            </a:r>
          </a:p>
          <a:p>
            <a:pPr lvl="1"/>
            <a:r>
              <a:rPr lang="en-US" dirty="0" smtClean="0"/>
              <a:t>Proper Authority Option #4: </a:t>
            </a:r>
            <a:r>
              <a:rPr lang="en-US" u="sng" dirty="0" smtClean="0"/>
              <a:t>Flawless Word of God</a:t>
            </a:r>
          </a:p>
          <a:p>
            <a:pPr lvl="2"/>
            <a:r>
              <a:rPr lang="en-US" dirty="0" smtClean="0"/>
              <a:t>The Word of God is the only standard that is objective, Divine and pleasing to God.</a:t>
            </a:r>
          </a:p>
          <a:p>
            <a:pPr lvl="2"/>
            <a:r>
              <a:rPr lang="en-US" dirty="0" smtClean="0"/>
              <a:t>The Word of God is the sole authority for all religious matters (Mt. 28:18; Col. 3:17).</a:t>
            </a:r>
          </a:p>
          <a:p>
            <a:pPr lvl="2"/>
            <a:r>
              <a:rPr lang="en-US" dirty="0" smtClean="0"/>
              <a:t>The Word of God is the final authority that will judge us (John 12:48; 2 Cor. 5:10).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 lnSpcReduction="10000"/>
          </a:bodyPr>
          <a:lstStyle/>
          <a:p>
            <a:pPr marL="395288" indent="-395288">
              <a:lnSpc>
                <a:spcPct val="110000"/>
              </a:lnSpc>
              <a:buFont typeface="+mj-lt"/>
              <a:buAutoNum type="romanUcPeriod" startAt="5"/>
            </a:pPr>
            <a:r>
              <a:rPr lang="en-US" dirty="0" smtClean="0"/>
              <a:t>Studying MDR must be entered w/ the proper </a:t>
            </a:r>
            <a:r>
              <a:rPr lang="en-US" u="sng" dirty="0" smtClean="0"/>
              <a:t>analysis</a:t>
            </a:r>
            <a:r>
              <a:rPr lang="en-US" dirty="0" smtClean="0"/>
              <a:t>!</a:t>
            </a:r>
          </a:p>
          <a:p>
            <a:pPr lvl="1"/>
            <a:r>
              <a:rPr lang="en-US" sz="2600" dirty="0" smtClean="0"/>
              <a:t>Proper analysis requires:</a:t>
            </a:r>
          </a:p>
          <a:p>
            <a:pPr lvl="2"/>
            <a:r>
              <a:rPr lang="en-US" sz="2300" dirty="0" smtClean="0"/>
              <a:t>“Handling aright the word of truth” (2 Tim. 2:15).</a:t>
            </a:r>
          </a:p>
          <a:p>
            <a:pPr lvl="2"/>
            <a:r>
              <a:rPr lang="en-US" sz="2300" dirty="0" smtClean="0"/>
              <a:t>Love for truth and desire to know it</a:t>
            </a:r>
          </a:p>
          <a:p>
            <a:pPr lvl="2"/>
            <a:r>
              <a:rPr lang="en-US" sz="2300" dirty="0" smtClean="0"/>
              <a:t>Humility and an open mind </a:t>
            </a:r>
          </a:p>
          <a:p>
            <a:pPr lvl="2"/>
            <a:r>
              <a:rPr lang="en-US" sz="2300" dirty="0" smtClean="0"/>
              <a:t>A willingness to apply what is learned</a:t>
            </a:r>
          </a:p>
          <a:p>
            <a:pPr lvl="2"/>
            <a:r>
              <a:rPr lang="en-US" sz="2300" dirty="0" smtClean="0"/>
              <a:t>Studying the content of each passage</a:t>
            </a:r>
          </a:p>
          <a:p>
            <a:pPr lvl="2"/>
            <a:r>
              <a:rPr lang="en-US" sz="2300" dirty="0" smtClean="0"/>
              <a:t>Studying the context of each passage</a:t>
            </a:r>
          </a:p>
          <a:p>
            <a:pPr lvl="2"/>
            <a:r>
              <a:rPr lang="en-US" sz="2300" dirty="0" smtClean="0"/>
              <a:t>Gathering all the relevant Scriptural evidence</a:t>
            </a:r>
          </a:p>
          <a:p>
            <a:pPr lvl="2"/>
            <a:r>
              <a:rPr lang="en-US" sz="2300" dirty="0" smtClean="0"/>
              <a:t>Handling the evidence correctly</a:t>
            </a:r>
          </a:p>
          <a:p>
            <a:pPr lvl="2"/>
            <a:r>
              <a:rPr lang="en-US" sz="2300" dirty="0" smtClean="0"/>
              <a:t>Refusing to add to or take away from what is revealed</a:t>
            </a:r>
          </a:p>
          <a:p>
            <a:pPr lvl="2"/>
            <a:r>
              <a:rPr lang="en-US" sz="2300" dirty="0" smtClean="0"/>
              <a:t>Staying within the truth, observing it carefully and completely</a:t>
            </a:r>
          </a:p>
          <a:p>
            <a:pPr lvl="1"/>
            <a:r>
              <a:rPr lang="en-US" sz="2600" dirty="0" smtClean="0"/>
              <a:t>After proper analysis, hold </a:t>
            </a:r>
            <a:r>
              <a:rPr lang="en-US" sz="2600" u="sng" dirty="0" smtClean="0"/>
              <a:t>only</a:t>
            </a:r>
            <a:r>
              <a:rPr lang="en-US" sz="2600" dirty="0" smtClean="0"/>
              <a:t> to that which is </a:t>
            </a:r>
            <a:r>
              <a:rPr lang="en-US" sz="2600" u="sng" dirty="0" smtClean="0"/>
              <a:t>true</a:t>
            </a:r>
            <a:endParaRPr lang="en-US" sz="2600" u="sng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820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Cindy Nelson</cp:lastModifiedBy>
  <cp:revision>13</cp:revision>
  <dcterms:created xsi:type="dcterms:W3CDTF">2013-08-30T14:38:36Z</dcterms:created>
  <dcterms:modified xsi:type="dcterms:W3CDTF">2013-09-09T14:24:16Z</dcterms:modified>
</cp:coreProperties>
</file>