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8" r:id="rId5"/>
    <p:sldId id="282" r:id="rId6"/>
    <p:sldId id="289" r:id="rId7"/>
    <p:sldId id="290" r:id="rId8"/>
    <p:sldId id="291" r:id="rId9"/>
    <p:sldId id="292" r:id="rId10"/>
    <p:sldId id="293" r:id="rId11"/>
    <p:sldId id="294" r:id="rId12"/>
    <p:sldId id="283" r:id="rId13"/>
    <p:sldId id="295" r:id="rId14"/>
    <p:sldId id="296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A001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686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MD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MDR - tex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450"/>
        </a:spcBef>
        <a:buFont typeface="+mj-lt"/>
        <a:buAutoNum type="romanUcPeriod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395288" algn="l" defTabSz="914400" rtl="0" eaLnBrk="1" latinLnBrk="0" hangingPunct="1">
        <a:spcBef>
          <a:spcPts val="450"/>
        </a:spcBef>
        <a:buFont typeface="+mj-lt"/>
        <a:buAutoNum type="alphaUcPeriod"/>
        <a:defRPr sz="2800" b="1" kern="1200">
          <a:solidFill>
            <a:srgbClr val="8A0000"/>
          </a:solidFill>
          <a:latin typeface="+mn-lt"/>
          <a:ea typeface="+mn-ea"/>
          <a:cs typeface="+mn-cs"/>
        </a:defRPr>
      </a:lvl2pPr>
      <a:lvl3pPr marL="1089025" indent="-349250" algn="l" defTabSz="914400" rtl="0" eaLnBrk="1" latinLnBrk="0" hangingPunct="1">
        <a:spcBef>
          <a:spcPts val="450"/>
        </a:spcBef>
        <a:buFont typeface="+mj-lt"/>
        <a:buAutoNum type="arabicPeriod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87338" algn="l" defTabSz="914400" rtl="0" eaLnBrk="1" latinLnBrk="0" hangingPunct="1">
        <a:spcBef>
          <a:spcPts val="450"/>
        </a:spcBef>
        <a:buFont typeface="+mj-lt"/>
        <a:buAutoNum type="alphaLcParenR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68993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Lesson 4</a:t>
            </a:r>
            <a:r>
              <a:rPr lang="en-US" sz="2800" dirty="0" smtClean="0"/>
              <a:t>:</a:t>
            </a:r>
          </a:p>
          <a:p>
            <a:r>
              <a:rPr lang="en-US" sz="3200" b="1" dirty="0" smtClean="0"/>
              <a:t>The Authority &amp; Amenability of Matthew 19:9</a:t>
            </a:r>
            <a:endParaRPr lang="en-US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romanUcPeriod" startAt="3"/>
            </a:pPr>
            <a:r>
              <a:rPr lang="en-US" dirty="0" smtClean="0"/>
              <a:t>The </a:t>
            </a:r>
            <a:r>
              <a:rPr lang="en-US" u="sng" dirty="0" smtClean="0"/>
              <a:t>Amenability</a:t>
            </a:r>
            <a:r>
              <a:rPr lang="en-US" dirty="0" smtClean="0"/>
              <a:t> of Matthew 19:9</a:t>
            </a:r>
          </a:p>
          <a:p>
            <a:pPr lvl="1" indent="-396875">
              <a:buFont typeface="+mj-lt"/>
              <a:buAutoNum type="alphaUcPeriod" startAt="2"/>
            </a:pPr>
            <a:r>
              <a:rPr lang="en-US" dirty="0" smtClean="0"/>
              <a:t>False amenability doctrine: </a:t>
            </a:r>
            <a:br>
              <a:rPr lang="en-US" dirty="0" smtClean="0"/>
            </a:br>
            <a:r>
              <a:rPr lang="en-US" dirty="0" smtClean="0"/>
              <a:t>Matthew 19:9 is </a:t>
            </a:r>
            <a:r>
              <a:rPr lang="en-US" u="sng" dirty="0" smtClean="0"/>
              <a:t>not</a:t>
            </a:r>
            <a:r>
              <a:rPr lang="en-US" dirty="0" smtClean="0"/>
              <a:t> amenable to Christians.</a:t>
            </a:r>
          </a:p>
          <a:p>
            <a:pPr marL="1092200" lvl="2" indent="-352425">
              <a:buFont typeface="+mj-lt"/>
              <a:buAutoNum type="arabicPeriod" startAt="2"/>
            </a:pPr>
            <a:r>
              <a:rPr lang="en-US" dirty="0" smtClean="0"/>
              <a:t>Answering this false doctrine with the truth is necessary and fairly simple.</a:t>
            </a:r>
          </a:p>
          <a:p>
            <a:pPr marL="1377950" lvl="3" indent="-288925">
              <a:buFont typeface="+mj-lt"/>
              <a:buAutoNum type="alphaLcParenR" startAt="5"/>
            </a:pPr>
            <a:r>
              <a:rPr lang="en-US" dirty="0" smtClean="0"/>
              <a:t>Truth: Law can be spoken and taught before it </a:t>
            </a:r>
            <a:r>
              <a:rPr lang="en-US" u="sng" dirty="0" smtClean="0"/>
              <a:t>takes effect as law</a:t>
            </a:r>
            <a:r>
              <a:rPr lang="en-US" dirty="0" smtClean="0"/>
              <a:t>.</a:t>
            </a:r>
          </a:p>
          <a:p>
            <a:pPr marL="1719263" lvl="4" indent="-300038">
              <a:buFont typeface="+mj-lt"/>
              <a:buAutoNum type="arabicParenR" startAt="2"/>
            </a:pPr>
            <a:r>
              <a:rPr lang="en-US" dirty="0" smtClean="0"/>
              <a:t>Before Acts 2, Jesus taught things that (by His authority) would go into effect </a:t>
            </a:r>
            <a:r>
              <a:rPr lang="en-US" u="sng" dirty="0" smtClean="0"/>
              <a:t>later</a:t>
            </a:r>
            <a:r>
              <a:rPr lang="en-US" dirty="0" smtClean="0"/>
              <a:t> (Mk. 16:15-16; Mt. 26:26-29; </a:t>
            </a:r>
            <a:r>
              <a:rPr lang="en-US" dirty="0" err="1" smtClean="0"/>
              <a:t>Lk</a:t>
            </a:r>
            <a:r>
              <a:rPr lang="en-US" dirty="0" smtClean="0"/>
              <a:t>. 16:18; Mt. 18:17)</a:t>
            </a:r>
          </a:p>
          <a:p>
            <a:pPr marL="1719263" lvl="4" indent="-300038">
              <a:buFont typeface="+mj-lt"/>
              <a:buAutoNum type="arabicParenR" startAt="2"/>
            </a:pPr>
            <a:r>
              <a:rPr lang="en-US" dirty="0" smtClean="0"/>
              <a:t>Before Acts 2, Jesus taught “</a:t>
            </a:r>
            <a:r>
              <a:rPr lang="en-US" u="sng" dirty="0" smtClean="0"/>
              <a:t>new</a:t>
            </a:r>
            <a:r>
              <a:rPr lang="en-US" dirty="0" smtClean="0"/>
              <a:t>” things not authorized in the Law of Moses (Mark 7:19; John 4:21; 10:16; 11:47-53)</a:t>
            </a:r>
          </a:p>
          <a:p>
            <a:pPr marL="1719263" lvl="4" indent="-300038">
              <a:buFont typeface="+mj-lt"/>
              <a:buAutoNum type="arabicParenR" startAt="2"/>
            </a:pPr>
            <a:r>
              <a:rPr lang="en-US" dirty="0" smtClean="0"/>
              <a:t>Before Acts 2, Jesus taught for men to </a:t>
            </a:r>
            <a:r>
              <a:rPr lang="en-US" u="sng" dirty="0" smtClean="0"/>
              <a:t>keep</a:t>
            </a:r>
            <a:r>
              <a:rPr lang="en-US" dirty="0" smtClean="0"/>
              <a:t> His commandments (Jn. 14:15; 15:14).</a:t>
            </a:r>
          </a:p>
          <a:p>
            <a:pPr marL="1719263" lvl="4" indent="-300038">
              <a:buFont typeface="+mj-lt"/>
              <a:buAutoNum type="arabicParenR" startAt="2"/>
            </a:pPr>
            <a:r>
              <a:rPr lang="en-US" dirty="0" smtClean="0"/>
              <a:t>How can Matthew 28, Mark 16, Luke 24, John 21 &amp; Acts 1 not be law today?</a:t>
            </a:r>
          </a:p>
          <a:p>
            <a:pPr lvl="3">
              <a:buAutoNum type="alphaLcParenR" startAt="5"/>
            </a:pPr>
            <a:endParaRPr lang="en-US" dirty="0" smtClean="0"/>
          </a:p>
          <a:p>
            <a:pPr lvl="3">
              <a:buAutoNum type="alphaLcParenR" startAt="5"/>
            </a:pPr>
            <a:endParaRPr lang="en-US" dirty="0" smtClean="0"/>
          </a:p>
          <a:p>
            <a:pPr lvl="3">
              <a:buAutoNum type="alphaLcParenR" startAt="5"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romanUcPeriod" startAt="3"/>
            </a:pPr>
            <a:r>
              <a:rPr lang="en-US" dirty="0" smtClean="0"/>
              <a:t>The </a:t>
            </a:r>
            <a:r>
              <a:rPr lang="en-US" u="sng" dirty="0" smtClean="0"/>
              <a:t>Amenability</a:t>
            </a:r>
            <a:r>
              <a:rPr lang="en-US" dirty="0" smtClean="0"/>
              <a:t> of Matthew 19:9</a:t>
            </a:r>
          </a:p>
          <a:p>
            <a:pPr lvl="1" indent="-396875">
              <a:buFont typeface="+mj-lt"/>
              <a:buAutoNum type="alphaUcPeriod" startAt="2"/>
            </a:pPr>
            <a:r>
              <a:rPr lang="en-US" dirty="0" smtClean="0"/>
              <a:t>False amenability doctrine: </a:t>
            </a:r>
            <a:br>
              <a:rPr lang="en-US" dirty="0" smtClean="0"/>
            </a:br>
            <a:r>
              <a:rPr lang="en-US" dirty="0" smtClean="0"/>
              <a:t>Matthew 19:9 is </a:t>
            </a:r>
            <a:r>
              <a:rPr lang="en-US" u="sng" dirty="0" smtClean="0"/>
              <a:t>not</a:t>
            </a:r>
            <a:r>
              <a:rPr lang="en-US" dirty="0" smtClean="0"/>
              <a:t> amenable to Christians.</a:t>
            </a:r>
          </a:p>
          <a:p>
            <a:pPr marL="1092200" lvl="2" indent="-352425">
              <a:buFont typeface="+mj-lt"/>
              <a:buAutoNum type="arabicPeriod" startAt="2"/>
            </a:pPr>
            <a:r>
              <a:rPr lang="en-US" dirty="0" smtClean="0"/>
              <a:t>Answering this false doctrine with the truth is necessary and fairly simple.</a:t>
            </a:r>
          </a:p>
          <a:p>
            <a:pPr marL="1377950" lvl="3" indent="-288925">
              <a:buFont typeface="+mj-lt"/>
              <a:buAutoNum type="alphaLcParenR" startAt="6"/>
            </a:pPr>
            <a:r>
              <a:rPr lang="en-US" dirty="0" smtClean="0"/>
              <a:t>Truth: Matthew, Mark, Luke &amp; John were ALL </a:t>
            </a:r>
            <a:r>
              <a:rPr lang="en-US" u="sng" dirty="0" smtClean="0"/>
              <a:t>WRITTEN AFTER</a:t>
            </a:r>
            <a:r>
              <a:rPr lang="en-US" dirty="0" smtClean="0"/>
              <a:t> Pentecost.</a:t>
            </a:r>
          </a:p>
          <a:p>
            <a:pPr marL="1719263" lvl="4" indent="-300038">
              <a:buFont typeface="+mj-lt"/>
              <a:buAutoNum type="arabicParenR"/>
            </a:pPr>
            <a:r>
              <a:rPr lang="en-US" dirty="0" smtClean="0"/>
              <a:t>If Jesus’ teachings (in Mt, Mk, </a:t>
            </a:r>
            <a:r>
              <a:rPr lang="en-US" dirty="0" err="1" smtClean="0"/>
              <a:t>Lk</a:t>
            </a:r>
            <a:r>
              <a:rPr lang="en-US" dirty="0" smtClean="0"/>
              <a:t>, </a:t>
            </a:r>
            <a:r>
              <a:rPr lang="en-US" dirty="0" err="1" smtClean="0"/>
              <a:t>Jn</a:t>
            </a:r>
            <a:r>
              <a:rPr lang="en-US" dirty="0" smtClean="0"/>
              <a:t>) do not apply to us, then to whom?</a:t>
            </a:r>
          </a:p>
          <a:p>
            <a:pPr marL="1719263" lvl="4" indent="-300038">
              <a:buFont typeface="+mj-lt"/>
              <a:buAutoNum type="arabicParenR"/>
            </a:pPr>
            <a:r>
              <a:rPr lang="en-US" dirty="0" smtClean="0"/>
              <a:t>If Matthew 19:9 is not amenable to us today, it was </a:t>
            </a:r>
            <a:r>
              <a:rPr lang="en-US" u="sng" dirty="0" smtClean="0"/>
              <a:t>never amenable to anyone</a:t>
            </a:r>
            <a:r>
              <a:rPr lang="en-US" dirty="0" smtClean="0"/>
              <a:t>.</a:t>
            </a:r>
          </a:p>
          <a:p>
            <a:pPr marL="1719263" lvl="4" indent="-300038">
              <a:buFont typeface="+mj-lt"/>
              <a:buAutoNum type="arabicParenR"/>
            </a:pPr>
            <a:r>
              <a:rPr lang="en-US" dirty="0" smtClean="0"/>
              <a:t>These books were written by the authority of Christ!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romanUcPeriod" startAt="3"/>
            </a:pPr>
            <a:r>
              <a:rPr lang="en-US" dirty="0" smtClean="0"/>
              <a:t>The </a:t>
            </a:r>
            <a:r>
              <a:rPr lang="en-US" u="sng" dirty="0" smtClean="0"/>
              <a:t>Amenability</a:t>
            </a:r>
            <a:r>
              <a:rPr lang="en-US" dirty="0" smtClean="0"/>
              <a:t> of Matthew 19:9</a:t>
            </a:r>
          </a:p>
          <a:p>
            <a:pPr lvl="1" indent="-396875">
              <a:buFont typeface="+mj-lt"/>
              <a:buAutoNum type="alphaUcPeriod" startAt="3"/>
            </a:pPr>
            <a:r>
              <a:rPr lang="en-US" dirty="0" smtClean="0"/>
              <a:t>False amenability doctrine: </a:t>
            </a:r>
            <a:br>
              <a:rPr lang="en-US" dirty="0" smtClean="0"/>
            </a:br>
            <a:r>
              <a:rPr lang="en-US" dirty="0" smtClean="0"/>
              <a:t>Matthew 19:9 is amenable </a:t>
            </a:r>
            <a:r>
              <a:rPr lang="en-US" u="sng" dirty="0" smtClean="0"/>
              <a:t>ONLY</a:t>
            </a:r>
            <a:r>
              <a:rPr lang="en-US" dirty="0" smtClean="0"/>
              <a:t> to Christians.</a:t>
            </a:r>
          </a:p>
          <a:p>
            <a:pPr lvl="2"/>
            <a:r>
              <a:rPr lang="en-US" dirty="0" smtClean="0"/>
              <a:t>Advocates argue that this is a “</a:t>
            </a:r>
            <a:r>
              <a:rPr lang="en-US" u="sng" dirty="0" smtClean="0"/>
              <a:t>covenant</a:t>
            </a:r>
            <a:r>
              <a:rPr lang="en-US" dirty="0" smtClean="0"/>
              <a:t> passage” that is amenable only to husbands and wives who are both </a:t>
            </a:r>
            <a:r>
              <a:rPr lang="en-US" u="sng" dirty="0" smtClean="0"/>
              <a:t>Christians</a:t>
            </a:r>
            <a:r>
              <a:rPr lang="en-US" dirty="0" smtClean="0"/>
              <a:t> (i.e., members of the church).</a:t>
            </a:r>
          </a:p>
          <a:p>
            <a:pPr lvl="3"/>
            <a:r>
              <a:rPr lang="en-US" dirty="0" smtClean="0"/>
              <a:t>Not apply to two non-Christians married or to a Christian married to a non-Christian.</a:t>
            </a:r>
          </a:p>
          <a:p>
            <a:pPr lvl="3"/>
            <a:r>
              <a:rPr lang="en-US" dirty="0" smtClean="0"/>
              <a:t>And, since these individuals are not amenable to it, they cannot commit adultery.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romanUcPeriod" startAt="3"/>
            </a:pPr>
            <a:r>
              <a:rPr lang="en-US" dirty="0" smtClean="0"/>
              <a:t>The </a:t>
            </a:r>
            <a:r>
              <a:rPr lang="en-US" u="sng" dirty="0" smtClean="0"/>
              <a:t>Amenability</a:t>
            </a:r>
            <a:r>
              <a:rPr lang="en-US" dirty="0" smtClean="0"/>
              <a:t> of Matthew 19:9</a:t>
            </a:r>
          </a:p>
          <a:p>
            <a:pPr lvl="1" indent="-396875">
              <a:buFont typeface="+mj-lt"/>
              <a:buAutoNum type="alphaUcPeriod" startAt="3"/>
            </a:pPr>
            <a:r>
              <a:rPr lang="en-US" dirty="0" smtClean="0"/>
              <a:t>False amenability doctrine: </a:t>
            </a:r>
            <a:br>
              <a:rPr lang="en-US" dirty="0" smtClean="0"/>
            </a:br>
            <a:r>
              <a:rPr lang="en-US" dirty="0" smtClean="0"/>
              <a:t>Matthew 19:9 is amenable </a:t>
            </a:r>
            <a:r>
              <a:rPr lang="en-US" u="sng" dirty="0" smtClean="0"/>
              <a:t>ONLY</a:t>
            </a:r>
            <a:r>
              <a:rPr lang="en-US" dirty="0" smtClean="0"/>
              <a:t> to Christians.</a:t>
            </a:r>
          </a:p>
          <a:p>
            <a:pPr marL="1092200" lvl="2" indent="-352425">
              <a:buFont typeface="+mj-lt"/>
              <a:buAutoNum type="arabicPeriod" startAt="2"/>
            </a:pPr>
            <a:r>
              <a:rPr lang="en-US" dirty="0" smtClean="0"/>
              <a:t>Answering this false doctrine with the truth is necessary and fairly simple.</a:t>
            </a:r>
          </a:p>
          <a:p>
            <a:pPr lvl="3"/>
            <a:r>
              <a:rPr lang="en-US" dirty="0" smtClean="0"/>
              <a:t>Truth: It is obvious that Jesus was returning to God’s </a:t>
            </a:r>
            <a:r>
              <a:rPr lang="en-US" u="sng" dirty="0" smtClean="0"/>
              <a:t>original</a:t>
            </a:r>
            <a:r>
              <a:rPr lang="en-US" dirty="0" smtClean="0"/>
              <a:t> marriage laws…</a:t>
            </a:r>
          </a:p>
          <a:p>
            <a:pPr marL="1651000" lvl="4" indent="-285750">
              <a:buFont typeface="+mj-lt"/>
              <a:buAutoNum type="arabicParenR"/>
            </a:pPr>
            <a:r>
              <a:rPr lang="en-US" dirty="0" smtClean="0"/>
              <a:t>These marriage laws embraced the whole of humanity.</a:t>
            </a:r>
          </a:p>
          <a:p>
            <a:pPr marL="1651000" lvl="4" indent="-285750">
              <a:buFont typeface="+mj-lt"/>
              <a:buAutoNum type="arabicParenR"/>
            </a:pPr>
            <a:r>
              <a:rPr lang="en-US" dirty="0" smtClean="0"/>
              <a:t>Not limited to “covenant people” but extend to </a:t>
            </a:r>
            <a:r>
              <a:rPr lang="en-US" u="sng" dirty="0" smtClean="0"/>
              <a:t>all</a:t>
            </a:r>
            <a:r>
              <a:rPr lang="en-US" dirty="0" smtClean="0"/>
              <a:t> people.</a:t>
            </a:r>
          </a:p>
          <a:p>
            <a:pPr lvl="3"/>
            <a:r>
              <a:rPr lang="en-US" dirty="0" smtClean="0"/>
              <a:t>Truth: There was not a single </a:t>
            </a:r>
            <a:r>
              <a:rPr lang="en-US" u="sng" dirty="0" smtClean="0"/>
              <a:t>Christian</a:t>
            </a:r>
            <a:r>
              <a:rPr lang="en-US" dirty="0" smtClean="0"/>
              <a:t> present when Jesus was speaking.</a:t>
            </a:r>
          </a:p>
          <a:p>
            <a:pPr lvl="3"/>
            <a:r>
              <a:rPr lang="en-US" dirty="0" smtClean="0"/>
              <a:t>Truth: Since those outside the church can commit the sins of fornication and adultery, then the marriage laws of God </a:t>
            </a:r>
            <a:r>
              <a:rPr lang="en-US" u="sng" dirty="0" smtClean="0"/>
              <a:t>must apply</a:t>
            </a:r>
            <a:r>
              <a:rPr lang="en-US" dirty="0" smtClean="0"/>
              <a:t> to them (1 Cor. 6:9-11).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romanUcPeriod" startAt="3"/>
            </a:pPr>
            <a:r>
              <a:rPr lang="en-US" dirty="0" smtClean="0"/>
              <a:t>The </a:t>
            </a:r>
            <a:r>
              <a:rPr lang="en-US" u="sng" dirty="0" smtClean="0"/>
              <a:t>Amenability</a:t>
            </a:r>
            <a:r>
              <a:rPr lang="en-US" dirty="0" smtClean="0"/>
              <a:t> of Matthew 19:9</a:t>
            </a:r>
          </a:p>
          <a:p>
            <a:pPr lvl="1" indent="-396875">
              <a:buFont typeface="+mj-lt"/>
              <a:buAutoNum type="alphaUcPeriod" startAt="3"/>
            </a:pPr>
            <a:r>
              <a:rPr lang="en-US" dirty="0" smtClean="0"/>
              <a:t>False amenability doctrine: </a:t>
            </a:r>
            <a:br>
              <a:rPr lang="en-US" dirty="0" smtClean="0"/>
            </a:br>
            <a:r>
              <a:rPr lang="en-US" dirty="0" smtClean="0"/>
              <a:t>Matthew 19:9 is amenable </a:t>
            </a:r>
            <a:r>
              <a:rPr lang="en-US" u="sng" dirty="0" smtClean="0"/>
              <a:t>ONLY</a:t>
            </a:r>
            <a:r>
              <a:rPr lang="en-US" dirty="0" smtClean="0"/>
              <a:t> to Christians.</a:t>
            </a:r>
          </a:p>
          <a:p>
            <a:pPr marL="1092200" lvl="2" indent="-352425">
              <a:buFont typeface="+mj-lt"/>
              <a:buAutoNum type="arabicPeriod" startAt="2"/>
            </a:pPr>
            <a:r>
              <a:rPr lang="en-US" dirty="0" smtClean="0"/>
              <a:t>Answering this false doctrine with the truth is necessary and fairly simple.</a:t>
            </a:r>
          </a:p>
          <a:p>
            <a:pPr marL="1377950" lvl="3" indent="-288925">
              <a:buFont typeface="+mj-lt"/>
              <a:buAutoNum type="alphaLcParenR" startAt="4"/>
            </a:pPr>
            <a:r>
              <a:rPr lang="en-US" dirty="0" smtClean="0"/>
              <a:t>Truth: Jesus universally applied His teaching with unlimited application to “</a:t>
            </a:r>
            <a:r>
              <a:rPr lang="en-US" u="sng" dirty="0" smtClean="0"/>
              <a:t>whoever</a:t>
            </a:r>
            <a:r>
              <a:rPr lang="en-US" dirty="0" smtClean="0"/>
              <a:t>.”</a:t>
            </a:r>
          </a:p>
          <a:p>
            <a:pPr marL="1719263" lvl="4" indent="-339725">
              <a:buFont typeface="+mj-lt"/>
              <a:buAutoNum type="arabicParenR"/>
            </a:pPr>
            <a:r>
              <a:rPr lang="en-US" dirty="0" smtClean="0"/>
              <a:t>“Whoever” is </a:t>
            </a:r>
            <a:r>
              <a:rPr lang="en-US" u="sng" dirty="0" smtClean="0"/>
              <a:t>not</a:t>
            </a:r>
            <a:r>
              <a:rPr lang="en-US" dirty="0" smtClean="0"/>
              <a:t> a word limited by Jesus to Christians in a “covenant” (Matt. 5:21, 22, 28; 16:25; 5:32).</a:t>
            </a:r>
          </a:p>
          <a:p>
            <a:pPr marL="1719263" lvl="4" indent="-339725">
              <a:buFont typeface="+mj-lt"/>
              <a:buAutoNum type="arabicParenR"/>
            </a:pPr>
            <a:r>
              <a:rPr lang="en-US" dirty="0" smtClean="0"/>
              <a:t>“Whoever” is used interchangeably by Jesus with “</a:t>
            </a:r>
            <a:r>
              <a:rPr lang="en-US" u="sng" dirty="0" smtClean="0"/>
              <a:t>everyone</a:t>
            </a:r>
            <a:r>
              <a:rPr lang="en-US" dirty="0" smtClean="0"/>
              <a:t>” (Matt. 5:22, 31-32).</a:t>
            </a:r>
          </a:p>
          <a:p>
            <a:pPr marL="1719263" lvl="4" indent="-339725">
              <a:buFont typeface="+mj-lt"/>
              <a:buAutoNum type="arabicParenR"/>
            </a:pPr>
            <a:r>
              <a:rPr lang="en-US" dirty="0" smtClean="0"/>
              <a:t>Jesus’ universal use of “whoever” matches the rest of the N.T. (Rom. 10:13; Rev. 22:17).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romanUcPeriod" startAt="3"/>
            </a:pPr>
            <a:r>
              <a:rPr lang="en-US" dirty="0" smtClean="0"/>
              <a:t>The </a:t>
            </a:r>
            <a:r>
              <a:rPr lang="en-US" u="sng" dirty="0" smtClean="0"/>
              <a:t>Amenability</a:t>
            </a:r>
            <a:r>
              <a:rPr lang="en-US" dirty="0" smtClean="0"/>
              <a:t> of Matthew 19:9</a:t>
            </a:r>
          </a:p>
          <a:p>
            <a:pPr lvl="1" indent="-396875">
              <a:buFont typeface="+mj-lt"/>
              <a:buAutoNum type="alphaUcPeriod" startAt="3"/>
            </a:pPr>
            <a:r>
              <a:rPr lang="en-US" dirty="0" smtClean="0"/>
              <a:t>False amenability doctrine: </a:t>
            </a:r>
            <a:br>
              <a:rPr lang="en-US" dirty="0" smtClean="0"/>
            </a:br>
            <a:r>
              <a:rPr lang="en-US" dirty="0" smtClean="0"/>
              <a:t>Matthew 19:9 is amenable </a:t>
            </a:r>
            <a:r>
              <a:rPr lang="en-US" u="sng" dirty="0" smtClean="0"/>
              <a:t>ONLY</a:t>
            </a:r>
            <a:r>
              <a:rPr lang="en-US" dirty="0" smtClean="0"/>
              <a:t> to Christians.</a:t>
            </a:r>
          </a:p>
          <a:p>
            <a:pPr marL="1092200" lvl="2" indent="-352425">
              <a:buFont typeface="+mj-lt"/>
              <a:buAutoNum type="arabicPeriod" startAt="2"/>
            </a:pPr>
            <a:r>
              <a:rPr lang="en-US" dirty="0" smtClean="0"/>
              <a:t>Answering this false doctrine with the truth is necessary and fairly simple.</a:t>
            </a:r>
          </a:p>
          <a:p>
            <a:pPr marL="1377950" lvl="3" indent="-288925">
              <a:buFont typeface="+mj-lt"/>
              <a:buAutoNum type="alphaLcParenR" startAt="5"/>
            </a:pPr>
            <a:r>
              <a:rPr lang="en-US" dirty="0" smtClean="0"/>
              <a:t>Consider again this logical argumentation from Wayne Jackson:</a:t>
            </a:r>
          </a:p>
          <a:p>
            <a:pPr marL="1719263" lvl="4" indent="-339725">
              <a:buFont typeface="+mj-lt"/>
              <a:buAutoNum type="arabicParenR"/>
            </a:pPr>
            <a:r>
              <a:rPr lang="en-US" dirty="0" smtClean="0"/>
              <a:t>Christ’s teaching on marriage was a restoration of Heaven’s original plan.</a:t>
            </a:r>
          </a:p>
          <a:p>
            <a:pPr marL="1719263" lvl="4" indent="-339725">
              <a:buFont typeface="+mj-lt"/>
              <a:buAutoNum type="arabicParenR"/>
            </a:pPr>
            <a:r>
              <a:rPr lang="en-US" dirty="0" smtClean="0"/>
              <a:t>But God’s original plan encompassed mankind as a whole.</a:t>
            </a:r>
          </a:p>
          <a:p>
            <a:pPr marL="1719263" lvl="4" indent="-339725">
              <a:buFont typeface="+mj-lt"/>
              <a:buAutoNum type="arabicParenR"/>
            </a:pPr>
            <a:r>
              <a:rPr lang="en-US" dirty="0" smtClean="0"/>
              <a:t>Thus, Christ’s teaching on marriage encompasses mankind as a whole.</a:t>
            </a:r>
          </a:p>
          <a:p>
            <a:pPr lvl="1">
              <a:buFont typeface="+mj-lt"/>
              <a:buAutoNum type="alphaUcPeriod" startAt="3"/>
            </a:pPr>
            <a:r>
              <a:rPr lang="en-US" dirty="0" smtClean="0"/>
              <a:t>Matthew 19:9 is amenable to </a:t>
            </a:r>
            <a:r>
              <a:rPr lang="en-US" u="sng" dirty="0" smtClean="0"/>
              <a:t>all</a:t>
            </a:r>
            <a:r>
              <a:rPr lang="en-US" dirty="0" smtClean="0"/>
              <a:t> men and </a:t>
            </a:r>
            <a:r>
              <a:rPr lang="en-US" u="sng" dirty="0" smtClean="0"/>
              <a:t>all</a:t>
            </a:r>
            <a:r>
              <a:rPr lang="en-US" dirty="0" smtClean="0"/>
              <a:t> women in </a:t>
            </a:r>
            <a:r>
              <a:rPr lang="en-US" u="sng" dirty="0" smtClean="0"/>
              <a:t>all</a:t>
            </a:r>
            <a:r>
              <a:rPr lang="en-US" dirty="0" smtClean="0"/>
              <a:t> marriages today.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u="sng" dirty="0" smtClean="0"/>
              <a:t>Approach</a:t>
            </a:r>
            <a:r>
              <a:rPr lang="en-US" dirty="0" smtClean="0"/>
              <a:t> to Matthew 19:9</a:t>
            </a:r>
          </a:p>
          <a:p>
            <a:pPr lvl="1"/>
            <a:r>
              <a:rPr lang="en-US" dirty="0" smtClean="0"/>
              <a:t>The central passage in the N.T. on the subject of divorce &amp; remarriage is Matthew </a:t>
            </a:r>
            <a:r>
              <a:rPr lang="en-US" u="sng" dirty="0" smtClean="0"/>
              <a:t>19:9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Jesus was returning man’s minds &amp; practices (regarding marriage) to </a:t>
            </a:r>
            <a:r>
              <a:rPr lang="en-US" u="sng" dirty="0" smtClean="0"/>
              <a:t>God’s original plan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God never intended for divorce to be permitted without sin attached.</a:t>
            </a:r>
          </a:p>
          <a:p>
            <a:pPr lvl="2"/>
            <a:r>
              <a:rPr lang="en-US" dirty="0" smtClean="0"/>
              <a:t>God’s law about marriage is permanent, never went away &amp; must be followed by all.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00050" lvl="0" indent="-400050">
              <a:buFont typeface="+mj-lt"/>
              <a:buAutoNum type="romanUcPeriod" startAt="2"/>
            </a:pPr>
            <a:r>
              <a:rPr lang="en-US" dirty="0" smtClean="0"/>
              <a:t>The </a:t>
            </a:r>
            <a:r>
              <a:rPr lang="en-US" u="sng" dirty="0" smtClean="0"/>
              <a:t>Authority</a:t>
            </a:r>
            <a:r>
              <a:rPr lang="en-US" dirty="0" smtClean="0"/>
              <a:t> of Matthew 19:9</a:t>
            </a:r>
          </a:p>
          <a:p>
            <a:pPr lvl="1"/>
            <a:r>
              <a:rPr lang="en-US" dirty="0" smtClean="0"/>
              <a:t>The Pharisees did not see Jesus as an authority—they “came to Him, testing Him” (19:3).</a:t>
            </a:r>
          </a:p>
          <a:p>
            <a:pPr lvl="2"/>
            <a:r>
              <a:rPr lang="en-US" dirty="0" smtClean="0"/>
              <a:t>To the Jews, Moses was looked to as their authority (19:7).</a:t>
            </a:r>
          </a:p>
          <a:p>
            <a:pPr lvl="1"/>
            <a:r>
              <a:rPr lang="en-US" dirty="0" smtClean="0"/>
              <a:t>Jesus took His opponents back to “the beginning” twice to emphasize original authority </a:t>
            </a:r>
            <a:r>
              <a:rPr lang="en-US" sz="2400" dirty="0" smtClean="0"/>
              <a:t>(4, 8).</a:t>
            </a:r>
            <a:endParaRPr lang="en-US" dirty="0" smtClean="0"/>
          </a:p>
          <a:p>
            <a:pPr lvl="2"/>
            <a:r>
              <a:rPr lang="en-US" dirty="0" smtClean="0"/>
              <a:t>The context of Matthew 19:1-12 is rich in contrasts.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00050" lvl="0" indent="-400050">
              <a:buFont typeface="+mj-lt"/>
              <a:buAutoNum type="romanUcPeriod" startAt="2"/>
            </a:pPr>
            <a:r>
              <a:rPr lang="en-US" dirty="0" smtClean="0"/>
              <a:t>The </a:t>
            </a:r>
            <a:r>
              <a:rPr lang="en-US" u="sng" dirty="0" smtClean="0"/>
              <a:t>Authority</a:t>
            </a:r>
            <a:r>
              <a:rPr lang="en-US" dirty="0" smtClean="0"/>
              <a:t> of Matthew 19:9</a:t>
            </a:r>
          </a:p>
          <a:p>
            <a:pPr lvl="1" indent="-396875">
              <a:buFont typeface="+mj-lt"/>
              <a:buAutoNum type="alphaUcPeriod" startAt="3"/>
            </a:pPr>
            <a:r>
              <a:rPr lang="en-US" dirty="0" smtClean="0"/>
              <a:t>The authority in Matthew 19:9 is </a:t>
            </a:r>
            <a:r>
              <a:rPr lang="en-US" u="sng" dirty="0" smtClean="0"/>
              <a:t>Jesus Himself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Jesus finally said, “I say to you.”</a:t>
            </a:r>
          </a:p>
          <a:p>
            <a:pPr lvl="2"/>
            <a:r>
              <a:rPr lang="en-US" dirty="0" smtClean="0"/>
              <a:t>His authority is divine &amp; reaches back to the beginning.</a:t>
            </a:r>
          </a:p>
          <a:p>
            <a:pPr lvl="3"/>
            <a:r>
              <a:rPr lang="en-US" dirty="0" smtClean="0"/>
              <a:t>“</a:t>
            </a:r>
            <a:r>
              <a:rPr lang="en-US" u="sng" dirty="0" smtClean="0"/>
              <a:t>He who</a:t>
            </a:r>
            <a:r>
              <a:rPr lang="en-US" dirty="0" smtClean="0"/>
              <a:t> made them at the beginning” (19:4; cf. Col. 1:16). </a:t>
            </a:r>
          </a:p>
          <a:p>
            <a:pPr lvl="3"/>
            <a:r>
              <a:rPr lang="en-US" dirty="0" smtClean="0"/>
              <a:t>“What </a:t>
            </a:r>
            <a:r>
              <a:rPr lang="en-US" u="sng" dirty="0" smtClean="0"/>
              <a:t>God</a:t>
            </a:r>
            <a:r>
              <a:rPr lang="en-US" dirty="0" smtClean="0"/>
              <a:t> has joined together” (19:6; cf. John 1:3).  </a:t>
            </a:r>
          </a:p>
          <a:p>
            <a:pPr lvl="3"/>
            <a:r>
              <a:rPr lang="en-US" dirty="0" smtClean="0"/>
              <a:t>“From </a:t>
            </a:r>
            <a:r>
              <a:rPr lang="en-US" u="sng" dirty="0" smtClean="0"/>
              <a:t>the beginning</a:t>
            </a:r>
            <a:r>
              <a:rPr lang="en-US" dirty="0" smtClean="0"/>
              <a:t>” (19:8; cf. John 1:1).</a:t>
            </a:r>
          </a:p>
          <a:p>
            <a:pPr lvl="2"/>
            <a:r>
              <a:rPr lang="en-US" dirty="0" smtClean="0"/>
              <a:t>Jesus contrasted man’s authority and Moses’ authority with His/Divine authority!</a:t>
            </a:r>
          </a:p>
          <a:p>
            <a:pPr lvl="3"/>
            <a:r>
              <a:rPr lang="en-US" dirty="0" smtClean="0"/>
              <a:t>“</a:t>
            </a:r>
            <a:r>
              <a:rPr lang="en-US" u="sng" dirty="0" smtClean="0"/>
              <a:t>And I say to you</a:t>
            </a:r>
            <a:r>
              <a:rPr lang="en-US" dirty="0" smtClean="0"/>
              <a:t>” (19:9; cf. 5:32).</a:t>
            </a:r>
          </a:p>
          <a:p>
            <a:pPr lvl="3"/>
            <a:r>
              <a:rPr lang="en-US" dirty="0" smtClean="0"/>
              <a:t>Moses </a:t>
            </a:r>
            <a:r>
              <a:rPr lang="en-US" u="sng" dirty="0" smtClean="0"/>
              <a:t>was</a:t>
            </a:r>
            <a:r>
              <a:rPr lang="en-US" dirty="0" smtClean="0"/>
              <a:t> the lawgiver (cf. Jn. 1:17); </a:t>
            </a:r>
            <a:r>
              <a:rPr lang="en-US" u="sng" dirty="0" smtClean="0"/>
              <a:t>now</a:t>
            </a:r>
            <a:r>
              <a:rPr lang="en-US" dirty="0" smtClean="0"/>
              <a:t> Christ is the lawgiver (1 Co. 9:21; Ga. 6:2).</a:t>
            </a:r>
          </a:p>
          <a:p>
            <a:pPr lvl="1">
              <a:buAutoNum type="alphaUcPeriod" startAt="3"/>
            </a:pPr>
            <a:r>
              <a:rPr lang="en-US" dirty="0" smtClean="0"/>
              <a:t>Matthew 19:9 is </a:t>
            </a:r>
            <a:r>
              <a:rPr lang="en-US" u="sng" dirty="0" smtClean="0"/>
              <a:t>God’s law</a:t>
            </a:r>
            <a:r>
              <a:rPr lang="en-US" dirty="0" smtClean="0"/>
              <a:t> on MDR.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romanUcPeriod" startAt="3"/>
            </a:pPr>
            <a:r>
              <a:rPr lang="en-US" dirty="0" smtClean="0"/>
              <a:t>The </a:t>
            </a:r>
            <a:r>
              <a:rPr lang="en-US" u="sng" dirty="0" smtClean="0"/>
              <a:t>Amenability</a:t>
            </a:r>
            <a:r>
              <a:rPr lang="en-US" dirty="0" smtClean="0"/>
              <a:t> of Matthew 19:9</a:t>
            </a:r>
          </a:p>
          <a:p>
            <a:pPr lvl="1"/>
            <a:r>
              <a:rPr lang="en-US" dirty="0" smtClean="0"/>
              <a:t>To alter amenability </a:t>
            </a:r>
            <a:r>
              <a:rPr lang="en-US" u="sng" dirty="0" smtClean="0"/>
              <a:t>to</a:t>
            </a:r>
            <a:r>
              <a:rPr lang="en-US" dirty="0" smtClean="0"/>
              <a:t> Matthew 19:9, some try altering the amenability </a:t>
            </a:r>
            <a:r>
              <a:rPr lang="en-US" u="sng" dirty="0" smtClean="0"/>
              <a:t>of</a:t>
            </a:r>
            <a:r>
              <a:rPr lang="en-US" dirty="0" smtClean="0"/>
              <a:t> Matthew 19:9.</a:t>
            </a:r>
          </a:p>
          <a:p>
            <a:pPr lvl="2"/>
            <a:r>
              <a:rPr lang="en-US" dirty="0" smtClean="0"/>
              <a:t>The </a:t>
            </a:r>
            <a:r>
              <a:rPr lang="en-US" u="sng" dirty="0" smtClean="0"/>
              <a:t>clarity</a:t>
            </a:r>
            <a:r>
              <a:rPr lang="en-US" dirty="0" smtClean="0"/>
              <a:t> of Jesus’ teaching in Matthew 19:9 could not be clearer. </a:t>
            </a:r>
          </a:p>
          <a:p>
            <a:pPr lvl="2"/>
            <a:r>
              <a:rPr lang="en-US" dirty="0" smtClean="0"/>
              <a:t>The </a:t>
            </a:r>
            <a:r>
              <a:rPr lang="en-US" u="sng" dirty="0" smtClean="0"/>
              <a:t>force</a:t>
            </a:r>
            <a:r>
              <a:rPr lang="en-US" dirty="0" smtClean="0"/>
              <a:t> (and </a:t>
            </a:r>
            <a:r>
              <a:rPr lang="en-US" u="sng" dirty="0" smtClean="0"/>
              <a:t>restrictiveness</a:t>
            </a:r>
            <a:r>
              <a:rPr lang="en-US" dirty="0" smtClean="0"/>
              <a:t>) of Jesus’ teaching in Matthew 19:9 is obvious.</a:t>
            </a:r>
          </a:p>
          <a:p>
            <a:pPr lvl="2"/>
            <a:r>
              <a:rPr lang="en-US" dirty="0" smtClean="0"/>
              <a:t>To dismiss the forcefulness &amp; restrictiveness of Matthew 19:9, some have crafted </a:t>
            </a:r>
            <a:r>
              <a:rPr lang="en-US" u="sng" dirty="0" smtClean="0"/>
              <a:t>falsehoods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From one extreme: Matthew 19:9 is not part of N.T. law &amp; doesn’t apply to Christians.</a:t>
            </a:r>
          </a:p>
          <a:p>
            <a:pPr lvl="3"/>
            <a:r>
              <a:rPr lang="en-US" dirty="0" smtClean="0"/>
              <a:t>To another extreme: Matthew 19:9 is a covenant passage that only applies to Christians.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romanUcPeriod" startAt="3"/>
            </a:pPr>
            <a:r>
              <a:rPr lang="en-US" dirty="0" smtClean="0"/>
              <a:t>The </a:t>
            </a:r>
            <a:r>
              <a:rPr lang="en-US" u="sng" dirty="0" smtClean="0"/>
              <a:t>Amenability</a:t>
            </a:r>
            <a:r>
              <a:rPr lang="en-US" dirty="0" smtClean="0"/>
              <a:t> of Matthew 19:9</a:t>
            </a:r>
          </a:p>
          <a:p>
            <a:pPr lvl="1" indent="-396875">
              <a:buFont typeface="+mj-lt"/>
              <a:buAutoNum type="alphaUcPeriod" startAt="2"/>
            </a:pPr>
            <a:r>
              <a:rPr lang="en-US" dirty="0" smtClean="0"/>
              <a:t>False amenability doctrine: </a:t>
            </a:r>
            <a:br>
              <a:rPr lang="en-US" dirty="0" smtClean="0"/>
            </a:br>
            <a:r>
              <a:rPr lang="en-US" dirty="0" smtClean="0"/>
              <a:t>Matthew 19:9 is </a:t>
            </a:r>
            <a:r>
              <a:rPr lang="en-US" u="sng" dirty="0" smtClean="0"/>
              <a:t>not</a:t>
            </a:r>
            <a:r>
              <a:rPr lang="en-US" dirty="0" smtClean="0"/>
              <a:t> amenable to Christians.</a:t>
            </a:r>
          </a:p>
          <a:p>
            <a:pPr lvl="2"/>
            <a:r>
              <a:rPr lang="en-US" dirty="0" smtClean="0"/>
              <a:t>Advocates argue that the N.T. took effect on Pentecost in Acts 2, and therefore, anything stated in the Bible before Acts 2 (incl. Mathew 19:9) is </a:t>
            </a:r>
            <a:r>
              <a:rPr lang="en-US" u="sng" dirty="0" smtClean="0"/>
              <a:t>not part of the N.T.</a:t>
            </a:r>
          </a:p>
          <a:p>
            <a:pPr lvl="3"/>
            <a:r>
              <a:rPr lang="en-US" dirty="0" smtClean="0"/>
              <a:t>They claim Matthew, Mark, Luke, John &amp; Acts 1 are not part of the new covenant.</a:t>
            </a:r>
          </a:p>
          <a:p>
            <a:pPr lvl="3"/>
            <a:r>
              <a:rPr lang="en-US" dirty="0" smtClean="0"/>
              <a:t>They claim the </a:t>
            </a:r>
            <a:r>
              <a:rPr lang="en-US" u="sng" dirty="0" smtClean="0"/>
              <a:t>law for the church</a:t>
            </a:r>
            <a:r>
              <a:rPr lang="en-US" dirty="0" smtClean="0"/>
              <a:t> (Christians) was not given until Pentecost &amp; after.</a:t>
            </a:r>
          </a:p>
          <a:p>
            <a:pPr lvl="3"/>
            <a:r>
              <a:rPr lang="en-US" dirty="0" smtClean="0"/>
              <a:t>Their motivation is the removal of the “</a:t>
            </a:r>
            <a:r>
              <a:rPr lang="en-US" u="sng" dirty="0" smtClean="0"/>
              <a:t>exception</a:t>
            </a:r>
            <a:r>
              <a:rPr lang="en-US" dirty="0" smtClean="0"/>
              <a:t> clause” from N.T. doctrine.</a:t>
            </a:r>
          </a:p>
          <a:p>
            <a:pPr lvl="3"/>
            <a:r>
              <a:rPr lang="en-US" dirty="0" smtClean="0"/>
              <a:t>This doctrine (Matthew 19:9 is not amenable to Christians) is blatantly false!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romanUcPeriod" startAt="3"/>
            </a:pPr>
            <a:r>
              <a:rPr lang="en-US" dirty="0" smtClean="0"/>
              <a:t>The </a:t>
            </a:r>
            <a:r>
              <a:rPr lang="en-US" u="sng" dirty="0" smtClean="0"/>
              <a:t>Amenability</a:t>
            </a:r>
            <a:r>
              <a:rPr lang="en-US" dirty="0" smtClean="0"/>
              <a:t> of Matthew 19:9</a:t>
            </a:r>
          </a:p>
          <a:p>
            <a:pPr lvl="1" indent="-396875">
              <a:buFont typeface="+mj-lt"/>
              <a:buAutoNum type="alphaUcPeriod" startAt="2"/>
            </a:pPr>
            <a:r>
              <a:rPr lang="en-US" dirty="0" smtClean="0"/>
              <a:t>False amenability doctrine: </a:t>
            </a:r>
            <a:br>
              <a:rPr lang="en-US" dirty="0" smtClean="0"/>
            </a:br>
            <a:r>
              <a:rPr lang="en-US" dirty="0" smtClean="0"/>
              <a:t>Matthew 19:9 is </a:t>
            </a:r>
            <a:r>
              <a:rPr lang="en-US" u="sng" dirty="0" smtClean="0"/>
              <a:t>not</a:t>
            </a:r>
            <a:r>
              <a:rPr lang="en-US" dirty="0" smtClean="0"/>
              <a:t> amenable to Christians.</a:t>
            </a:r>
          </a:p>
          <a:p>
            <a:pPr marL="1092200" lvl="2" indent="-352425">
              <a:buFont typeface="+mj-lt"/>
              <a:buAutoNum type="arabicPeriod" startAt="2"/>
            </a:pPr>
            <a:r>
              <a:rPr lang="en-US" dirty="0" smtClean="0"/>
              <a:t>Answering this false doctrine with the truth is necessary and fairly simple.</a:t>
            </a:r>
          </a:p>
          <a:p>
            <a:pPr lvl="3"/>
            <a:r>
              <a:rPr lang="en-US" dirty="0" smtClean="0"/>
              <a:t>Truth: To reject one verse/doctrine (i.e., Matthew 19:9) as part of the N.T. necessarily requires the rejection of the entire chapter, book &amp; all four gospel accounts as part of N.T.</a:t>
            </a:r>
          </a:p>
          <a:p>
            <a:pPr lvl="3"/>
            <a:r>
              <a:rPr lang="en-US" dirty="0" smtClean="0"/>
              <a:t>Truth: Jesus came to both </a:t>
            </a:r>
            <a:r>
              <a:rPr lang="en-US" u="sng" dirty="0" smtClean="0"/>
              <a:t>fulfill</a:t>
            </a:r>
            <a:r>
              <a:rPr lang="en-US" dirty="0" smtClean="0"/>
              <a:t> the Old and to </a:t>
            </a:r>
            <a:r>
              <a:rPr lang="en-US" u="sng" dirty="0" smtClean="0"/>
              <a:t>establish</a:t>
            </a:r>
            <a:r>
              <a:rPr lang="en-US" dirty="0" smtClean="0"/>
              <a:t> the New.  He did both! (Matt. 5:17; John 12:48).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romanUcPeriod" startAt="3"/>
            </a:pPr>
            <a:r>
              <a:rPr lang="en-US" dirty="0" smtClean="0"/>
              <a:t>The </a:t>
            </a:r>
            <a:r>
              <a:rPr lang="en-US" u="sng" dirty="0" smtClean="0"/>
              <a:t>Amenability</a:t>
            </a:r>
            <a:r>
              <a:rPr lang="en-US" dirty="0" smtClean="0"/>
              <a:t> of Matthew 19:9</a:t>
            </a:r>
          </a:p>
          <a:p>
            <a:pPr lvl="1" indent="-396875">
              <a:buFont typeface="+mj-lt"/>
              <a:buAutoNum type="alphaUcPeriod" startAt="2"/>
            </a:pPr>
            <a:r>
              <a:rPr lang="en-US" dirty="0" smtClean="0"/>
              <a:t>False amenability doctrine: </a:t>
            </a:r>
            <a:br>
              <a:rPr lang="en-US" dirty="0" smtClean="0"/>
            </a:br>
            <a:r>
              <a:rPr lang="en-US" dirty="0" smtClean="0"/>
              <a:t>Matthew 19:9 is </a:t>
            </a:r>
            <a:r>
              <a:rPr lang="en-US" u="sng" dirty="0" smtClean="0"/>
              <a:t>not</a:t>
            </a:r>
            <a:r>
              <a:rPr lang="en-US" dirty="0" smtClean="0"/>
              <a:t> amenable to Christians.</a:t>
            </a:r>
          </a:p>
          <a:p>
            <a:pPr marL="1092200" lvl="2" indent="-352425">
              <a:buFont typeface="+mj-lt"/>
              <a:buAutoNum type="arabicPeriod" startAt="2"/>
            </a:pPr>
            <a:r>
              <a:rPr lang="en-US" dirty="0" smtClean="0"/>
              <a:t>Answering this false doctrine with the truth is necessary and fairly simple.</a:t>
            </a:r>
          </a:p>
          <a:p>
            <a:pPr marL="1377950" lvl="3" indent="-288925">
              <a:buFont typeface="+mj-lt"/>
              <a:buAutoNum type="alphaLcParenR" startAt="3"/>
            </a:pPr>
            <a:r>
              <a:rPr lang="en-US" dirty="0" smtClean="0"/>
              <a:t>Truth: While Jesus did explain parts of the Law of Moses, He also </a:t>
            </a:r>
            <a:r>
              <a:rPr lang="en-US" u="sng" dirty="0" smtClean="0"/>
              <a:t>taught the New</a:t>
            </a:r>
            <a:r>
              <a:rPr lang="en-US" dirty="0" smtClean="0"/>
              <a:t>.</a:t>
            </a:r>
          </a:p>
          <a:p>
            <a:pPr marL="1719263" lvl="4" indent="-300038">
              <a:buFont typeface="+mj-lt"/>
              <a:buAutoNum type="arabicParenR"/>
            </a:pPr>
            <a:r>
              <a:rPr lang="en-US" dirty="0" smtClean="0"/>
              <a:t>Are verses like these part of the Old (i.e., Jesus explaining it) or part of the New? (John 3:3, 5; Matt. 19:28; John 14:6; Matt. 28:18-20; Mark 16:15-16)</a:t>
            </a:r>
          </a:p>
          <a:p>
            <a:pPr marL="1719263" lvl="4" indent="-300038">
              <a:buFont typeface="+mj-lt"/>
              <a:buAutoNum type="arabicParenR"/>
            </a:pPr>
            <a:r>
              <a:rPr lang="en-US" dirty="0" smtClean="0"/>
              <a:t>Jesus taught many things that were </a:t>
            </a:r>
            <a:r>
              <a:rPr lang="en-US" u="sng" dirty="0" smtClean="0"/>
              <a:t>not part</a:t>
            </a:r>
            <a:r>
              <a:rPr lang="en-US" dirty="0" smtClean="0"/>
              <a:t> of the Law of Moses cf. Deut. 12:32; Prov. 30:6).</a:t>
            </a:r>
          </a:p>
          <a:p>
            <a:pPr marL="1719263" lvl="4" indent="-300038">
              <a:buFont typeface="+mj-lt"/>
              <a:buAutoNum type="arabicParenR"/>
            </a:pPr>
            <a:r>
              <a:rPr lang="en-US" dirty="0" smtClean="0"/>
              <a:t>Jesus taught many things (binding on us today) </a:t>
            </a:r>
            <a:r>
              <a:rPr lang="en-US" u="sng" dirty="0" smtClean="0"/>
              <a:t>not repeated</a:t>
            </a:r>
            <a:r>
              <a:rPr lang="en-US" dirty="0" smtClean="0"/>
              <a:t> after Acts 2 (cf. Matt. 5:28; 23:9).</a:t>
            </a:r>
          </a:p>
          <a:p>
            <a:pPr lvl="3">
              <a:buAutoNum type="alphaLcParenR" startAt="3"/>
            </a:pPr>
            <a:endParaRPr lang="en-US" dirty="0" smtClean="0"/>
          </a:p>
          <a:p>
            <a:pPr lvl="3">
              <a:buAutoNum type="alphaLcParenR" startAt="3"/>
            </a:pPr>
            <a:endParaRPr lang="en-US" dirty="0" smtClean="0"/>
          </a:p>
          <a:p>
            <a:pPr lvl="3">
              <a:buAutoNum type="alphaLcParenR" startAt="3"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romanUcPeriod" startAt="3"/>
            </a:pPr>
            <a:r>
              <a:rPr lang="en-US" dirty="0" smtClean="0"/>
              <a:t>The </a:t>
            </a:r>
            <a:r>
              <a:rPr lang="en-US" u="sng" dirty="0" smtClean="0"/>
              <a:t>Amenability</a:t>
            </a:r>
            <a:r>
              <a:rPr lang="en-US" dirty="0" smtClean="0"/>
              <a:t> of Matthew 19:9</a:t>
            </a:r>
          </a:p>
          <a:p>
            <a:pPr lvl="1" indent="-396875">
              <a:buFont typeface="+mj-lt"/>
              <a:buAutoNum type="alphaUcPeriod" startAt="2"/>
            </a:pPr>
            <a:r>
              <a:rPr lang="en-US" dirty="0" smtClean="0"/>
              <a:t>False amenability doctrine: </a:t>
            </a:r>
            <a:br>
              <a:rPr lang="en-US" dirty="0" smtClean="0"/>
            </a:br>
            <a:r>
              <a:rPr lang="en-US" dirty="0" smtClean="0"/>
              <a:t>Matthew 19:9 is </a:t>
            </a:r>
            <a:r>
              <a:rPr lang="en-US" u="sng" dirty="0" smtClean="0"/>
              <a:t>not</a:t>
            </a:r>
            <a:r>
              <a:rPr lang="en-US" dirty="0" smtClean="0"/>
              <a:t> amenable to Christians.</a:t>
            </a:r>
          </a:p>
          <a:p>
            <a:pPr marL="1092200" lvl="2" indent="-352425">
              <a:buFont typeface="+mj-lt"/>
              <a:buAutoNum type="arabicPeriod" startAt="2"/>
            </a:pPr>
            <a:r>
              <a:rPr lang="en-US" dirty="0" smtClean="0"/>
              <a:t>Answering this false doctrine with the truth is necessary and fairly simple.</a:t>
            </a:r>
          </a:p>
          <a:p>
            <a:pPr marL="1377950" lvl="3" indent="-288925">
              <a:buFont typeface="+mj-lt"/>
              <a:buAutoNum type="alphaLcParenR" startAt="4"/>
            </a:pPr>
            <a:r>
              <a:rPr lang="en-US" dirty="0" smtClean="0"/>
              <a:t>Truth: Jesus often </a:t>
            </a:r>
            <a:r>
              <a:rPr lang="en-US" u="sng" dirty="0" smtClean="0"/>
              <a:t>contrasted</a:t>
            </a:r>
            <a:r>
              <a:rPr lang="en-US" dirty="0" smtClean="0"/>
              <a:t> the teaching of the Old with His teaching.</a:t>
            </a:r>
          </a:p>
          <a:p>
            <a:pPr marL="1719263" lvl="4" indent="-300038">
              <a:buFont typeface="+mj-lt"/>
              <a:buAutoNum type="arabicParenR"/>
            </a:pPr>
            <a:r>
              <a:rPr lang="en-US" dirty="0" smtClean="0"/>
              <a:t>He could not be merely clarifying/explaining the Old if He was differentiating (cf. Matt. 5:21-44).</a:t>
            </a:r>
          </a:p>
          <a:p>
            <a:pPr marL="1719263" lvl="4" indent="-300038">
              <a:buFont typeface="+mj-lt"/>
              <a:buAutoNum type="arabicParenR"/>
            </a:pPr>
            <a:r>
              <a:rPr lang="en-US" dirty="0" smtClean="0"/>
              <a:t>If Matthew 19:9 merely explained the Law of Moses, then Jesus </a:t>
            </a:r>
            <a:r>
              <a:rPr lang="en-US" u="sng" dirty="0" smtClean="0"/>
              <a:t>contradicted</a:t>
            </a:r>
            <a:r>
              <a:rPr lang="en-US" dirty="0" smtClean="0"/>
              <a:t> it (cf. Deut. 24:1-4; Lev. 20:10).</a:t>
            </a:r>
          </a:p>
          <a:p>
            <a:pPr marL="1719263" lvl="4" indent="-300038">
              <a:buFont typeface="+mj-lt"/>
              <a:buAutoNum type="arabicParenR"/>
            </a:pPr>
            <a:r>
              <a:rPr lang="en-US" dirty="0" smtClean="0"/>
              <a:t>Even Pharisees recognized Jesus was contrasting His teaching with Moses (19:7).</a:t>
            </a:r>
          </a:p>
          <a:p>
            <a:pPr lvl="3">
              <a:buAutoNum type="alphaLcParenR" startAt="4"/>
            </a:pPr>
            <a:endParaRPr lang="en-US" dirty="0" smtClean="0"/>
          </a:p>
          <a:p>
            <a:pPr lvl="3">
              <a:buAutoNum type="alphaLcParenR" startAt="4"/>
            </a:pPr>
            <a:endParaRPr lang="en-US" dirty="0" smtClean="0"/>
          </a:p>
          <a:p>
            <a:pPr lvl="3">
              <a:buAutoNum type="alphaLcParenR" startAt="4"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479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22</cp:revision>
  <dcterms:created xsi:type="dcterms:W3CDTF">2013-08-30T14:38:36Z</dcterms:created>
  <dcterms:modified xsi:type="dcterms:W3CDTF">2013-09-29T19:51:42Z</dcterms:modified>
</cp:coreProperties>
</file>