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0" r:id="rId4"/>
    <p:sldId id="293" r:id="rId5"/>
    <p:sldId id="282" r:id="rId6"/>
    <p:sldId id="294" r:id="rId7"/>
    <p:sldId id="289" r:id="rId8"/>
    <p:sldId id="291" r:id="rId9"/>
    <p:sldId id="295"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A0000"/>
    <a:srgbClr val="A001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747" autoAdjust="0"/>
  </p:normalViewPr>
  <p:slideViewPr>
    <p:cSldViewPr>
      <p:cViewPr>
        <p:scale>
          <a:sx n="60" d="100"/>
          <a:sy n="60" d="100"/>
        </p:scale>
        <p:origin x="-3000" y="-109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1FA785B-BA3E-48E2-A7B8-7896B66AEE1C}" type="datetimeFigureOut">
              <a:rPr lang="en-US" smtClean="0"/>
              <a:pPr/>
              <a:t>10/21/2013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AECAB01-2DE2-47C6-A8C7-CE392FA921EA}" type="slidenum">
              <a:rPr lang="en-US" smtClean="0"/>
              <a:pPr/>
              <a:t>‹#›</a:t>
            </a:fld>
            <a:endParaRPr lang="en-US"/>
          </a:p>
        </p:txBody>
      </p:sp>
      <p:pic>
        <p:nvPicPr>
          <p:cNvPr id="1026" name="Picture 2" descr="\\pblfpr\users\David\_Graphics\Lesson-Event PPT Graphics\MDR.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1FA785B-BA3E-48E2-A7B8-7896B66AEE1C}" type="datetimeFigureOut">
              <a:rPr lang="en-US" smtClean="0"/>
              <a:pPr/>
              <a:t>10/21/2013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AECAB01-2DE2-47C6-A8C7-CE392FA921E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1FA785B-BA3E-48E2-A7B8-7896B66AEE1C}" type="datetimeFigureOut">
              <a:rPr lang="en-US" smtClean="0"/>
              <a:pPr/>
              <a:t>10/21/2013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AECAB01-2DE2-47C6-A8C7-CE392FA921E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1FA785B-BA3E-48E2-A7B8-7896B66AEE1C}" type="datetimeFigureOut">
              <a:rPr lang="en-US" smtClean="0"/>
              <a:pPr/>
              <a:t>10/21/2013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AECAB01-2DE2-47C6-A8C7-CE392FA921EA}"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1FA785B-BA3E-48E2-A7B8-7896B66AEE1C}" type="datetimeFigureOut">
              <a:rPr lang="en-US" smtClean="0"/>
              <a:pPr/>
              <a:t>10/21/2013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AECAB01-2DE2-47C6-A8C7-CE392FA921E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1FA785B-BA3E-48E2-A7B8-7896B66AEE1C}" type="datetimeFigureOut">
              <a:rPr lang="en-US" smtClean="0"/>
              <a:pPr/>
              <a:t>10/21/2013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AECAB01-2DE2-47C6-A8C7-CE392FA921E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1FA785B-BA3E-48E2-A7B8-7896B66AEE1C}" type="datetimeFigureOut">
              <a:rPr lang="en-US" smtClean="0"/>
              <a:pPr/>
              <a:t>10/21/2013</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6AECAB01-2DE2-47C6-A8C7-CE392FA921E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1FA785B-BA3E-48E2-A7B8-7896B66AEE1C}" type="datetimeFigureOut">
              <a:rPr lang="en-US" smtClean="0"/>
              <a:pPr/>
              <a:t>10/21/2013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6AECAB01-2DE2-47C6-A8C7-CE392FA921E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1FA785B-BA3E-48E2-A7B8-7896B66AEE1C}" type="datetimeFigureOut">
              <a:rPr lang="en-US" smtClean="0"/>
              <a:pPr/>
              <a:t>10/21/2013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6AECAB01-2DE2-47C6-A8C7-CE392FA921E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1FA785B-BA3E-48E2-A7B8-7896B66AEE1C}" type="datetimeFigureOut">
              <a:rPr lang="en-US" smtClean="0"/>
              <a:pPr/>
              <a:t>10/21/2013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AECAB01-2DE2-47C6-A8C7-CE392FA921E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1FA785B-BA3E-48E2-A7B8-7896B66AEE1C}" type="datetimeFigureOut">
              <a:rPr lang="en-US" smtClean="0"/>
              <a:pPr/>
              <a:t>10/21/2013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AECAB01-2DE2-47C6-A8C7-CE392FA921E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2" descr="\\pblfpr\users\David\_Graphics\Lesson-Event PPT Graphics\MDR - text.jpg"/>
          <p:cNvPicPr>
            <a:picLocks noChangeAspect="1" noChangeArrowheads="1"/>
          </p:cNvPicPr>
          <p:nvPr userDrawn="1"/>
        </p:nvPicPr>
        <p:blipFill>
          <a:blip r:embed="rId13" cstate="print"/>
          <a:srcRect/>
          <a:stretch>
            <a:fillRect/>
          </a:stretch>
        </p:blipFill>
        <p:spPr bwMode="auto">
          <a:xfrm>
            <a:off x="0" y="0"/>
            <a:ext cx="9143999" cy="6858000"/>
          </a:xfrm>
          <a:prstGeom prst="rect">
            <a:avLst/>
          </a:prstGeom>
          <a:noFill/>
        </p:spPr>
      </p:pic>
      <p:sp>
        <p:nvSpPr>
          <p:cNvPr id="3" name="Text Placeholder 2"/>
          <p:cNvSpPr>
            <a:spLocks noGrp="1"/>
          </p:cNvSpPr>
          <p:nvPr>
            <p:ph type="body" idx="1"/>
          </p:nvPr>
        </p:nvSpPr>
        <p:spPr>
          <a:xfrm>
            <a:off x="228600" y="1371600"/>
            <a:ext cx="8915400" cy="53340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left)">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tmplLst>
          <p:tmpl lvl="1">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1313" indent="-341313" algn="l" defTabSz="914400" rtl="0" eaLnBrk="1" latinLnBrk="0" hangingPunct="1">
        <a:spcBef>
          <a:spcPts val="450"/>
        </a:spcBef>
        <a:buFont typeface="+mj-lt"/>
        <a:buAutoNum type="romanUcPeriod"/>
        <a:defRPr sz="2800" b="1" kern="1200">
          <a:solidFill>
            <a:schemeClr val="tx1"/>
          </a:solidFill>
          <a:latin typeface="+mn-lt"/>
          <a:ea typeface="+mn-ea"/>
          <a:cs typeface="+mn-cs"/>
        </a:defRPr>
      </a:lvl1pPr>
      <a:lvl2pPr marL="736600" indent="-395288" algn="l" defTabSz="914400" rtl="0" eaLnBrk="1" latinLnBrk="0" hangingPunct="1">
        <a:spcBef>
          <a:spcPts val="450"/>
        </a:spcBef>
        <a:buFont typeface="+mj-lt"/>
        <a:buAutoNum type="alphaUcPeriod"/>
        <a:defRPr sz="2800" b="1" kern="1200">
          <a:solidFill>
            <a:srgbClr val="8A0000"/>
          </a:solidFill>
          <a:latin typeface="+mn-lt"/>
          <a:ea typeface="+mn-ea"/>
          <a:cs typeface="+mn-cs"/>
        </a:defRPr>
      </a:lvl2pPr>
      <a:lvl3pPr marL="1089025" indent="-349250" algn="l" defTabSz="914400" rtl="0" eaLnBrk="1" latinLnBrk="0" hangingPunct="1">
        <a:spcBef>
          <a:spcPts val="450"/>
        </a:spcBef>
        <a:buFont typeface="+mj-lt"/>
        <a:buAutoNum type="arabicPeriod"/>
        <a:defRPr sz="2400" b="1" kern="1200">
          <a:solidFill>
            <a:schemeClr val="tx1"/>
          </a:solidFill>
          <a:latin typeface="+mn-lt"/>
          <a:ea typeface="+mn-ea"/>
          <a:cs typeface="+mn-cs"/>
        </a:defRPr>
      </a:lvl3pPr>
      <a:lvl4pPr marL="1376363" indent="-287338" algn="l" defTabSz="914400" rtl="0" eaLnBrk="1" latinLnBrk="0" hangingPunct="1">
        <a:spcBef>
          <a:spcPts val="450"/>
        </a:spcBef>
        <a:buFont typeface="+mj-lt"/>
        <a:buAutoNum type="alphaLcParenR"/>
        <a:defRPr sz="2000" b="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b="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5689937"/>
            <a:ext cx="8610600" cy="1015663"/>
          </a:xfrm>
          <a:prstGeom prst="rect">
            <a:avLst/>
          </a:prstGeom>
          <a:noFill/>
        </p:spPr>
        <p:txBody>
          <a:bodyPr wrap="square" rtlCol="0">
            <a:spAutoFit/>
          </a:bodyPr>
          <a:lstStyle/>
          <a:p>
            <a:r>
              <a:rPr lang="en-US" sz="2800" u="sng" dirty="0" smtClean="0"/>
              <a:t>Lesson 6</a:t>
            </a:r>
            <a:r>
              <a:rPr lang="en-US" sz="2800" dirty="0" smtClean="0"/>
              <a:t>:</a:t>
            </a:r>
          </a:p>
          <a:p>
            <a:r>
              <a:rPr lang="en-US" sz="3200" b="1" dirty="0" smtClean="0"/>
              <a:t>The Put-Away Fornicator May Not Remarry!</a:t>
            </a:r>
            <a:endParaRPr lang="en-US" sz="3200" b="1" dirty="0"/>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371600"/>
            <a:ext cx="8915400" cy="5486400"/>
          </a:xfrm>
        </p:spPr>
        <p:txBody>
          <a:bodyPr>
            <a:normAutofit/>
          </a:bodyPr>
          <a:lstStyle/>
          <a:p>
            <a:pPr lvl="0"/>
            <a:r>
              <a:rPr lang="en-US" dirty="0" smtClean="0"/>
              <a:t>Some Believe That a Spouse Who Commits Fornication May Be Put Away &amp; </a:t>
            </a:r>
            <a:r>
              <a:rPr lang="en-US" u="sng" dirty="0" smtClean="0"/>
              <a:t>Marry Again</a:t>
            </a:r>
            <a:r>
              <a:rPr lang="en-US" dirty="0" smtClean="0"/>
              <a:t>.</a:t>
            </a:r>
          </a:p>
          <a:p>
            <a:pPr lvl="1"/>
            <a:r>
              <a:rPr lang="en-US" dirty="0" smtClean="0"/>
              <a:t>Some have concluded that if the bond of marriage is dissolved so that the innocent party can remarry, the marriage bond must also be dissolved for the guilty party to remarry.</a:t>
            </a:r>
          </a:p>
          <a:p>
            <a:pPr lvl="1"/>
            <a:r>
              <a:rPr lang="en-US" dirty="0" smtClean="0"/>
              <a:t>Some have claimed that “except for fornication” must also apply to the guilty party. </a:t>
            </a:r>
          </a:p>
          <a:p>
            <a:pPr lvl="1"/>
            <a:r>
              <a:rPr lang="en-US" dirty="0" smtClean="0"/>
              <a:t>Some, who hold this position, would say that it is not ideal for the guilty party to remarry but that it is not sinful.</a:t>
            </a:r>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371600"/>
            <a:ext cx="8915400" cy="5486400"/>
          </a:xfrm>
        </p:spPr>
        <p:txBody>
          <a:bodyPr>
            <a:normAutofit fontScale="92500" lnSpcReduction="20000"/>
          </a:bodyPr>
          <a:lstStyle/>
          <a:p>
            <a:pPr marL="342900" lvl="0" indent="-342900">
              <a:buFont typeface="+mj-lt"/>
              <a:buAutoNum type="romanUcPeriod" startAt="2"/>
            </a:pPr>
            <a:r>
              <a:rPr lang="en-US" dirty="0" smtClean="0"/>
              <a:t>The Put Away-Fornicator May Not Remarry: </a:t>
            </a:r>
            <a:br>
              <a:rPr lang="en-US" dirty="0" smtClean="0"/>
            </a:br>
            <a:r>
              <a:rPr lang="en-US" u="sng" dirty="0" smtClean="0"/>
              <a:t>Biblical Authority</a:t>
            </a:r>
            <a:r>
              <a:rPr lang="en-US" dirty="0" smtClean="0"/>
              <a:t> Will Not Allow It!</a:t>
            </a:r>
          </a:p>
          <a:p>
            <a:pPr lvl="1"/>
            <a:r>
              <a:rPr lang="en-US" dirty="0" smtClean="0"/>
              <a:t>There is NO Scriptural </a:t>
            </a:r>
            <a:r>
              <a:rPr lang="en-US" u="sng" dirty="0" smtClean="0"/>
              <a:t>authority</a:t>
            </a:r>
            <a:r>
              <a:rPr lang="en-US" dirty="0" smtClean="0"/>
              <a:t> for a put-away fornicator to remarry.</a:t>
            </a:r>
          </a:p>
          <a:p>
            <a:pPr lvl="2"/>
            <a:r>
              <a:rPr lang="en-US" dirty="0" smtClean="0"/>
              <a:t>Everything we do must be done by the authority of Christ (cf. Col. 3:17).</a:t>
            </a:r>
          </a:p>
          <a:p>
            <a:pPr lvl="2"/>
            <a:r>
              <a:rPr lang="en-US" dirty="0" smtClean="0"/>
              <a:t>The N.T. clearly authorizes three categories of persons to marry.</a:t>
            </a:r>
          </a:p>
          <a:p>
            <a:pPr lvl="1"/>
            <a:r>
              <a:rPr lang="en-US" dirty="0" smtClean="0"/>
              <a:t>There is a tremendous difference between how </a:t>
            </a:r>
            <a:r>
              <a:rPr lang="en-US" u="sng" dirty="0" smtClean="0"/>
              <a:t>man</a:t>
            </a:r>
            <a:r>
              <a:rPr lang="en-US" dirty="0" smtClean="0"/>
              <a:t> views marriage &amp; how </a:t>
            </a:r>
            <a:r>
              <a:rPr lang="en-US" u="sng" dirty="0" smtClean="0"/>
              <a:t>God</a:t>
            </a:r>
            <a:r>
              <a:rPr lang="en-US" dirty="0" smtClean="0"/>
              <a:t> views it.</a:t>
            </a:r>
          </a:p>
          <a:p>
            <a:pPr lvl="2"/>
            <a:r>
              <a:rPr lang="en-US" dirty="0" smtClean="0"/>
              <a:t>Marriage, in God’s eyes, is much more than a civil union or civil contract.</a:t>
            </a:r>
          </a:p>
          <a:p>
            <a:pPr lvl="2"/>
            <a:r>
              <a:rPr lang="en-US" dirty="0" smtClean="0"/>
              <a:t>The husband &amp; wife are not the only two involved in the marriage.</a:t>
            </a:r>
          </a:p>
          <a:p>
            <a:pPr lvl="2"/>
            <a:r>
              <a:rPr lang="en-US" dirty="0" smtClean="0"/>
              <a:t>Therefore, God is the only one who has the right to determine what dissolves the marriage (and what does not) and who has a right to remarry (and who does not).</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left)">
                                      <p:cBhvr>
                                        <p:cTn id="24" dur="500"/>
                                        <p:tgtEl>
                                          <p:spTgt spid="3">
                                            <p:txEl>
                                              <p:pRg st="4" end="4"/>
                                            </p:txEl>
                                          </p:spTgt>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left)">
                                      <p:cBhvr>
                                        <p:cTn id="28" dur="500"/>
                                        <p:tgtEl>
                                          <p:spTgt spid="3">
                                            <p:txEl>
                                              <p:pRg st="5" end="5"/>
                                            </p:txEl>
                                          </p:spTgt>
                                        </p:tgtEl>
                                      </p:cBhvr>
                                    </p:animEffect>
                                  </p:child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left)">
                                      <p:cBhvr>
                                        <p:cTn id="32" dur="500"/>
                                        <p:tgtEl>
                                          <p:spTgt spid="3">
                                            <p:txEl>
                                              <p:pRg st="6" end="6"/>
                                            </p:txEl>
                                          </p:spTgt>
                                        </p:tgtEl>
                                      </p:cBhvr>
                                    </p:animEffect>
                                  </p:childTnLst>
                                </p:cTn>
                              </p:par>
                            </p:childTnLst>
                          </p:cTn>
                        </p:par>
                        <p:par>
                          <p:cTn id="33" fill="hold">
                            <p:stCondLst>
                              <p:cond delay="1500"/>
                            </p:stCondLst>
                            <p:childTnLst>
                              <p:par>
                                <p:cTn id="34" presetID="22" presetClass="entr" presetSubtype="8" fill="hold" nodeType="after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wipe(left)">
                                      <p:cBhvr>
                                        <p:cTn id="3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371600"/>
            <a:ext cx="8915400" cy="5486400"/>
          </a:xfrm>
        </p:spPr>
        <p:txBody>
          <a:bodyPr>
            <a:normAutofit fontScale="92500" lnSpcReduction="20000"/>
          </a:bodyPr>
          <a:lstStyle/>
          <a:p>
            <a:pPr marL="342900" lvl="0" indent="-342900">
              <a:buFont typeface="+mj-lt"/>
              <a:buAutoNum type="romanUcPeriod" startAt="2"/>
            </a:pPr>
            <a:r>
              <a:rPr lang="en-US" dirty="0" smtClean="0"/>
              <a:t>The Put Away-Fornicator May Not Remarry: </a:t>
            </a:r>
            <a:br>
              <a:rPr lang="en-US" dirty="0" smtClean="0"/>
            </a:br>
            <a:r>
              <a:rPr lang="en-US" u="sng" dirty="0" smtClean="0"/>
              <a:t>Biblical Authority</a:t>
            </a:r>
            <a:r>
              <a:rPr lang="en-US" dirty="0" smtClean="0"/>
              <a:t> Will Not Allow It!</a:t>
            </a:r>
          </a:p>
          <a:p>
            <a:pPr marL="742950" lvl="1" indent="-403225">
              <a:buFont typeface="+mj-lt"/>
              <a:buAutoNum type="alphaUcPeriod" startAt="3"/>
            </a:pPr>
            <a:r>
              <a:rPr lang="en-US" dirty="0" smtClean="0"/>
              <a:t>There is a difference between “the </a:t>
            </a:r>
            <a:r>
              <a:rPr lang="en-US" u="sng" dirty="0" smtClean="0"/>
              <a:t>marriage</a:t>
            </a:r>
            <a:r>
              <a:rPr lang="en-US" dirty="0" smtClean="0"/>
              <a:t>” and “the </a:t>
            </a:r>
            <a:r>
              <a:rPr lang="en-US" u="sng" dirty="0" smtClean="0"/>
              <a:t>bond</a:t>
            </a:r>
            <a:r>
              <a:rPr lang="en-US" dirty="0" smtClean="0"/>
              <a:t>.”</a:t>
            </a:r>
          </a:p>
          <a:p>
            <a:pPr lvl="2"/>
            <a:r>
              <a:rPr lang="en-US" dirty="0" smtClean="0"/>
              <a:t>It is possible for one to be “married” to another person (in human terms) but still be “</a:t>
            </a:r>
            <a:r>
              <a:rPr lang="en-US" u="sng" dirty="0" smtClean="0"/>
              <a:t>bound</a:t>
            </a:r>
            <a:r>
              <a:rPr lang="en-US" dirty="0" smtClean="0"/>
              <a:t>” elsewhere and not permitted to be “remarried” (in God’s terms) (Rom. 7:2-3; Mark 6:17-18).</a:t>
            </a:r>
          </a:p>
          <a:p>
            <a:pPr lvl="2"/>
            <a:r>
              <a:rPr lang="en-US" dirty="0" smtClean="0"/>
              <a:t>Civil law might call it a “marriage” but God calls it </a:t>
            </a:r>
            <a:r>
              <a:rPr lang="en-US" u="sng" dirty="0" smtClean="0"/>
              <a:t>adultery</a:t>
            </a:r>
            <a:r>
              <a:rPr lang="en-US" dirty="0" smtClean="0"/>
              <a:t>.</a:t>
            </a:r>
          </a:p>
          <a:p>
            <a:pPr lvl="1">
              <a:buAutoNum type="alphaUcPeriod" startAt="3"/>
            </a:pPr>
            <a:r>
              <a:rPr lang="en-US" dirty="0" smtClean="0"/>
              <a:t>The Bible outright </a:t>
            </a:r>
            <a:r>
              <a:rPr lang="en-US" u="sng" dirty="0" smtClean="0"/>
              <a:t>forbids</a:t>
            </a:r>
            <a:r>
              <a:rPr lang="en-US" dirty="0" smtClean="0"/>
              <a:t> the guilty party to remarry.</a:t>
            </a:r>
          </a:p>
          <a:p>
            <a:pPr lvl="2"/>
            <a:r>
              <a:rPr lang="en-US" dirty="0" smtClean="0"/>
              <a:t>Jesus plainly taught that when a put-away person remarries, God calls it “adultery” every time.</a:t>
            </a:r>
          </a:p>
          <a:p>
            <a:pPr lvl="2"/>
            <a:r>
              <a:rPr lang="en-US" dirty="0" smtClean="0"/>
              <a:t>“…whoever marries her who is divorced from her husband commits adultery” (</a:t>
            </a:r>
            <a:r>
              <a:rPr lang="en-US" dirty="0" err="1" smtClean="0"/>
              <a:t>Lk</a:t>
            </a:r>
            <a:r>
              <a:rPr lang="en-US" dirty="0" smtClean="0"/>
              <a:t>. 16:18).</a:t>
            </a:r>
          </a:p>
          <a:p>
            <a:pPr lvl="2"/>
            <a:r>
              <a:rPr lang="en-US" dirty="0" smtClean="0"/>
              <a:t>“…whoever marries a woman who is divorced commits adultery” (Matt. 5:32).</a:t>
            </a:r>
          </a:p>
          <a:p>
            <a:pPr lvl="2"/>
            <a:r>
              <a:rPr lang="en-US" dirty="0" smtClean="0"/>
              <a:t>“…whoever marries her who is divorced commits adultery” (Matt. 19:9).</a:t>
            </a:r>
          </a:p>
          <a:p>
            <a:pPr lvl="1">
              <a:buAutoNum type="alphaUcPeriod" startAt="3"/>
            </a:pPr>
            <a:endParaRPr lang="en-US" dirty="0" smtClean="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500"/>
                                        <p:tgtEl>
                                          <p:spTgt spid="3">
                                            <p:txEl>
                                              <p:pRg st="2" end="2"/>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left)">
                                      <p:cBhvr>
                                        <p:cTn id="20" dur="500"/>
                                        <p:tgtEl>
                                          <p:spTgt spid="3">
                                            <p:txEl>
                                              <p:pRg st="4" end="4"/>
                                            </p:txEl>
                                          </p:spTgt>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left)">
                                      <p:cBhvr>
                                        <p:cTn id="24" dur="500"/>
                                        <p:tgtEl>
                                          <p:spTgt spid="3">
                                            <p:txEl>
                                              <p:pRg st="5" end="5"/>
                                            </p:txEl>
                                          </p:spTgt>
                                        </p:tgtEl>
                                      </p:cBhvr>
                                    </p:animEffect>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wipe(left)">
                                      <p:cBhvr>
                                        <p:cTn id="28" dur="500"/>
                                        <p:tgtEl>
                                          <p:spTgt spid="3">
                                            <p:txEl>
                                              <p:pRg st="6" end="6"/>
                                            </p:txEl>
                                          </p:spTgt>
                                        </p:tgtEl>
                                      </p:cBhvr>
                                    </p:animEffect>
                                  </p:childTnLst>
                                </p:cTn>
                              </p:par>
                            </p:childTnLst>
                          </p:cTn>
                        </p:par>
                        <p:par>
                          <p:cTn id="29" fill="hold">
                            <p:stCondLst>
                              <p:cond delay="1500"/>
                            </p:stCondLst>
                            <p:childTnLst>
                              <p:par>
                                <p:cTn id="30" presetID="22" presetClass="entr" presetSubtype="8" fill="hold" nodeType="after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left)">
                                      <p:cBhvr>
                                        <p:cTn id="32" dur="500"/>
                                        <p:tgtEl>
                                          <p:spTgt spid="3">
                                            <p:txEl>
                                              <p:pRg st="7" end="7"/>
                                            </p:txEl>
                                          </p:spTgt>
                                        </p:tgtEl>
                                      </p:cBhvr>
                                    </p:animEffect>
                                  </p:childTnLst>
                                </p:cTn>
                              </p:par>
                            </p:childTnLst>
                          </p:cTn>
                        </p:par>
                        <p:par>
                          <p:cTn id="33" fill="hold">
                            <p:stCondLst>
                              <p:cond delay="2000"/>
                            </p:stCondLst>
                            <p:childTnLst>
                              <p:par>
                                <p:cTn id="34" presetID="22" presetClass="entr" presetSubtype="8" fill="hold" nodeType="after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wipe(left)">
                                      <p:cBhvr>
                                        <p:cTn id="3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371600"/>
            <a:ext cx="8915400" cy="5486400"/>
          </a:xfrm>
        </p:spPr>
        <p:txBody>
          <a:bodyPr>
            <a:normAutofit fontScale="92500" lnSpcReduction="20000"/>
          </a:bodyPr>
          <a:lstStyle/>
          <a:p>
            <a:pPr marL="400050" lvl="0" indent="-400050">
              <a:lnSpc>
                <a:spcPct val="110000"/>
              </a:lnSpc>
              <a:buFont typeface="+mj-lt"/>
              <a:buAutoNum type="romanUcPeriod" startAt="3"/>
            </a:pPr>
            <a:r>
              <a:rPr lang="en-US" dirty="0" smtClean="0"/>
              <a:t>The Put Away-Fornicator May Not Remarry: </a:t>
            </a:r>
            <a:br>
              <a:rPr lang="en-US" dirty="0" smtClean="0"/>
            </a:br>
            <a:r>
              <a:rPr lang="en-US" u="sng" dirty="0" smtClean="0"/>
              <a:t>Matthew 19:9</a:t>
            </a:r>
            <a:r>
              <a:rPr lang="en-US" dirty="0" smtClean="0"/>
              <a:t> Will Not Allow It!</a:t>
            </a:r>
          </a:p>
          <a:p>
            <a:pPr marL="742950" lvl="1" indent="-403225">
              <a:buFont typeface="+mj-lt"/>
              <a:buAutoNum type="alphaUcPeriod" startAt="2"/>
            </a:pPr>
            <a:r>
              <a:rPr lang="en-US" dirty="0" smtClean="0"/>
              <a:t>There are three persons in this passage who keep on committing adultery.</a:t>
            </a:r>
          </a:p>
          <a:p>
            <a:pPr lvl="1">
              <a:buAutoNum type="alphaUcPeriod" startAt="2"/>
            </a:pPr>
            <a:r>
              <a:rPr lang="en-US" dirty="0" smtClean="0"/>
              <a:t>There are two divorced persons (implied) in this passage who do not commit adultery.</a:t>
            </a:r>
          </a:p>
          <a:p>
            <a:pPr lvl="1">
              <a:buAutoNum type="alphaUcPeriod" startAt="2"/>
            </a:pPr>
            <a:r>
              <a:rPr lang="en-US" dirty="0" smtClean="0"/>
              <a:t>Simply stated, all who divorce (not for fornication) and remarry are adulterers!</a:t>
            </a:r>
          </a:p>
          <a:p>
            <a:pPr lvl="1">
              <a:buAutoNum type="alphaUcPeriod" startAt="2"/>
            </a:pPr>
            <a:r>
              <a:rPr lang="en-US" dirty="0" smtClean="0"/>
              <a:t>The Lord’s </a:t>
            </a:r>
            <a:r>
              <a:rPr lang="en-US" u="sng" dirty="0" smtClean="0"/>
              <a:t>one exception</a:t>
            </a:r>
            <a:r>
              <a:rPr lang="en-US" dirty="0" smtClean="0"/>
              <a:t> restricts the guilty party from the right to remarry.</a:t>
            </a:r>
          </a:p>
          <a:p>
            <a:pPr marL="1085850" lvl="2" indent="-346075">
              <a:buFont typeface="+mj-lt"/>
              <a:buAutoNum type="arabicPeriod" startAt="2"/>
            </a:pPr>
            <a:r>
              <a:rPr lang="en-US" dirty="0" smtClean="0"/>
              <a:t>The word “except” provides the </a:t>
            </a:r>
            <a:r>
              <a:rPr lang="en-US" u="sng" dirty="0" smtClean="0"/>
              <a:t>ONLY</a:t>
            </a:r>
            <a:r>
              <a:rPr lang="en-US" dirty="0" smtClean="0"/>
              <a:t> grounds for divorce and remarriage in God’s plan.</a:t>
            </a:r>
          </a:p>
          <a:p>
            <a:pPr lvl="2">
              <a:buAutoNum type="arabicPeriod" startAt="2"/>
            </a:pPr>
            <a:r>
              <a:rPr lang="en-US" dirty="0" smtClean="0"/>
              <a:t>Likewise, the word “except” provides the ONLY means of entering the kingdom.</a:t>
            </a:r>
          </a:p>
          <a:p>
            <a:pPr lvl="2">
              <a:buAutoNum type="arabicPeriod" startAt="2"/>
            </a:pPr>
            <a:r>
              <a:rPr lang="en-US" dirty="0" smtClean="0"/>
              <a:t>The </a:t>
            </a:r>
            <a:r>
              <a:rPr lang="en-US" u="sng" dirty="0" smtClean="0"/>
              <a:t>ONLY</a:t>
            </a:r>
            <a:r>
              <a:rPr lang="en-US" dirty="0" smtClean="0"/>
              <a:t> grounds by which one can divorce &amp; remarry is fornication of the spouse.</a:t>
            </a:r>
          </a:p>
          <a:p>
            <a:pPr lvl="1">
              <a:buAutoNum type="alphaUcPeriod" startAt="2"/>
            </a:pPr>
            <a:endParaRPr lang="en-US" dirty="0" smtClean="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left)">
                                      <p:cBhvr>
                                        <p:cTn id="24" dur="500"/>
                                        <p:tgtEl>
                                          <p:spTgt spid="3">
                                            <p:txEl>
                                              <p:pRg st="4" end="4"/>
                                            </p:txEl>
                                          </p:spTgt>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left)">
                                      <p:cBhvr>
                                        <p:cTn id="28" dur="500"/>
                                        <p:tgtEl>
                                          <p:spTgt spid="3">
                                            <p:txEl>
                                              <p:pRg st="5" end="5"/>
                                            </p:txEl>
                                          </p:spTgt>
                                        </p:tgtEl>
                                      </p:cBhvr>
                                    </p:animEffect>
                                  </p:child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left)">
                                      <p:cBhvr>
                                        <p:cTn id="32" dur="500"/>
                                        <p:tgtEl>
                                          <p:spTgt spid="3">
                                            <p:txEl>
                                              <p:pRg st="6" end="6"/>
                                            </p:txEl>
                                          </p:spTgt>
                                        </p:tgtEl>
                                      </p:cBhvr>
                                    </p:animEffect>
                                  </p:childTnLst>
                                </p:cTn>
                              </p:par>
                            </p:childTnLst>
                          </p:cTn>
                        </p:par>
                        <p:par>
                          <p:cTn id="33" fill="hold">
                            <p:stCondLst>
                              <p:cond delay="1500"/>
                            </p:stCondLst>
                            <p:childTnLst>
                              <p:par>
                                <p:cTn id="34" presetID="22" presetClass="entr" presetSubtype="8" fill="hold" nodeType="after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wipe(left)">
                                      <p:cBhvr>
                                        <p:cTn id="3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371600"/>
            <a:ext cx="8915400" cy="5486400"/>
          </a:xfrm>
        </p:spPr>
        <p:txBody>
          <a:bodyPr>
            <a:normAutofit fontScale="92500" lnSpcReduction="10000"/>
          </a:bodyPr>
          <a:lstStyle/>
          <a:p>
            <a:pPr marL="400050" lvl="0" indent="-400050">
              <a:buFont typeface="+mj-lt"/>
              <a:buAutoNum type="romanUcPeriod" startAt="3"/>
            </a:pPr>
            <a:r>
              <a:rPr lang="en-US" dirty="0" smtClean="0"/>
              <a:t>The Put Away-Fornicator May Not Remarry: </a:t>
            </a:r>
            <a:br>
              <a:rPr lang="en-US" dirty="0" smtClean="0"/>
            </a:br>
            <a:r>
              <a:rPr lang="en-US" u="sng" dirty="0" smtClean="0"/>
              <a:t>Matthew 19:9</a:t>
            </a:r>
            <a:r>
              <a:rPr lang="en-US" dirty="0" smtClean="0"/>
              <a:t> Will Not Allow It!</a:t>
            </a:r>
          </a:p>
          <a:p>
            <a:pPr marL="742950" lvl="1" indent="-403225">
              <a:buFont typeface="+mj-lt"/>
              <a:buAutoNum type="alphaUcPeriod" startAt="6"/>
            </a:pPr>
            <a:r>
              <a:rPr lang="en-US" dirty="0" smtClean="0"/>
              <a:t>Unless Jesus </a:t>
            </a:r>
            <a:r>
              <a:rPr lang="en-US" u="sng" dirty="0" smtClean="0"/>
              <a:t>contradicts</a:t>
            </a:r>
            <a:r>
              <a:rPr lang="en-US" dirty="0" smtClean="0"/>
              <a:t> Himself inside one verse, the guilty party has no right to remarry.</a:t>
            </a:r>
          </a:p>
          <a:p>
            <a:pPr lvl="1">
              <a:buAutoNum type="alphaUcPeriod" startAt="6"/>
            </a:pPr>
            <a:r>
              <a:rPr lang="en-US" dirty="0" smtClean="0"/>
              <a:t>Aligned with the previous point, the exception </a:t>
            </a:r>
            <a:r>
              <a:rPr lang="en-US" u="sng" dirty="0" smtClean="0"/>
              <a:t>cannot</a:t>
            </a:r>
            <a:r>
              <a:rPr lang="en-US" dirty="0" smtClean="0"/>
              <a:t> apply to the first &amp; second clauses.</a:t>
            </a:r>
          </a:p>
          <a:p>
            <a:pPr lvl="2"/>
            <a:r>
              <a:rPr lang="en-US" u="sng" dirty="0" smtClean="0"/>
              <a:t>Practically</a:t>
            </a:r>
            <a:r>
              <a:rPr lang="en-US" dirty="0" smtClean="0"/>
              <a:t> speaking, the exception cannot be applied to both clauses in the verse.</a:t>
            </a:r>
          </a:p>
          <a:p>
            <a:pPr lvl="2"/>
            <a:r>
              <a:rPr lang="en-US" u="sng" dirty="0" smtClean="0"/>
              <a:t>Grammatically</a:t>
            </a:r>
            <a:r>
              <a:rPr lang="en-US" dirty="0" smtClean="0"/>
              <a:t> speaking, the exception cannot be applied to both clauses in the verse.</a:t>
            </a:r>
          </a:p>
          <a:p>
            <a:pPr lvl="2"/>
            <a:r>
              <a:rPr lang="en-US" dirty="0" smtClean="0"/>
              <a:t>Jesus </a:t>
            </a:r>
            <a:r>
              <a:rPr lang="en-US" u="sng" dirty="0" smtClean="0"/>
              <a:t>never</a:t>
            </a:r>
            <a:r>
              <a:rPr lang="en-US" dirty="0" smtClean="0"/>
              <a:t> gave an exception for the put-away fornicator to remarry.</a:t>
            </a:r>
          </a:p>
          <a:p>
            <a:pPr lvl="1">
              <a:buFont typeface="+mj-lt"/>
              <a:buAutoNum type="alphaUcPeriod" startAt="6"/>
            </a:pPr>
            <a:r>
              <a:rPr lang="en-US" dirty="0" smtClean="0"/>
              <a:t>The fact that Jesus omits the </a:t>
            </a:r>
            <a:r>
              <a:rPr lang="en-US" u="sng" dirty="0" smtClean="0"/>
              <a:t>definite article</a:t>
            </a:r>
            <a:r>
              <a:rPr lang="en-US" dirty="0" smtClean="0"/>
              <a:t> in the second part forbids the guilty to remarry.</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left)">
                                      <p:cBhvr>
                                        <p:cTn id="20" dur="500"/>
                                        <p:tgtEl>
                                          <p:spTgt spid="3">
                                            <p:txEl>
                                              <p:pRg st="4" end="4"/>
                                            </p:txEl>
                                          </p:spTgt>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left)">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left)">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371600"/>
            <a:ext cx="8915400" cy="5486400"/>
          </a:xfrm>
        </p:spPr>
        <p:txBody>
          <a:bodyPr>
            <a:normAutofit fontScale="92500" lnSpcReduction="10000"/>
          </a:bodyPr>
          <a:lstStyle/>
          <a:p>
            <a:pPr marL="457200" lvl="0" indent="-457200">
              <a:buFont typeface="+mj-lt"/>
              <a:buAutoNum type="romanUcPeriod" startAt="4"/>
            </a:pPr>
            <a:r>
              <a:rPr lang="en-US" dirty="0" smtClean="0"/>
              <a:t>The Put Away-Fornicator May Not Remarry: </a:t>
            </a:r>
            <a:br>
              <a:rPr lang="en-US" dirty="0" smtClean="0"/>
            </a:br>
            <a:r>
              <a:rPr lang="en-US" u="sng" dirty="0" smtClean="0"/>
              <a:t>Sound &amp; Biblical Rationale</a:t>
            </a:r>
            <a:r>
              <a:rPr lang="en-US" dirty="0" smtClean="0"/>
              <a:t> Will Not Allow It!</a:t>
            </a:r>
          </a:p>
          <a:p>
            <a:pPr lvl="1"/>
            <a:r>
              <a:rPr lang="en-US" dirty="0" smtClean="0"/>
              <a:t>If the guilty party can remarry, </a:t>
            </a:r>
            <a:br>
              <a:rPr lang="en-US" dirty="0" smtClean="0"/>
            </a:br>
            <a:r>
              <a:rPr lang="en-US" dirty="0" smtClean="0"/>
              <a:t>then the </a:t>
            </a:r>
            <a:r>
              <a:rPr lang="en-US" u="sng" dirty="0" smtClean="0"/>
              <a:t>justice</a:t>
            </a:r>
            <a:r>
              <a:rPr lang="en-US" dirty="0" smtClean="0"/>
              <a:t> &amp; the </a:t>
            </a:r>
            <a:r>
              <a:rPr lang="en-US" u="sng" dirty="0" smtClean="0"/>
              <a:t>holy</a:t>
            </a:r>
            <a:r>
              <a:rPr lang="en-US" dirty="0" smtClean="0"/>
              <a:t> nature of God are impugned. </a:t>
            </a:r>
          </a:p>
          <a:p>
            <a:pPr lvl="1"/>
            <a:r>
              <a:rPr lang="en-US" dirty="0" smtClean="0"/>
              <a:t>…then there is a </a:t>
            </a:r>
            <a:r>
              <a:rPr lang="en-US" u="sng" dirty="0" smtClean="0"/>
              <a:t>premium and profit</a:t>
            </a:r>
            <a:r>
              <a:rPr lang="en-US" dirty="0" smtClean="0"/>
              <a:t> placed on </a:t>
            </a:r>
            <a:r>
              <a:rPr lang="en-US" u="sng" dirty="0" smtClean="0"/>
              <a:t>sin</a:t>
            </a:r>
            <a:r>
              <a:rPr lang="en-US" dirty="0" smtClean="0"/>
              <a:t>.</a:t>
            </a:r>
          </a:p>
          <a:p>
            <a:pPr lvl="1"/>
            <a:r>
              <a:rPr lang="en-US" dirty="0" smtClean="0"/>
              <a:t>…then it empowers the fornicator to an </a:t>
            </a:r>
            <a:r>
              <a:rPr lang="en-US" u="sng" dirty="0" smtClean="0"/>
              <a:t>illogical absurdity</a:t>
            </a:r>
            <a:r>
              <a:rPr lang="en-US" dirty="0" smtClean="0"/>
              <a:t>.</a:t>
            </a:r>
          </a:p>
          <a:p>
            <a:pPr lvl="1"/>
            <a:r>
              <a:rPr lang="en-US" dirty="0" smtClean="0"/>
              <a:t>…then spouse-</a:t>
            </a:r>
            <a:r>
              <a:rPr lang="en-US" u="sng" dirty="0" smtClean="0"/>
              <a:t>swapping</a:t>
            </a:r>
            <a:r>
              <a:rPr lang="en-US" dirty="0" smtClean="0"/>
              <a:t> and synchronized </a:t>
            </a:r>
            <a:r>
              <a:rPr lang="en-US" u="sng" dirty="0" smtClean="0"/>
              <a:t>unfaithfulness </a:t>
            </a:r>
            <a:r>
              <a:rPr lang="en-US" dirty="0" smtClean="0"/>
              <a:t>would be acceptable.</a:t>
            </a:r>
          </a:p>
          <a:p>
            <a:pPr lvl="1"/>
            <a:r>
              <a:rPr lang="en-US" dirty="0" smtClean="0"/>
              <a:t>…then extremely </a:t>
            </a:r>
            <a:r>
              <a:rPr lang="en-US" u="sng" dirty="0" smtClean="0"/>
              <a:t>heinous sex acts</a:t>
            </a:r>
            <a:r>
              <a:rPr lang="en-US" dirty="0" smtClean="0"/>
              <a:t> would free one to remarry.</a:t>
            </a:r>
          </a:p>
          <a:p>
            <a:pPr lvl="1"/>
            <a:r>
              <a:rPr lang="en-US" dirty="0" smtClean="0"/>
              <a:t>It is not suggested that advocates of this doctrine would teach or allow such conclusions.</a:t>
            </a:r>
          </a:p>
          <a:p>
            <a:pPr lvl="2"/>
            <a:r>
              <a:rPr lang="en-US" dirty="0" smtClean="0"/>
              <a:t>But, their doctrine (that a put-away fornicator can remarry) does teach and allow!</a:t>
            </a:r>
          </a:p>
          <a:p>
            <a:pPr lvl="1"/>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wipe(left)">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ipe(left)">
                                      <p:cBhvr>
                                        <p:cTn id="31" dur="500"/>
                                        <p:tgtEl>
                                          <p:spTgt spid="3">
                                            <p:txEl>
                                              <p:pRg st="5" end="5"/>
                                            </p:txEl>
                                          </p:spTgt>
                                        </p:tgtEl>
                                      </p:cBhvr>
                                    </p:animEffect>
                                  </p:childTnLst>
                                </p:cTn>
                              </p:par>
                            </p:childTnLst>
                          </p:cTn>
                        </p:par>
                        <p:par>
                          <p:cTn id="32" fill="hold">
                            <p:stCondLst>
                              <p:cond delay="500"/>
                            </p:stCondLst>
                            <p:childTnLst>
                              <p:par>
                                <p:cTn id="33" presetID="22" presetClass="entr" presetSubtype="8" fill="hold"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wipe(left)">
                                      <p:cBhvr>
                                        <p:cTn id="35" dur="500"/>
                                        <p:tgtEl>
                                          <p:spTgt spid="3">
                                            <p:txEl>
                                              <p:pRg st="6" end="6"/>
                                            </p:txEl>
                                          </p:spTgt>
                                        </p:tgtEl>
                                      </p:cBhvr>
                                    </p:animEffect>
                                  </p:childTnLst>
                                </p:cTn>
                              </p:par>
                            </p:childTnLst>
                          </p:cTn>
                        </p:par>
                        <p:par>
                          <p:cTn id="36" fill="hold">
                            <p:stCondLst>
                              <p:cond delay="1000"/>
                            </p:stCondLst>
                            <p:childTnLst>
                              <p:par>
                                <p:cTn id="37" presetID="22" presetClass="entr" presetSubtype="8" fill="hold"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wipe(left)">
                                      <p:cBhvr>
                                        <p:cTn id="3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371600"/>
            <a:ext cx="8915400" cy="5486400"/>
          </a:xfrm>
        </p:spPr>
        <p:txBody>
          <a:bodyPr>
            <a:normAutofit/>
          </a:bodyPr>
          <a:lstStyle/>
          <a:p>
            <a:pPr marL="400050" lvl="0" indent="-400050">
              <a:buFont typeface="+mj-lt"/>
              <a:buAutoNum type="romanUcPeriod" startAt="5"/>
            </a:pPr>
            <a:r>
              <a:rPr lang="en-US" dirty="0" smtClean="0"/>
              <a:t>The Put Away-Fornicator May Not Remarry: </a:t>
            </a:r>
            <a:br>
              <a:rPr lang="en-US" dirty="0" smtClean="0"/>
            </a:br>
            <a:r>
              <a:rPr lang="en-US" dirty="0" smtClean="0"/>
              <a:t>Answering a Few Arguments That Are Made</a:t>
            </a:r>
          </a:p>
          <a:p>
            <a:pPr lvl="1"/>
            <a:r>
              <a:rPr lang="en-US" dirty="0" smtClean="0"/>
              <a:t>The most common arguments made in support of this doctrine are stated in I-A and I-B, at the beginning of this lesson.</a:t>
            </a:r>
          </a:p>
          <a:p>
            <a:pPr lvl="1"/>
            <a:r>
              <a:rPr lang="en-US" dirty="0" smtClean="0"/>
              <a:t>Some advocates of this doctrine have made a “handcuffed argument.”</a:t>
            </a:r>
          </a:p>
          <a:p>
            <a:pPr lvl="1"/>
            <a:r>
              <a:rPr lang="en-US" dirty="0" smtClean="0"/>
              <a:t>Some advocates of this doctrine have argued this is condemning the guilty to a life of celibacy.</a:t>
            </a:r>
          </a:p>
          <a:p>
            <a:pPr lvl="1"/>
            <a:r>
              <a:rPr lang="en-US" dirty="0" smtClean="0"/>
              <a:t>Some advocates of this doctrine have argued that marriage is to be honorable among all.</a:t>
            </a:r>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371600"/>
            <a:ext cx="8763000" cy="5486400"/>
          </a:xfrm>
        </p:spPr>
        <p:txBody>
          <a:bodyPr>
            <a:normAutofit fontScale="92500" lnSpcReduction="10000"/>
          </a:bodyPr>
          <a:lstStyle/>
          <a:p>
            <a:pPr marL="457200" lvl="0" indent="-457200">
              <a:buFont typeface="+mj-lt"/>
              <a:buAutoNum type="romanUcPeriod" startAt="6"/>
            </a:pPr>
            <a:r>
              <a:rPr lang="en-US" u="sng" dirty="0" smtClean="0"/>
              <a:t>Souls Are at Risk</a:t>
            </a:r>
            <a:r>
              <a:rPr lang="en-US" dirty="0" smtClean="0"/>
              <a:t> When They Believe and Act upon This False Doctrine!</a:t>
            </a:r>
          </a:p>
          <a:p>
            <a:pPr lvl="1"/>
            <a:r>
              <a:rPr lang="en-US" dirty="0" smtClean="0"/>
              <a:t>God wanted man to understand just how </a:t>
            </a:r>
            <a:r>
              <a:rPr lang="en-US" u="sng" dirty="0" smtClean="0"/>
              <a:t>serious</a:t>
            </a:r>
            <a:r>
              <a:rPr lang="en-US" dirty="0" smtClean="0"/>
              <a:t> fornication and its consequences are!</a:t>
            </a:r>
          </a:p>
          <a:p>
            <a:pPr lvl="2"/>
            <a:r>
              <a:rPr lang="en-US" dirty="0" smtClean="0"/>
              <a:t>The awfulness &amp; destructiveness of this sin defies full understanding &amp; measurement.</a:t>
            </a:r>
          </a:p>
          <a:p>
            <a:pPr lvl="2"/>
            <a:r>
              <a:rPr lang="en-US" dirty="0" smtClean="0"/>
              <a:t>God gave ONLY ONE cause for a spouse to put away his/her mate = fornication!</a:t>
            </a:r>
          </a:p>
          <a:p>
            <a:pPr lvl="2"/>
            <a:r>
              <a:rPr lang="en-US" dirty="0" smtClean="0"/>
              <a:t>It is the ONLY action that is so intolerable to a marriage that God permitted divorce!</a:t>
            </a:r>
          </a:p>
          <a:p>
            <a:pPr lvl="2"/>
            <a:r>
              <a:rPr lang="en-US" dirty="0" smtClean="0"/>
              <a:t>It is the ONE act that can make a spouse “one flesh” with a third party (1 Cor. 6:16).</a:t>
            </a:r>
          </a:p>
          <a:p>
            <a:pPr lvl="2"/>
            <a:r>
              <a:rPr lang="en-US" dirty="0" smtClean="0"/>
              <a:t>Therefore, it is no wonder that God removes a fornicator’s right to stay married (if the innocent party chooses to put him/her away) or to be married to another.</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left)">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2331</TotalTime>
  <Words>276</Words>
  <Application>Microsoft Office PowerPoint</Application>
  <PresentationFormat>On-screen Show (4:3)</PresentationFormat>
  <Paragraphs>58</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dc:creator>
  <cp:lastModifiedBy>Cindy Nelson</cp:lastModifiedBy>
  <cp:revision>30</cp:revision>
  <dcterms:created xsi:type="dcterms:W3CDTF">2013-08-30T14:38:36Z</dcterms:created>
  <dcterms:modified xsi:type="dcterms:W3CDTF">2013-10-21T13:17:49Z</dcterms:modified>
</cp:coreProperties>
</file>