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96" r:id="rId5"/>
    <p:sldId id="293" r:id="rId6"/>
    <p:sldId id="282" r:id="rId7"/>
    <p:sldId id="289" r:id="rId8"/>
    <p:sldId id="297" r:id="rId9"/>
    <p:sldId id="298" r:id="rId10"/>
    <p:sldId id="299" r:id="rId11"/>
    <p:sldId id="291" r:id="rId12"/>
    <p:sldId id="300" r:id="rId13"/>
    <p:sldId id="301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MD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MDR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450"/>
        </a:spcBef>
        <a:buFont typeface="+mj-lt"/>
        <a:buAutoNum type="romanUcPeriod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395288" algn="l" defTabSz="914400" rtl="0" eaLnBrk="1" latinLnBrk="0" hangingPunct="1">
        <a:spcBef>
          <a:spcPts val="450"/>
        </a:spcBef>
        <a:buFont typeface="+mj-lt"/>
        <a:buAutoNum type="alphaUcPeriod"/>
        <a:defRPr sz="2800" b="1" kern="1200">
          <a:solidFill>
            <a:srgbClr val="8A0000"/>
          </a:solidFill>
          <a:latin typeface="+mn-lt"/>
          <a:ea typeface="+mn-ea"/>
          <a:cs typeface="+mn-cs"/>
        </a:defRPr>
      </a:lvl2pPr>
      <a:lvl3pPr marL="1089025" indent="-349250" algn="l" defTabSz="914400" rtl="0" eaLnBrk="1" latinLnBrk="0" hangingPunct="1">
        <a:spcBef>
          <a:spcPts val="450"/>
        </a:spcBef>
        <a:buFont typeface="+mj-lt"/>
        <a:buAutoNum type="arabicPeriod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87338" algn="l" defTabSz="914400" rtl="0" eaLnBrk="1" latinLnBrk="0" hangingPunct="1">
        <a:spcBef>
          <a:spcPts val="450"/>
        </a:spcBef>
        <a:buFont typeface="+mj-lt"/>
        <a:buAutoNum type="alphaLcParenR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89937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Lesson 7</a:t>
            </a:r>
            <a:r>
              <a:rPr lang="en-US" sz="2800" dirty="0" smtClean="0"/>
              <a:t>:</a:t>
            </a:r>
          </a:p>
          <a:p>
            <a:r>
              <a:rPr lang="en-US" sz="3200" b="1" dirty="0" smtClean="0"/>
              <a:t>Deserted Believers Are Not Free to Remarry!</a:t>
            </a:r>
            <a:endParaRPr lang="en-U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10000"/>
              </a:lnSpc>
              <a:buFont typeface="+mj-lt"/>
              <a:buAutoNum type="romanUcPeriod" startAt="4"/>
            </a:pPr>
            <a:r>
              <a:rPr lang="en-US" sz="3000" u="sng" dirty="0" smtClean="0"/>
              <a:t>Desertion</a:t>
            </a:r>
            <a:r>
              <a:rPr lang="en-US" sz="3000" dirty="0" smtClean="0"/>
              <a:t> By a Non-Christian Spouse Is Not an Authorized Cause for Divorce &amp; Remarriage!</a:t>
            </a:r>
          </a:p>
          <a:p>
            <a:pPr marL="742950" lvl="1" indent="-403225">
              <a:buFont typeface="+mj-lt"/>
              <a:buAutoNum type="alphaUcPeriod" startAt="6"/>
            </a:pPr>
            <a:r>
              <a:rPr lang="en-US" dirty="0" smtClean="0"/>
              <a:t>Note carefully: “</a:t>
            </a:r>
            <a:r>
              <a:rPr lang="en-US" u="sng" dirty="0" smtClean="0"/>
              <a:t>Remarriage</a:t>
            </a:r>
            <a:r>
              <a:rPr lang="en-US" dirty="0" smtClean="0"/>
              <a:t>” is not being discussed in the context of 1 Corinthians 7:15.</a:t>
            </a:r>
          </a:p>
          <a:p>
            <a:pPr lvl="2"/>
            <a:r>
              <a:rPr lang="en-US" dirty="0" smtClean="0"/>
              <a:t>While some want the use of </a:t>
            </a:r>
            <a:r>
              <a:rPr lang="en-US" i="1" dirty="0" smtClean="0"/>
              <a:t>chorizo</a:t>
            </a:r>
            <a:r>
              <a:rPr lang="en-US" dirty="0" smtClean="0"/>
              <a:t> (“departs, let him depart”) to imply a broken marriage bond and a right to remarry, neither the word nor the context will allow it.</a:t>
            </a:r>
          </a:p>
          <a:p>
            <a:pPr lvl="2"/>
            <a:r>
              <a:rPr lang="en-US" dirty="0" smtClean="0"/>
              <a:t>The same word </a:t>
            </a:r>
            <a:r>
              <a:rPr lang="en-US" i="1" dirty="0" smtClean="0"/>
              <a:t>(chorizo)</a:t>
            </a:r>
            <a:r>
              <a:rPr lang="en-US" dirty="0" smtClean="0"/>
              <a:t> is used in verse 11.</a:t>
            </a:r>
          </a:p>
          <a:p>
            <a:pPr lvl="2"/>
            <a:r>
              <a:rPr lang="en-US" dirty="0" smtClean="0"/>
              <a:t>In 1 Cor. 7, there is NO mention of remarriage until verse 39.</a:t>
            </a:r>
          </a:p>
          <a:p>
            <a:pPr lvl="1">
              <a:buAutoNum type="alphaUcPeriod" startAt="6"/>
            </a:pPr>
            <a:r>
              <a:rPr lang="en-US" dirty="0" smtClean="0"/>
              <a:t>There is no divorce or 2</a:t>
            </a:r>
            <a:r>
              <a:rPr lang="en-US" baseline="30000" dirty="0" smtClean="0"/>
              <a:t>nd</a:t>
            </a:r>
            <a:r>
              <a:rPr lang="en-US" dirty="0" smtClean="0"/>
              <a:t> marriage in view in this passage.</a:t>
            </a:r>
          </a:p>
          <a:p>
            <a:pPr lvl="1">
              <a:buAutoNum type="alphaUcPeriod" startAt="6"/>
            </a:pPr>
            <a:r>
              <a:rPr lang="en-US" dirty="0" smtClean="0"/>
              <a:t>If Paul had permitted divorce and remarriage in 7:15, he would have contradicted his own teaching just four verses earlier, when he taught that celibacy or reconciliation were the only two options for a spouse whose mate had departed.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85000" lnSpcReduction="20000"/>
          </a:bodyPr>
          <a:lstStyle/>
          <a:p>
            <a:pPr marL="400050" lvl="0" indent="-400050">
              <a:buFont typeface="+mj-lt"/>
              <a:buAutoNum type="romanUcPeriod" startAt="5"/>
            </a:pPr>
            <a:r>
              <a:rPr lang="en-US" sz="3100" dirty="0" smtClean="0"/>
              <a:t>The Word “</a:t>
            </a:r>
            <a:r>
              <a:rPr lang="en-US" sz="3100" u="sng" dirty="0" smtClean="0"/>
              <a:t>Bondage</a:t>
            </a:r>
            <a:r>
              <a:rPr lang="en-US" sz="3100" dirty="0" smtClean="0"/>
              <a:t>” in 1 Corinthians 7:15 Must Be Understood Biblically!</a:t>
            </a:r>
          </a:p>
          <a:p>
            <a:pPr lvl="1"/>
            <a:r>
              <a:rPr lang="en-US" dirty="0" smtClean="0"/>
              <a:t>“Bondage” is from the Greek verb </a:t>
            </a:r>
            <a:r>
              <a:rPr lang="en-US" i="1" dirty="0" err="1" smtClean="0"/>
              <a:t>douloo</a:t>
            </a:r>
            <a:r>
              <a:rPr lang="en-US" i="1" dirty="0" smtClean="0"/>
              <a:t>, </a:t>
            </a:r>
            <a:r>
              <a:rPr lang="en-US" dirty="0" smtClean="0"/>
              <a:t>akin to the noun form </a:t>
            </a:r>
            <a:r>
              <a:rPr lang="en-US" i="1" dirty="0" err="1" smtClean="0"/>
              <a:t>doulos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verb means “to make a slave, to </a:t>
            </a:r>
            <a:r>
              <a:rPr lang="en-US" u="sng" dirty="0" smtClean="0"/>
              <a:t>enslave</a:t>
            </a:r>
            <a:r>
              <a:rPr lang="en-US" dirty="0" smtClean="0"/>
              <a:t>, to be bound as a slave.”</a:t>
            </a:r>
          </a:p>
          <a:p>
            <a:pPr lvl="2"/>
            <a:r>
              <a:rPr lang="en-US" dirty="0" smtClean="0"/>
              <a:t>Combined, verb and noun forms appear 135 </a:t>
            </a:r>
            <a:r>
              <a:rPr lang="en-US" dirty="0" err="1" smtClean="0"/>
              <a:t>x’s</a:t>
            </a:r>
            <a:r>
              <a:rPr lang="en-US" dirty="0" smtClean="0"/>
              <a:t> in Greek NT.</a:t>
            </a:r>
          </a:p>
          <a:p>
            <a:pPr lvl="1"/>
            <a:r>
              <a:rPr lang="en-US" dirty="0" smtClean="0"/>
              <a:t>The verb “bondage” </a:t>
            </a:r>
            <a:r>
              <a:rPr lang="en-US" i="1" dirty="0" smtClean="0"/>
              <a:t>(</a:t>
            </a:r>
            <a:r>
              <a:rPr lang="en-US" i="1" dirty="0" err="1" smtClean="0"/>
              <a:t>douloo</a:t>
            </a:r>
            <a:r>
              <a:rPr lang="en-US" i="1" dirty="0" smtClean="0"/>
              <a:t>)</a:t>
            </a:r>
            <a:r>
              <a:rPr lang="en-US" dirty="0" smtClean="0"/>
              <a:t> is never used in the N.T. to refer to the </a:t>
            </a:r>
            <a:r>
              <a:rPr lang="en-US" u="sng" dirty="0" smtClean="0"/>
              <a:t>marriage bond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NASB translates the verb as “enslaved” frequently.</a:t>
            </a:r>
          </a:p>
          <a:p>
            <a:pPr lvl="2"/>
            <a:r>
              <a:rPr lang="en-US" dirty="0" smtClean="0"/>
              <a:t>It is used of the Christian being enslaved to God &amp; to righteousness.</a:t>
            </a:r>
          </a:p>
          <a:p>
            <a:pPr lvl="2"/>
            <a:r>
              <a:rPr lang="en-US" dirty="0" smtClean="0"/>
              <a:t>But, marriage is never viewed in the Bible as “slavery.”</a:t>
            </a:r>
          </a:p>
          <a:p>
            <a:pPr lvl="2"/>
            <a:r>
              <a:rPr lang="en-US" dirty="0" smtClean="0"/>
              <a:t>In passages where Paul was writing of the marriage bond (and even here in 1 Corinthians 7), he used a </a:t>
            </a:r>
            <a:r>
              <a:rPr lang="en-US" u="sng" dirty="0" smtClean="0"/>
              <a:t>different</a:t>
            </a:r>
            <a:r>
              <a:rPr lang="en-US" dirty="0" smtClean="0"/>
              <a:t> word—</a:t>
            </a:r>
            <a:r>
              <a:rPr lang="en-US" i="1" dirty="0" err="1" smtClean="0"/>
              <a:t>deo</a:t>
            </a:r>
            <a:r>
              <a:rPr lang="en-US" dirty="0" smtClean="0"/>
              <a:t> (1 Cor. 7:27, 39; Rom. 7:2).</a:t>
            </a:r>
          </a:p>
          <a:p>
            <a:pPr lvl="2"/>
            <a:r>
              <a:rPr lang="en-US" dirty="0" smtClean="0"/>
              <a:t>By using a different word, readers would know this was not about the marriage bond.</a:t>
            </a:r>
          </a:p>
          <a:p>
            <a:pPr lvl="2"/>
            <a:r>
              <a:rPr lang="en-US" dirty="0" smtClean="0"/>
              <a:t>In 1 Corinthians 7:15, “not under bondage” is not the marriage relationship/bond.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20000"/>
          </a:bodyPr>
          <a:lstStyle/>
          <a:p>
            <a:pPr marL="400050" lvl="0" indent="-400050">
              <a:buFont typeface="+mj-lt"/>
              <a:buAutoNum type="romanUcPeriod" startAt="5"/>
            </a:pPr>
            <a:r>
              <a:rPr lang="en-US" dirty="0" smtClean="0"/>
              <a:t>The Word “</a:t>
            </a:r>
            <a:r>
              <a:rPr lang="en-US" u="sng" dirty="0" smtClean="0"/>
              <a:t>Bondage</a:t>
            </a:r>
            <a:r>
              <a:rPr lang="en-US" dirty="0" smtClean="0"/>
              <a:t>” in 1 Corinthians 7:15 Must Be Understood Biblically!</a:t>
            </a:r>
          </a:p>
          <a:p>
            <a:pPr marL="742950" lvl="1" indent="-403225">
              <a:buFont typeface="+mj-lt"/>
              <a:buAutoNum type="alphaUcPeriod" startAt="3"/>
            </a:pPr>
            <a:r>
              <a:rPr lang="en-US" dirty="0" smtClean="0"/>
              <a:t>If a non-Christian spouse “departs,” the Lord assures the Christian that:</a:t>
            </a:r>
          </a:p>
          <a:p>
            <a:pPr lvl="2"/>
            <a:r>
              <a:rPr lang="en-US" dirty="0" smtClean="0"/>
              <a:t>One’s </a:t>
            </a:r>
            <a:r>
              <a:rPr lang="en-US" u="sng" dirty="0" smtClean="0"/>
              <a:t>first</a:t>
            </a:r>
            <a:r>
              <a:rPr lang="en-US" dirty="0" smtClean="0"/>
              <a:t> allegiance is to God (Acts 5:29).</a:t>
            </a:r>
          </a:p>
          <a:p>
            <a:pPr lvl="2"/>
            <a:r>
              <a:rPr lang="en-US" dirty="0" smtClean="0"/>
              <a:t>One is not expected to or enslaved to compromise his relationship with God in order to maintain a relationship with his spouse.</a:t>
            </a:r>
          </a:p>
          <a:p>
            <a:pPr lvl="2"/>
            <a:r>
              <a:rPr lang="en-US" dirty="0" smtClean="0"/>
              <a:t>The Christian is not under bondage (or a slave) to relinquish his Christianity and to prevent departure or pursue (or even force) reconciliation with the departed spouse.</a:t>
            </a:r>
          </a:p>
          <a:p>
            <a:pPr lvl="2"/>
            <a:r>
              <a:rPr lang="en-US" dirty="0" smtClean="0"/>
              <a:t>If Christians were obligated to “desert” the Lord to maintain a marriage with a “deserted” (or threatening to “desert”) spouse, that would be an enslavement.</a:t>
            </a:r>
          </a:p>
          <a:p>
            <a:pPr lvl="2"/>
            <a:r>
              <a:rPr lang="en-US" dirty="0" smtClean="0"/>
              <a:t>Still, even if a non-Christian spouse does depart, and if the Christian does “let her depart” to maintain his allegiance to God, the Christian is not permitted to remarry.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marL="400050" lvl="0" indent="-400050">
              <a:lnSpc>
                <a:spcPct val="90000"/>
              </a:lnSpc>
              <a:buFont typeface="+mj-lt"/>
              <a:buAutoNum type="romanUcPeriod" startAt="5"/>
            </a:pPr>
            <a:r>
              <a:rPr lang="en-US" dirty="0" smtClean="0"/>
              <a:t>The Word “</a:t>
            </a:r>
            <a:r>
              <a:rPr lang="en-US" u="sng" dirty="0" smtClean="0"/>
              <a:t>Bondage</a:t>
            </a:r>
            <a:r>
              <a:rPr lang="en-US" dirty="0" smtClean="0"/>
              <a:t>” in 1 Corinthians 7:15 Must Be Understood Biblically!</a:t>
            </a:r>
          </a:p>
          <a:p>
            <a:pPr marL="742950" lvl="1" indent="-403225">
              <a:buFont typeface="+mj-lt"/>
              <a:buAutoNum type="alphaUcPeriod" startAt="4"/>
            </a:pPr>
            <a:r>
              <a:rPr lang="en-US" dirty="0" smtClean="0"/>
              <a:t>In 1 Corinthians 7:15, the word for “bondage,” </a:t>
            </a:r>
            <a:r>
              <a:rPr lang="en-US" i="1" dirty="0" err="1" smtClean="0"/>
              <a:t>douloo</a:t>
            </a:r>
            <a:r>
              <a:rPr lang="en-US" i="1" dirty="0" smtClean="0"/>
              <a:t>,</a:t>
            </a:r>
            <a:r>
              <a:rPr lang="en-US" dirty="0" smtClean="0"/>
              <a:t> is in the Greek </a:t>
            </a:r>
            <a:r>
              <a:rPr lang="en-US" u="sng" dirty="0" smtClean="0"/>
              <a:t>perfect</a:t>
            </a:r>
            <a:r>
              <a:rPr lang="en-US" dirty="0" smtClean="0"/>
              <a:t> tense.</a:t>
            </a:r>
          </a:p>
          <a:p>
            <a:pPr lvl="2"/>
            <a:r>
              <a:rPr lang="en-US" dirty="0" smtClean="0"/>
              <a:t>The Greek perfect tense denotes a completed action (past) but with a present result.</a:t>
            </a:r>
          </a:p>
          <a:p>
            <a:pPr lvl="2"/>
            <a:r>
              <a:rPr lang="en-US" dirty="0" smtClean="0"/>
              <a:t>The perfect tense of “bondage” in 1 Corinthians 7:15 literally translates to, “He was not enslaved and is not now enslaved.”</a:t>
            </a:r>
          </a:p>
          <a:p>
            <a:pPr lvl="2"/>
            <a:r>
              <a:rPr lang="en-US" dirty="0" smtClean="0"/>
              <a:t>The word “bondage” (in the perfect tense) cannot at all refer to the marriage.</a:t>
            </a:r>
          </a:p>
          <a:p>
            <a:pPr lvl="2"/>
            <a:r>
              <a:rPr lang="en-US" dirty="0" smtClean="0"/>
              <a:t>A Christian was not required to compromise his faith (when his spouse was still with him), and he is not enslaved to compromise his faith for his spouse now.</a:t>
            </a:r>
          </a:p>
          <a:p>
            <a:pPr lvl="1">
              <a:buAutoNum type="alphaUcPeriod" startAt="4"/>
            </a:pPr>
            <a:r>
              <a:rPr lang="en-US" dirty="0" smtClean="0"/>
              <a:t>The Christian’s bond to Christ is </a:t>
            </a:r>
            <a:r>
              <a:rPr lang="en-US" u="sng" dirty="0" smtClean="0"/>
              <a:t>stronger</a:t>
            </a:r>
            <a:r>
              <a:rPr lang="en-US" dirty="0" smtClean="0"/>
              <a:t> than the bond to his unbelieving spouse.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48640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lnSpc>
                <a:spcPct val="110000"/>
              </a:lnSpc>
              <a:buFont typeface="+mj-lt"/>
              <a:buAutoNum type="romanUcPeriod" startAt="6"/>
            </a:pPr>
            <a:r>
              <a:rPr lang="en-US" sz="3100" dirty="0" smtClean="0"/>
              <a:t>Matthew 19:9 and 1 Corinthians 7:15 Must Stand in Complete </a:t>
            </a:r>
            <a:r>
              <a:rPr lang="en-US" sz="3100" u="sng" dirty="0" smtClean="0"/>
              <a:t>Harmony</a:t>
            </a:r>
            <a:r>
              <a:rPr lang="en-US" sz="3100" dirty="0" smtClean="0"/>
              <a:t>!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Jesus’ teaching in Matthew 19:9 clearly applies comprehensively to </a:t>
            </a:r>
            <a:r>
              <a:rPr lang="en-US" u="sng" dirty="0" smtClean="0"/>
              <a:t>ALL</a:t>
            </a:r>
            <a:r>
              <a:rPr lang="en-US" dirty="0" smtClean="0"/>
              <a:t> men (“whosoever”).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Jesus’ teaching in Matthew 19:9 was intended for the </a:t>
            </a:r>
            <a:r>
              <a:rPr lang="en-US" u="sng" dirty="0" smtClean="0"/>
              <a:t>duration</a:t>
            </a:r>
            <a:r>
              <a:rPr lang="en-US" dirty="0" smtClean="0"/>
              <a:t> of the Christian age.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Jesus’ teaching in Matthew 19:9 is based on God’s </a:t>
            </a:r>
            <a:r>
              <a:rPr lang="en-US" u="sng" dirty="0" smtClean="0"/>
              <a:t>original plan</a:t>
            </a:r>
            <a:r>
              <a:rPr lang="en-US" dirty="0" smtClean="0"/>
              <a:t> in Genesis 2:24.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Jesus’ teaching in Matthew 19:9 must apply equally and fairly to all marriages.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Therefore, Paul’s teaching in 1 Corinthians 7 must:</a:t>
            </a:r>
          </a:p>
          <a:p>
            <a:pPr lvl="2">
              <a:lnSpc>
                <a:spcPct val="105000"/>
              </a:lnSpc>
            </a:pPr>
            <a:r>
              <a:rPr lang="en-US" dirty="0" smtClean="0"/>
              <a:t>Also apply to all of humanity.</a:t>
            </a:r>
          </a:p>
          <a:p>
            <a:pPr lvl="2">
              <a:lnSpc>
                <a:spcPct val="105000"/>
              </a:lnSpc>
            </a:pPr>
            <a:r>
              <a:rPr lang="en-US" dirty="0" smtClean="0"/>
              <a:t>Harmonize with all Biblical teaching on MDR, including Genesis 2 and Matthew 19.</a:t>
            </a:r>
          </a:p>
          <a:p>
            <a:pPr lvl="2">
              <a:lnSpc>
                <a:spcPct val="105000"/>
              </a:lnSpc>
            </a:pPr>
            <a:r>
              <a:rPr lang="en-US" dirty="0" smtClean="0"/>
              <a:t>Complement and support Jesus’ teaching regarding marriage, divorce, remarriage and the one divine exception, and not contradict it!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100" dirty="0" smtClean="0"/>
              <a:t>Some Believe That If a Non-Christian Spouse Leaves a Christian Spouse, Then the Christian Is </a:t>
            </a:r>
            <a:r>
              <a:rPr lang="en-US" sz="3100" u="sng" dirty="0" smtClean="0"/>
              <a:t>Free to Divorce and Remarry</a:t>
            </a:r>
            <a:r>
              <a:rPr lang="en-US" sz="3100" dirty="0" smtClean="0"/>
              <a:t> with God’s Approval.</a:t>
            </a:r>
          </a:p>
          <a:p>
            <a:pPr lvl="1"/>
            <a:r>
              <a:rPr lang="en-US" dirty="0" smtClean="0"/>
              <a:t>Some argue that 1 Corinthians 7:15 provides additional cause for divorce to Matthew 19:9.</a:t>
            </a:r>
          </a:p>
          <a:p>
            <a:pPr lvl="1"/>
            <a:r>
              <a:rPr lang="en-US" dirty="0" smtClean="0"/>
              <a:t>Some argue that Matthew 19:9 is a covenant passage that only applies to Christians, and that 1 Corinthians 7:12-16 is God’s marriage laws for a Christian married to a non-Christian.</a:t>
            </a:r>
          </a:p>
          <a:p>
            <a:pPr lvl="1"/>
            <a:r>
              <a:rPr lang="en-US" dirty="0" smtClean="0"/>
              <a:t>Some argue “</a:t>
            </a:r>
            <a:r>
              <a:rPr lang="en-US" u="sng" dirty="0" smtClean="0"/>
              <a:t>desertion</a:t>
            </a:r>
            <a:r>
              <a:rPr lang="en-US" dirty="0" smtClean="0"/>
              <a:t>” is another cause for div &amp; rem. </a:t>
            </a:r>
          </a:p>
          <a:p>
            <a:pPr lvl="2"/>
            <a:r>
              <a:rPr lang="en-US" dirty="0" smtClean="0"/>
              <a:t>They hold that a believer deserted by an unbeliever is free to remarry without adultery.</a:t>
            </a:r>
          </a:p>
          <a:p>
            <a:pPr marL="1085850" lvl="2" indent="-346075">
              <a:buFont typeface="+mj-lt"/>
              <a:buAutoNum type="arabicPeriod" startAt="4"/>
            </a:pPr>
            <a:r>
              <a:rPr lang="en-US" dirty="0" smtClean="0"/>
              <a:t>This cause for divorce is often referred to as “</a:t>
            </a:r>
            <a:r>
              <a:rPr lang="en-US" u="sng" dirty="0" smtClean="0"/>
              <a:t>The Pauline Privilege</a:t>
            </a:r>
            <a:r>
              <a:rPr lang="en-US" dirty="0" smtClean="0"/>
              <a:t>”…</a:t>
            </a:r>
          </a:p>
          <a:p>
            <a:pPr lvl="1"/>
            <a:r>
              <a:rPr lang="en-US" dirty="0" smtClean="0"/>
              <a:t>Some argue that “not under bondage” releases the Christian.</a:t>
            </a:r>
          </a:p>
          <a:p>
            <a:pPr lvl="1"/>
            <a:r>
              <a:rPr lang="en-US" dirty="0" smtClean="0"/>
              <a:t>This line of argumentation is made from a faulty interpretation of 1 Corinthians 7:15 and compromises the Lord’s teaching.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buFont typeface="+mj-lt"/>
              <a:buAutoNum type="romanUcPeriod" startAt="2"/>
            </a:pPr>
            <a:r>
              <a:rPr lang="en-US" dirty="0" smtClean="0"/>
              <a:t>A Brief Examination of 1 Corinthians 7:</a:t>
            </a:r>
            <a:r>
              <a:rPr lang="en-US" u="sng" dirty="0" smtClean="0"/>
              <a:t>10-16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1 Corinthians 7, Paul addressed about seven different </a:t>
            </a:r>
            <a:r>
              <a:rPr lang="en-US" u="sng" dirty="0" smtClean="0"/>
              <a:t>questions</a:t>
            </a:r>
            <a:r>
              <a:rPr lang="en-US" dirty="0" smtClean="0"/>
              <a:t> regarding marriage.</a:t>
            </a:r>
          </a:p>
          <a:p>
            <a:pPr lvl="2"/>
            <a:r>
              <a:rPr lang="en-US" dirty="0" smtClean="0"/>
              <a:t>The Christians in Corinth had written to Paul to ask him some questions (7:1).</a:t>
            </a:r>
          </a:p>
          <a:p>
            <a:pPr lvl="2"/>
            <a:r>
              <a:rPr lang="en-US" dirty="0" smtClean="0"/>
              <a:t>As with all Biblical writings, Paul’s words in response were </a:t>
            </a:r>
            <a:r>
              <a:rPr lang="en-US" u="sng" dirty="0" smtClean="0"/>
              <a:t>inspired of God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While Jesus may not have specifically addressed each of these issues while on earth:</a:t>
            </a:r>
          </a:p>
          <a:p>
            <a:pPr lvl="3"/>
            <a:r>
              <a:rPr lang="en-US" dirty="0" smtClean="0"/>
              <a:t>All of the questions from the Corinthians can and must be answered in light of Jesus’ teaching on the subject of marriage (particularly in Matthew 5:32; 19:9).</a:t>
            </a:r>
          </a:p>
          <a:p>
            <a:pPr lvl="3"/>
            <a:r>
              <a:rPr lang="en-US" dirty="0" smtClean="0"/>
              <a:t>His teachings have universal application to every marriage and divorce scenario.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romanUcPeriod" startAt="2"/>
            </a:pPr>
            <a:r>
              <a:rPr lang="en-US" dirty="0" smtClean="0"/>
              <a:t>A Brief Examination of 1 Corinthians 7:</a:t>
            </a:r>
            <a:r>
              <a:rPr lang="en-US" u="sng" dirty="0" smtClean="0"/>
              <a:t>10-16</a:t>
            </a:r>
            <a:r>
              <a:rPr lang="en-US" dirty="0" smtClean="0"/>
              <a:t>.</a:t>
            </a:r>
          </a:p>
          <a:p>
            <a:pPr marL="742950" lvl="1" indent="-403225">
              <a:buFont typeface="+mj-lt"/>
              <a:buAutoNum type="alphaUcPeriod" startAt="2"/>
            </a:pPr>
            <a:r>
              <a:rPr lang="en-US" dirty="0" smtClean="0"/>
              <a:t>Instructions are given to </a:t>
            </a:r>
            <a:r>
              <a:rPr lang="en-US" u="sng" dirty="0" smtClean="0"/>
              <a:t>all husbands and wives</a:t>
            </a:r>
            <a:r>
              <a:rPr lang="en-US" dirty="0" smtClean="0"/>
              <a:t> (1 Cor. 7:10-11).</a:t>
            </a:r>
          </a:p>
          <a:p>
            <a:pPr lvl="2"/>
            <a:r>
              <a:rPr lang="en-US" dirty="0" smtClean="0"/>
              <a:t>First of all, as Jesus taught while on earth, they are to </a:t>
            </a:r>
            <a:r>
              <a:rPr lang="en-US" u="sng" dirty="0" smtClean="0"/>
              <a:t>remain married</a:t>
            </a:r>
            <a:r>
              <a:rPr lang="en-US" dirty="0" smtClean="0"/>
              <a:t> (7:10).</a:t>
            </a:r>
          </a:p>
          <a:p>
            <a:pPr lvl="3"/>
            <a:r>
              <a:rPr lang="en-US" dirty="0" smtClean="0"/>
              <a:t>Marriage is for life, “till death parts” (Rom. 7:2-3; 1 Cor. 7:39).</a:t>
            </a:r>
          </a:p>
          <a:p>
            <a:pPr lvl="3"/>
            <a:r>
              <a:rPr lang="en-US" dirty="0" smtClean="0"/>
              <a:t>There is only one exception, given by Jesus in Matthew 19:9.</a:t>
            </a:r>
          </a:p>
          <a:p>
            <a:pPr lvl="2"/>
            <a:r>
              <a:rPr lang="en-US" dirty="0" smtClean="0"/>
              <a:t>If a separation does occur, however:</a:t>
            </a:r>
          </a:p>
          <a:p>
            <a:pPr lvl="3"/>
            <a:r>
              <a:rPr lang="en-US" dirty="0" smtClean="0"/>
              <a:t>They are to remain unmarried or be reconciled (7:11).</a:t>
            </a:r>
          </a:p>
          <a:p>
            <a:pPr lvl="3"/>
            <a:r>
              <a:rPr lang="en-US" dirty="0" smtClean="0"/>
              <a:t>They are still considered to be married to each other—he is “her husband.”</a:t>
            </a:r>
          </a:p>
          <a:p>
            <a:pPr lvl="2"/>
            <a:r>
              <a:rPr lang="en-US" dirty="0" smtClean="0"/>
              <a:t>Jesus, and therefore the entirety of Scripture, gives only one exception, allowing a married but sinned-against spouse to divorce and remarry (Matt. 19:9; 5:32).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+mj-lt"/>
              <a:buAutoNum type="romanUcPeriod" startAt="2"/>
            </a:pPr>
            <a:r>
              <a:rPr lang="en-US" sz="3300" dirty="0" smtClean="0"/>
              <a:t>A Brief Examination of 1 Corinthians 7:</a:t>
            </a:r>
            <a:r>
              <a:rPr lang="en-US" sz="3300" u="sng" dirty="0" smtClean="0"/>
              <a:t>10-16</a:t>
            </a:r>
            <a:r>
              <a:rPr lang="en-US" sz="3300" dirty="0" smtClean="0"/>
              <a:t>.</a:t>
            </a:r>
          </a:p>
          <a:p>
            <a:pPr marL="742950" lvl="1" indent="-403225">
              <a:buFont typeface="+mj-lt"/>
              <a:buAutoNum type="alphaUcPeriod" startAt="3"/>
            </a:pPr>
            <a:r>
              <a:rPr lang="en-US" sz="3300" dirty="0" smtClean="0"/>
              <a:t>Instructions are given to Christians who are </a:t>
            </a:r>
            <a:r>
              <a:rPr lang="en-US" sz="3300" u="sng" dirty="0" smtClean="0"/>
              <a:t>married to unbelievers</a:t>
            </a:r>
            <a:r>
              <a:rPr lang="en-US" sz="3300" dirty="0" smtClean="0"/>
              <a:t> (7:12-16).</a:t>
            </a:r>
          </a:p>
          <a:p>
            <a:pPr lvl="2"/>
            <a:r>
              <a:rPr lang="en-US" dirty="0" smtClean="0"/>
              <a:t>This is the context in which the verse (v. 15) under controversy is found.</a:t>
            </a:r>
          </a:p>
          <a:p>
            <a:pPr lvl="2"/>
            <a:r>
              <a:rPr lang="en-US" dirty="0" smtClean="0"/>
              <a:t>“The rest” likely refers to the additional issues/questions asked by the brethren (7:12).</a:t>
            </a:r>
          </a:p>
          <a:p>
            <a:pPr lvl="2"/>
            <a:r>
              <a:rPr lang="en-US" dirty="0" smtClean="0"/>
              <a:t>Being married to a non-Christian is not justification for divorce (7:12-13).</a:t>
            </a:r>
          </a:p>
          <a:p>
            <a:pPr lvl="2"/>
            <a:r>
              <a:rPr lang="en-US" dirty="0" smtClean="0"/>
              <a:t>It is still a marriage joined by God and holy in His sight (7:14).</a:t>
            </a:r>
          </a:p>
          <a:p>
            <a:pPr lvl="2"/>
            <a:r>
              <a:rPr lang="en-US" dirty="0" smtClean="0"/>
              <a:t>Verse 15 is a parenthesis amidst verses 12-16, which provides an “exception” to the overall aim of the passage that the Christian should remain married to the unbeliever.</a:t>
            </a:r>
          </a:p>
          <a:p>
            <a:pPr lvl="2"/>
            <a:r>
              <a:rPr lang="en-US" dirty="0" smtClean="0"/>
              <a:t>A Christian, whose first allegiance is to Christ, is not so obligated/bound to keep the marriage together as to violate or surrender that first allegiance (7:15; cf. Acts 5:29).</a:t>
            </a:r>
          </a:p>
          <a:p>
            <a:pPr lvl="2"/>
            <a:r>
              <a:rPr lang="en-US" dirty="0" smtClean="0"/>
              <a:t>The Christian mate must do what is right in order to lead both to salvation (7:16).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85000" lnSpcReduction="20000"/>
          </a:bodyPr>
          <a:lstStyle/>
          <a:p>
            <a:pPr marL="400050" lvl="0" indent="-400050">
              <a:lnSpc>
                <a:spcPct val="120000"/>
              </a:lnSpc>
              <a:buFont typeface="+mj-lt"/>
              <a:buAutoNum type="romanUcPeriod" startAt="3"/>
            </a:pPr>
            <a:r>
              <a:rPr lang="en-US" sz="3300" dirty="0" smtClean="0"/>
              <a:t>Every Part of 1 Corinthians 7 Is Equally </a:t>
            </a:r>
            <a:r>
              <a:rPr lang="en-US" sz="3300" u="sng" dirty="0" smtClean="0"/>
              <a:t>Inspired and Authorized</a:t>
            </a:r>
            <a:r>
              <a:rPr lang="en-US" sz="3300" dirty="0" smtClean="0"/>
              <a:t> By God.</a:t>
            </a:r>
          </a:p>
          <a:p>
            <a:pPr lvl="1"/>
            <a:r>
              <a:rPr lang="en-US" dirty="0" smtClean="0"/>
              <a:t>Some try to make something out of Paul’s statements, “I say” and “not I but the Lord.”</a:t>
            </a:r>
          </a:p>
          <a:p>
            <a:pPr lvl="1"/>
            <a:r>
              <a:rPr lang="en-US" dirty="0" smtClean="0"/>
              <a:t>In the specific section of this study, the inspired apostle was distinguishing between:</a:t>
            </a:r>
          </a:p>
          <a:p>
            <a:pPr lvl="2"/>
            <a:r>
              <a:rPr lang="en-US" dirty="0" smtClean="0"/>
              <a:t>What the Lord taught &amp; authorized while </a:t>
            </a:r>
            <a:r>
              <a:rPr lang="en-US" u="sng" dirty="0" smtClean="0"/>
              <a:t>on earth</a:t>
            </a:r>
            <a:r>
              <a:rPr lang="en-US" dirty="0" smtClean="0"/>
              <a:t>, and</a:t>
            </a:r>
          </a:p>
          <a:p>
            <a:pPr lvl="2"/>
            <a:r>
              <a:rPr lang="en-US" dirty="0" smtClean="0"/>
              <a:t>What the Lord taught &amp; authorized through the </a:t>
            </a:r>
            <a:r>
              <a:rPr lang="en-US" u="sng" dirty="0" smtClean="0"/>
              <a:t>Holy Spirit</a:t>
            </a:r>
            <a:r>
              <a:rPr lang="en-US" dirty="0" smtClean="0"/>
              <a:t> after He left.</a:t>
            </a:r>
          </a:p>
          <a:p>
            <a:pPr lvl="1"/>
            <a:r>
              <a:rPr lang="en-US" dirty="0" smtClean="0"/>
              <a:t>The overriding truth is that every word in 1 Corinthians 7 was chosen, inspired and authorized by God, and not Paul!</a:t>
            </a:r>
          </a:p>
          <a:p>
            <a:pPr lvl="2"/>
            <a:r>
              <a:rPr lang="en-US" dirty="0" smtClean="0"/>
              <a:t>The things Paul wrote were not his own opinions (cf. 2 Pet. 1:20-21).</a:t>
            </a:r>
          </a:p>
          <a:p>
            <a:pPr lvl="2"/>
            <a:r>
              <a:rPr lang="en-US" dirty="0" smtClean="0"/>
              <a:t>… were not the teachings of other men (Gal. 1:11-12).</a:t>
            </a:r>
          </a:p>
          <a:p>
            <a:pPr lvl="2"/>
            <a:r>
              <a:rPr lang="en-US" dirty="0" smtClean="0"/>
              <a:t>… were fully inspired (1 Cor. 2:9-13; 2 Tim. 3:16).</a:t>
            </a:r>
          </a:p>
          <a:p>
            <a:pPr lvl="2"/>
            <a:r>
              <a:rPr lang="en-US" dirty="0" smtClean="0"/>
              <a:t>… were “the commandments of the Lord” (1 Cor. 14:37).</a:t>
            </a:r>
          </a:p>
          <a:p>
            <a:pPr lvl="2"/>
            <a:r>
              <a:rPr lang="en-US" dirty="0" smtClean="0"/>
              <a:t>… were equally the words/authority of the Lord as those spoken by Jesus during His earthly ministry (John 16:13-15).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romanUcPeriod" startAt="4"/>
            </a:pPr>
            <a:r>
              <a:rPr lang="en-US" sz="3000" u="sng" dirty="0" smtClean="0"/>
              <a:t>Desertion</a:t>
            </a:r>
            <a:r>
              <a:rPr lang="en-US" sz="3000" dirty="0" smtClean="0"/>
              <a:t> By a Non-Christian Spouse Is Not an Authorized Cause for Divorce &amp; Remarriage!</a:t>
            </a:r>
          </a:p>
          <a:p>
            <a:pPr lvl="1"/>
            <a:r>
              <a:rPr lang="en-US" dirty="0" smtClean="0"/>
              <a:t>To make this argument is to force something onto the text that is just not there!</a:t>
            </a:r>
          </a:p>
          <a:p>
            <a:pPr lvl="1"/>
            <a:r>
              <a:rPr lang="en-US" dirty="0" smtClean="0"/>
              <a:t>Important to understand the verb “</a:t>
            </a:r>
            <a:r>
              <a:rPr lang="en-US" u="sng" dirty="0" smtClean="0"/>
              <a:t>depart</a:t>
            </a:r>
            <a:r>
              <a:rPr lang="en-US" dirty="0" smtClean="0"/>
              <a:t>” (Gk </a:t>
            </a:r>
            <a:r>
              <a:rPr lang="en-US" i="1" dirty="0" smtClean="0"/>
              <a:t>chorizo).</a:t>
            </a:r>
            <a:endParaRPr lang="en-US" dirty="0" smtClean="0"/>
          </a:p>
          <a:p>
            <a:pPr lvl="1"/>
            <a:r>
              <a:rPr lang="en-US" dirty="0" smtClean="0"/>
              <a:t>As seen in Lesson 6, Jesus’ use of the word “except”:</a:t>
            </a:r>
          </a:p>
          <a:p>
            <a:pPr lvl="2"/>
            <a:r>
              <a:rPr lang="en-US" dirty="0" smtClean="0"/>
              <a:t>Is a word that means “if and only if,” and there’s one and only one exception.</a:t>
            </a:r>
          </a:p>
          <a:p>
            <a:pPr lvl="2"/>
            <a:r>
              <a:rPr lang="en-US" dirty="0" smtClean="0"/>
              <a:t>In John 3:3-5 means there is one and only one way to enter the kingdom.</a:t>
            </a:r>
          </a:p>
          <a:p>
            <a:pPr lvl="2"/>
            <a:r>
              <a:rPr lang="en-US" dirty="0" smtClean="0"/>
              <a:t>In Matthew 19:9 means there is one and only one cause for divorce and remarriage.</a:t>
            </a:r>
          </a:p>
          <a:p>
            <a:pPr lvl="2"/>
            <a:r>
              <a:rPr lang="en-US" dirty="0" smtClean="0"/>
              <a:t>Must be the law under which every other passage is studied and explained.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90000"/>
              </a:lnSpc>
              <a:buFont typeface="+mj-lt"/>
              <a:buAutoNum type="romanUcPeriod" startAt="4"/>
            </a:pPr>
            <a:r>
              <a:rPr lang="en-US" u="sng" dirty="0" smtClean="0"/>
              <a:t>Desertion</a:t>
            </a:r>
            <a:r>
              <a:rPr lang="en-US" dirty="0" smtClean="0"/>
              <a:t> By a Non-Christian Spouse Is Not an Authorized Cause for Divorce &amp; Remarriage!</a:t>
            </a:r>
          </a:p>
          <a:p>
            <a:pPr marL="742950" lvl="1" indent="-403225">
              <a:buFont typeface="+mj-lt"/>
              <a:buAutoNum type="alphaUcPeriod" startAt="4"/>
            </a:pPr>
            <a:r>
              <a:rPr lang="en-US" dirty="0" smtClean="0"/>
              <a:t>The specific </a:t>
            </a:r>
            <a:r>
              <a:rPr lang="en-US" u="sng" dirty="0" smtClean="0"/>
              <a:t>context</a:t>
            </a:r>
            <a:r>
              <a:rPr lang="en-US" dirty="0" smtClean="0"/>
              <a:t> of 1 Corinthians 7:15 must be studied out and respected.</a:t>
            </a:r>
          </a:p>
          <a:p>
            <a:pPr lvl="2"/>
            <a:r>
              <a:rPr lang="en-US" dirty="0" smtClean="0"/>
              <a:t>A series of questions were asked to Paul by the Corinthians about the status of a marriage when one spouse becomes a Christian and the other does not.</a:t>
            </a:r>
          </a:p>
          <a:p>
            <a:pPr lvl="2"/>
            <a:r>
              <a:rPr lang="en-US" dirty="0" smtClean="0"/>
              <a:t>This would likely create some conflict in the marriage, including demands from the unbeliever upon the Christian to make compromises to “save” their marriage.</a:t>
            </a:r>
          </a:p>
          <a:p>
            <a:pPr lvl="2"/>
            <a:r>
              <a:rPr lang="en-US" dirty="0" smtClean="0"/>
              <a:t>Separation is only allowed if the non-Christian forces the Christian to choose.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romanUcPeriod" startAt="4"/>
            </a:pPr>
            <a:r>
              <a:rPr lang="en-US" u="sng" dirty="0" smtClean="0"/>
              <a:t>Desertion</a:t>
            </a:r>
            <a:r>
              <a:rPr lang="en-US" dirty="0" smtClean="0"/>
              <a:t> By a Non-Christian Spouse Is Not an Authorized Cause for Divorce &amp; Remarriage!</a:t>
            </a:r>
          </a:p>
          <a:p>
            <a:pPr marL="742950" lvl="1" indent="-403225">
              <a:buFont typeface="+mj-lt"/>
              <a:buAutoNum type="alphaUcPeriod" startAt="5"/>
            </a:pPr>
            <a:r>
              <a:rPr lang="en-US" dirty="0" smtClean="0"/>
              <a:t>Note carefully: “</a:t>
            </a:r>
            <a:r>
              <a:rPr lang="en-US" u="sng" dirty="0" smtClean="0"/>
              <a:t>Divorce</a:t>
            </a:r>
            <a:r>
              <a:rPr lang="en-US" dirty="0" smtClean="0"/>
              <a:t>” is not even being discussed in the context of 1 Corinthians 7:15.</a:t>
            </a:r>
          </a:p>
          <a:p>
            <a:pPr lvl="2"/>
            <a:r>
              <a:rPr lang="en-US" dirty="0" smtClean="0"/>
              <a:t>While the context of Matthew 19 is divorce, the context of 1 Corinthians 7 is not!</a:t>
            </a:r>
          </a:p>
          <a:p>
            <a:pPr lvl="2"/>
            <a:r>
              <a:rPr lang="en-US" dirty="0" smtClean="0"/>
              <a:t>The word used for divorce in the Greek New Testament is </a:t>
            </a:r>
            <a:r>
              <a:rPr lang="en-US" i="1" dirty="0" err="1" smtClean="0"/>
              <a:t>apoluo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word </a:t>
            </a:r>
            <a:r>
              <a:rPr lang="en-US" i="1" dirty="0" err="1" smtClean="0"/>
              <a:t>apoluo</a:t>
            </a:r>
            <a:r>
              <a:rPr lang="en-US" dirty="0" smtClean="0"/>
              <a:t> is noticeably </a:t>
            </a:r>
            <a:r>
              <a:rPr lang="en-US" u="sng" dirty="0" smtClean="0"/>
              <a:t>absent</a:t>
            </a:r>
            <a:r>
              <a:rPr lang="en-US" dirty="0" smtClean="0"/>
              <a:t> in 1 Corinthians 7:10-15.</a:t>
            </a:r>
          </a:p>
          <a:p>
            <a:pPr lvl="2"/>
            <a:r>
              <a:rPr lang="en-US" dirty="0" smtClean="0"/>
              <a:t>The word </a:t>
            </a:r>
            <a:r>
              <a:rPr lang="en-US" i="1" dirty="0" smtClean="0"/>
              <a:t>chorizo</a:t>
            </a:r>
            <a:r>
              <a:rPr lang="en-US" dirty="0" smtClean="0"/>
              <a:t> (the word used in 1 Cor. 7) means to “divide” or “</a:t>
            </a:r>
            <a:r>
              <a:rPr lang="en-US" u="sng" dirty="0" smtClean="0"/>
              <a:t>separate</a:t>
            </a:r>
            <a:r>
              <a:rPr lang="en-US" dirty="0" smtClean="0"/>
              <a:t>.” </a:t>
            </a:r>
          </a:p>
          <a:p>
            <a:pPr lvl="2"/>
            <a:r>
              <a:rPr lang="en-US" dirty="0" smtClean="0"/>
              <a:t>Jesus spoke clearly and conclusively regarding </a:t>
            </a:r>
            <a:r>
              <a:rPr lang="en-US" u="sng" dirty="0" smtClean="0"/>
              <a:t>divorce</a:t>
            </a:r>
            <a:r>
              <a:rPr lang="en-US" dirty="0" smtClean="0"/>
              <a:t> in Matthew 5:32 and 19:9.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1871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 Nelson</cp:lastModifiedBy>
  <cp:revision>33</cp:revision>
  <dcterms:created xsi:type="dcterms:W3CDTF">2013-08-30T14:38:36Z</dcterms:created>
  <dcterms:modified xsi:type="dcterms:W3CDTF">2013-11-04T15:01:15Z</dcterms:modified>
</cp:coreProperties>
</file>