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61" r:id="rId5"/>
    <p:sldId id="259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84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6881C21-1CB8-42A1-AED6-FE8F2879D2F8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598D9FE-83E6-43BF-9A1A-C97F46349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14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B797596-1721-4D6E-9CE4-85A0F2930EFB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F2D4647-0682-4A9D-B0E3-457BF2905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32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4647-0682-4A9D-B0E3-457BF2905F9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679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4647-0682-4A9D-B0E3-457BF2905F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033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4647-0682-4A9D-B0E3-457BF2905F9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483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4647-0682-4A9D-B0E3-457BF2905F9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653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4647-0682-4A9D-B0E3-457BF2905F9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25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892" y="-76200"/>
            <a:ext cx="9170892" cy="708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73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2E84B8-EB99-44BB-A9B9-3DBB5AE95A0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A3B73-E1B1-4755-8E4F-C369C1C18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88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2E84B8-EB99-44BB-A9B9-3DBB5AE95A0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A3B73-E1B1-4755-8E4F-C369C1C18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591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70658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2E84B8-EB99-44BB-A9B9-3DBB5AE95A0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A3B73-E1B1-4755-8E4F-C369C1C18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43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2E84B8-EB99-44BB-A9B9-3DBB5AE95A0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A3B73-E1B1-4755-8E4F-C369C1C18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343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2E84B8-EB99-44BB-A9B9-3DBB5AE95A0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A3B73-E1B1-4755-8E4F-C369C1C18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646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2E84B8-EB99-44BB-A9B9-3DBB5AE95A0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A3B73-E1B1-4755-8E4F-C369C1C18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2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2E84B8-EB99-44BB-A9B9-3DBB5AE95A0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A3B73-E1B1-4755-8E4F-C369C1C18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13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2E84B8-EB99-44BB-A9B9-3DBB5AE95A0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A3B73-E1B1-4755-8E4F-C369C1C18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91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2E84B8-EB99-44BB-A9B9-3DBB5AE95A0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A3B73-E1B1-4755-8E4F-C369C1C18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93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2E84B8-EB99-44BB-A9B9-3DBB5AE95A0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A3B73-E1B1-4755-8E4F-C369C1C18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302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5136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876800" y="1295400"/>
            <a:ext cx="3771900" cy="16764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chemeClr val="bg1"/>
                </a:solidFill>
                <a:latin typeface="Castellar" panose="020A0402060406010301" pitchFamily="18" charset="0"/>
              </a:rPr>
              <a:t>Bad Girls of the Bible</a:t>
            </a:r>
            <a:endParaRPr lang="en-US" sz="4000" dirty="0">
              <a:solidFill>
                <a:schemeClr val="bg1"/>
              </a:solidFill>
              <a:latin typeface="Castellar" panose="020A0402060406010301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933950" y="3505200"/>
            <a:ext cx="36576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err="1">
                <a:solidFill>
                  <a:schemeClr val="bg1">
                    <a:lumMod val="85000"/>
                  </a:schemeClr>
                </a:solidFill>
                <a:latin typeface="Copperplate Gothic Bold" panose="020E0705020206020404" pitchFamily="34" charset="0"/>
              </a:rPr>
              <a:t>Peninnah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Copperplate Gothic Bold" panose="020E0705020206020404" pitchFamily="34" charset="0"/>
              </a:rPr>
              <a:t>: </a:t>
            </a:r>
            <a:endParaRPr lang="en-US" dirty="0" smtClean="0">
              <a:solidFill>
                <a:schemeClr val="bg1">
                  <a:lumMod val="85000"/>
                </a:schemeClr>
              </a:solidFill>
              <a:latin typeface="Copperplate Gothic Bold" panose="020E0705020206020404" pitchFamily="34" charset="0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  <a:latin typeface="Copperplate Gothic Bold" panose="020E0705020206020404" pitchFamily="34" charset="0"/>
              </a:rPr>
              <a:t>the Cruel Counterpart</a:t>
            </a:r>
            <a:endParaRPr lang="en-US" dirty="0">
              <a:solidFill>
                <a:schemeClr val="bg1">
                  <a:lumMod val="85000"/>
                </a:schemeClr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84431" y="60198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  <a:latin typeface="Goudy Old Style" panose="02020502050305020303" pitchFamily="18" charset="0"/>
              </a:rPr>
              <a:t>1 Samuel 1</a:t>
            </a:r>
            <a:endParaRPr lang="en-US" sz="2400" dirty="0">
              <a:solidFill>
                <a:schemeClr val="bg1">
                  <a:lumMod val="75000"/>
                </a:schemeClr>
              </a:solidFill>
              <a:latin typeface="Goudy Old Style" panose="0202050205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11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7400" y="228600"/>
            <a:ext cx="6477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 smtClean="0">
                <a:solidFill>
                  <a:schemeClr val="bg1">
                    <a:lumMod val="85000"/>
                  </a:schemeClr>
                </a:solidFill>
                <a:latin typeface="Copperplate Gothic Bold" panose="020E0705020206020404" pitchFamily="34" charset="0"/>
              </a:rPr>
              <a:t>Peninnah</a:t>
            </a:r>
            <a:r>
              <a:rPr lang="en-US" sz="3200" dirty="0">
                <a:solidFill>
                  <a:schemeClr val="bg1">
                    <a:lumMod val="85000"/>
                  </a:schemeClr>
                </a:solidFill>
                <a:latin typeface="Copperplate Gothic Bold" panose="020E0705020206020404" pitchFamily="34" charset="0"/>
              </a:rPr>
              <a:t> </a:t>
            </a:r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  <a:latin typeface="Copperplate Gothic Bold" panose="020E0705020206020404" pitchFamily="34" charset="0"/>
              </a:rPr>
              <a:t>Provoked</a:t>
            </a:r>
            <a:endParaRPr lang="en-US" sz="3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1524000"/>
            <a:ext cx="7467600" cy="393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sz="2400" dirty="0" err="1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Peninnah’s</a:t>
            </a: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 Pain</a:t>
            </a:r>
            <a:endParaRPr lang="en-US" sz="24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Shared husband </a:t>
            </a: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(1 </a:t>
            </a: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Sam. 1:2)</a:t>
            </a:r>
            <a:endParaRPr lang="en-US" sz="24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Hannah’s double </a:t>
            </a:r>
            <a:r>
              <a:rPr lang="en-US" sz="2400" dirty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portion (1 Sam. </a:t>
            </a: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1:5)</a:t>
            </a:r>
            <a:endParaRPr lang="en-US" sz="24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How our feelings direct our actions</a:t>
            </a:r>
            <a:endParaRPr lang="en-US" sz="24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Provoked Hannah (v. 6)</a:t>
            </a:r>
            <a:endParaRPr lang="en-US" sz="24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Tormented severely (v. 6)</a:t>
            </a: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Continued year after year (v. 3)</a:t>
            </a: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Made Hannah miserable, with tears and loss of appetite (v. 6-7)</a:t>
            </a:r>
          </a:p>
        </p:txBody>
      </p:sp>
    </p:spTree>
    <p:extLst>
      <p:ext uri="{BB962C8B-B14F-4D97-AF65-F5344CB8AC3E}">
        <p14:creationId xmlns:p14="http://schemas.microsoft.com/office/powerpoint/2010/main" val="752300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7400" y="228600"/>
            <a:ext cx="6477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  <a:latin typeface="Copperplate Gothic Bold" panose="020E0705020206020404" pitchFamily="34" charset="0"/>
              </a:rPr>
              <a:t>God’s Evaluation</a:t>
            </a:r>
            <a:endParaRPr lang="en-US" sz="3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1524000"/>
            <a:ext cx="7467600" cy="4536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sz="20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Kindness</a:t>
            </a:r>
            <a:endParaRPr lang="en-US" sz="20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Be kind to one another! (Eph. 4:32)</a:t>
            </a:r>
            <a:endParaRPr lang="en-US" sz="20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Kindness benefits, cruelty hurts </a:t>
            </a:r>
            <a:r>
              <a:rPr lang="en-US" sz="20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(Prov. 11:17)</a:t>
            </a:r>
            <a:endParaRPr lang="en-US" sz="20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sz="20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Rudeness</a:t>
            </a:r>
            <a:endParaRPr lang="en-US" sz="20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Lead a peaceful and quiet life (1 Tim. 2:2)</a:t>
            </a:r>
            <a:endParaRPr lang="en-US" sz="20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Bear one another’s burdens </a:t>
            </a:r>
            <a:r>
              <a:rPr lang="en-US" sz="20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(Gal. 6:2)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sz="20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Words that Harm</a:t>
            </a:r>
            <a:endParaRPr lang="en-US" sz="2000" dirty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Tongue is a fire (James 3:6</a:t>
            </a:r>
            <a:r>
              <a:rPr lang="en-US" sz="2000" dirty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)</a:t>
            </a: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What comes out of our mouths can defile (Matt. 15:11)</a:t>
            </a: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Only use words to build up! (Eph. 4:29)</a:t>
            </a: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No filthiness, foolish talk or crude joking (Eph. 5:4)</a:t>
            </a:r>
            <a:endParaRPr lang="en-US" sz="2000" dirty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25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7400" y="228600"/>
            <a:ext cx="6477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  <a:latin typeface="Copperplate Gothic Bold" panose="020E0705020206020404" pitchFamily="34" charset="0"/>
              </a:rPr>
              <a:t>Hannah’s Response</a:t>
            </a:r>
            <a:endParaRPr lang="en-US" sz="3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1524000"/>
            <a:ext cx="7467600" cy="4450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Initial Emotional Outpouring</a:t>
            </a:r>
            <a:endParaRPr lang="en-US" sz="24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Miserable (1 Sam. 1:6)</a:t>
            </a:r>
            <a:endParaRPr lang="en-US" sz="24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Weeping, tears of anguish (1 </a:t>
            </a:r>
            <a:r>
              <a:rPr lang="en-US" sz="2400" dirty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Sam. </a:t>
            </a: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1:6-8, 10)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Stopped </a:t>
            </a:r>
            <a:r>
              <a:rPr lang="en-US" sz="2400" dirty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eating (1 Sam. 1:6-8</a:t>
            </a: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)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Bitterness of soul (1 Samuel 1:10)</a:t>
            </a:r>
            <a:endParaRPr lang="en-US" sz="24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Turned to God for Comfort</a:t>
            </a:r>
            <a:endParaRPr lang="en-US" sz="24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Prayed to the Lord (v. 10)</a:t>
            </a:r>
            <a:endParaRPr lang="en-US" sz="24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Promised the Lord (v. 11)</a:t>
            </a: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Trusted the Lord’s response (v. 18)</a:t>
            </a: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Gave thanks for Lord’s blessing (v. 26-27)</a:t>
            </a:r>
          </a:p>
        </p:txBody>
      </p:sp>
    </p:spTree>
    <p:extLst>
      <p:ext uri="{BB962C8B-B14F-4D97-AF65-F5344CB8AC3E}">
        <p14:creationId xmlns:p14="http://schemas.microsoft.com/office/powerpoint/2010/main" val="672371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1200" y="228600"/>
            <a:ext cx="64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  <a:latin typeface="Copperplate Gothic Bold" panose="020E0705020206020404" pitchFamily="34" charset="0"/>
              </a:rPr>
              <a:t>Lessons For Us from Miriam’s Example</a:t>
            </a:r>
            <a:endParaRPr lang="en-US" sz="3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1524000"/>
            <a:ext cx="7848600" cy="363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Do we allow our emotions to direct our interactions with others?</a:t>
            </a:r>
            <a:endParaRPr lang="en-US" sz="2000" dirty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Are we allowing the bad behavior of others to direct our own actions?</a:t>
            </a:r>
            <a:endParaRPr lang="en-US" sz="24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How easy is it for us to give our problems over to the Lord, and then trust Him to do what is best for our situations?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sz="2400" dirty="0" smtClean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When the Lord has answered our prayers, how faithful are we to return to Him in grateful praise?</a:t>
            </a:r>
            <a:endParaRPr lang="en-US" sz="2400" dirty="0" smtClean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08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340</Words>
  <Application>Microsoft Office PowerPoint</Application>
  <PresentationFormat>On-screen Show (4:3)</PresentationFormat>
  <Paragraphs>46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Castellar</vt:lpstr>
      <vt:lpstr>Copperplate Gothic Bold</vt:lpstr>
      <vt:lpstr>Goudy Old Style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Lockheed Martin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Sproule, Traci R</dc:creator>
  <cp:lastModifiedBy>Sproulies</cp:lastModifiedBy>
  <cp:revision>20</cp:revision>
  <cp:lastPrinted>2014-09-22T17:02:32Z</cp:lastPrinted>
  <dcterms:created xsi:type="dcterms:W3CDTF">2014-09-15T16:01:34Z</dcterms:created>
  <dcterms:modified xsi:type="dcterms:W3CDTF">2014-10-01T15:46:34Z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Author">
    <vt:lpwstr>ACCT03\tsproule</vt:lpwstr>
  </property>
  <property fmtid="{D5CDD505-2E9C-101B-9397-08002B2CF9AE}" pid="3" name="Document Sensitivity">
    <vt:lpwstr>1</vt:lpwstr>
  </property>
  <property fmtid="{D5CDD505-2E9C-101B-9397-08002B2CF9AE}" pid="4" name="ThirdParty">
    <vt:lpwstr/>
  </property>
  <property fmtid="{D5CDD505-2E9C-101B-9397-08002B2CF9AE}" pid="5" name="OCI Restriction">
    <vt:bool>false</vt:bool>
  </property>
  <property fmtid="{D5CDD505-2E9C-101B-9397-08002B2CF9AE}" pid="6" name="OCI Additional Info">
    <vt:lpwstr/>
  </property>
  <property fmtid="{D5CDD505-2E9C-101B-9397-08002B2CF9AE}" pid="7" name="Allow Header Overwrite">
    <vt:bool>false</vt:bool>
  </property>
  <property fmtid="{D5CDD505-2E9C-101B-9397-08002B2CF9AE}" pid="8" name="Allow Footer Overwrite">
    <vt:bool>false</vt:bool>
  </property>
  <property fmtid="{D5CDD505-2E9C-101B-9397-08002B2CF9AE}" pid="9" name="Multiple Selected">
    <vt:lpwstr>-1</vt:lpwstr>
  </property>
  <property fmtid="{D5CDD505-2E9C-101B-9397-08002B2CF9AE}" pid="10" name="SIPLongWording">
    <vt:lpwstr/>
  </property>
  <property fmtid="{D5CDD505-2E9C-101B-9397-08002B2CF9AE}" pid="11" name="checkedProgramsCount">
    <vt:i4>0</vt:i4>
  </property>
  <property fmtid="{D5CDD505-2E9C-101B-9397-08002B2CF9AE}" pid="12" name="ExpCountry">
    <vt:lpwstr/>
  </property>
</Properties>
</file>