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256" r:id="rId2"/>
    <p:sldId id="2193" r:id="rId3"/>
    <p:sldId id="2190" r:id="rId4"/>
    <p:sldId id="2228" r:id="rId5"/>
    <p:sldId id="2229" r:id="rId6"/>
    <p:sldId id="2231" r:id="rId7"/>
    <p:sldId id="2232" r:id="rId8"/>
    <p:sldId id="2236" r:id="rId9"/>
    <p:sldId id="2237" r:id="rId10"/>
    <p:sldId id="2238" r:id="rId11"/>
    <p:sldId id="2239" r:id="rId12"/>
    <p:sldId id="2227" r:id="rId13"/>
    <p:sldId id="2248" r:id="rId14"/>
    <p:sldId id="2249" r:id="rId15"/>
    <p:sldId id="2250" r:id="rId16"/>
    <p:sldId id="2251" r:id="rId17"/>
    <p:sldId id="2252" r:id="rId18"/>
    <p:sldId id="2253" r:id="rId19"/>
    <p:sldId id="2254" r:id="rId20"/>
    <p:sldId id="2255" r:id="rId21"/>
    <p:sldId id="2256" r:id="rId22"/>
    <p:sldId id="2225" r:id="rId23"/>
    <p:sldId id="2257" r:id="rId24"/>
    <p:sldId id="2258" r:id="rId25"/>
    <p:sldId id="2259" r:id="rId26"/>
    <p:sldId id="2260" r:id="rId27"/>
    <p:sldId id="2261" r:id="rId28"/>
    <p:sldId id="2262" r:id="rId29"/>
  </p:sldIdLst>
  <p:sldSz cx="9144000" cy="6858000" type="screen4x3"/>
  <p:notesSz cx="7010400" cy="9283700"/>
  <p:custDataLst>
    <p:tags r:id="rId32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8000"/>
    <a:srgbClr val="0033CC"/>
    <a:srgbClr val="004600"/>
    <a:srgbClr val="006200"/>
    <a:srgbClr val="006A00"/>
    <a:srgbClr val="FF0000"/>
    <a:srgbClr val="FFCCFF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20" autoAdjust="0"/>
    <p:restoredTop sz="94602" autoAdjust="0"/>
  </p:normalViewPr>
  <p:slideViewPr>
    <p:cSldViewPr>
      <p:cViewPr>
        <p:scale>
          <a:sx n="66" d="100"/>
          <a:sy n="66" d="100"/>
        </p:scale>
        <p:origin x="-2634" y="-1518"/>
      </p:cViewPr>
      <p:guideLst>
        <p:guide orient="horz" pos="576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971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10075"/>
            <a:ext cx="5137150" cy="417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610" tIns="45001" rIns="91610" bIns="450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99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3800" y="701675"/>
            <a:ext cx="4622800" cy="3467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91150" name="Rectangle 1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81200"/>
            <a:ext cx="7772400" cy="1143000"/>
          </a:xfrm>
        </p:spPr>
        <p:txBody>
          <a:bodyPr anchor="ctr"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1151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dt" sz="quarter" idx="10"/>
          </p:nvPr>
        </p:nvSpPr>
        <p:spPr>
          <a:xfrm>
            <a:off x="439738" y="59896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35313" y="60023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00850" y="597852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868EB-7015-4DA4-9DBF-58F3F6017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1E3CF-FE93-4C1A-95C8-59A0DB262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E407B-D44D-4842-A746-17FC24122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C9E59-69DB-418D-87A1-0217F2C9AF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1327F-EB10-458C-81E7-607C48D52A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936A8-9463-42DD-8E8E-6D8377F2E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07813-20AA-404A-BB3D-0337A4500F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F2A0A-99CF-486B-AC04-3F0BCEEF5F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59739-5111-4526-81EA-13A1E598F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61E8E-DEC9-42EF-BD13-914CC23B01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EDC4D-21D4-441A-8E8E-29AA053B8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77800" y="230188"/>
            <a:ext cx="203200" cy="6503987"/>
            <a:chOff x="112" y="145"/>
            <a:chExt cx="128" cy="4097"/>
          </a:xfrm>
        </p:grpSpPr>
        <p:sp>
          <p:nvSpPr>
            <p:cNvPr id="90115" name="Rectangle 3"/>
            <p:cNvSpPr>
              <a:spLocks noChangeArrowheads="1"/>
            </p:cNvSpPr>
            <p:nvPr/>
          </p:nvSpPr>
          <p:spPr bwMode="auto">
            <a:xfrm flipH="1">
              <a:off x="192" y="162"/>
              <a:ext cx="48" cy="408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6" name="Rectangle 4"/>
            <p:cNvSpPr>
              <a:spLocks noChangeArrowheads="1"/>
            </p:cNvSpPr>
            <p:nvPr/>
          </p:nvSpPr>
          <p:spPr bwMode="auto">
            <a:xfrm>
              <a:off x="112" y="145"/>
              <a:ext cx="48" cy="3941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 b="0">
                <a:latin typeface="Times New Roman" pitchFamily="18" charset="0"/>
              </a:endParaRPr>
            </a:p>
          </p:txBody>
        </p:sp>
      </p:grpSp>
      <p:grpSp>
        <p:nvGrpSpPr>
          <p:cNvPr id="1027" name="Group 5"/>
          <p:cNvGrpSpPr>
            <a:grpSpLocks/>
          </p:cNvGrpSpPr>
          <p:nvPr/>
        </p:nvGrpSpPr>
        <p:grpSpPr bwMode="auto">
          <a:xfrm>
            <a:off x="8793163" y="220663"/>
            <a:ext cx="198437" cy="6408737"/>
            <a:chOff x="5539" y="139"/>
            <a:chExt cx="125" cy="4037"/>
          </a:xfrm>
        </p:grpSpPr>
        <p:sp>
          <p:nvSpPr>
            <p:cNvPr id="90118" name="Rectangle 6"/>
            <p:cNvSpPr>
              <a:spLocks noChangeArrowheads="1"/>
            </p:cNvSpPr>
            <p:nvPr/>
          </p:nvSpPr>
          <p:spPr bwMode="auto">
            <a:xfrm rot="-10800000" flipH="1" flipV="1">
              <a:off x="5621" y="139"/>
              <a:ext cx="43" cy="398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19" name="Rectangle 7"/>
            <p:cNvSpPr>
              <a:spLocks noChangeArrowheads="1"/>
            </p:cNvSpPr>
            <p:nvPr/>
          </p:nvSpPr>
          <p:spPr bwMode="auto">
            <a:xfrm rot="10800000" flipV="1">
              <a:off x="5539" y="240"/>
              <a:ext cx="49" cy="3936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8" name="Group 8"/>
          <p:cNvGrpSpPr>
            <a:grpSpLocks/>
          </p:cNvGrpSpPr>
          <p:nvPr/>
        </p:nvGrpSpPr>
        <p:grpSpPr bwMode="auto">
          <a:xfrm>
            <a:off x="412750" y="6477000"/>
            <a:ext cx="8686800" cy="228600"/>
            <a:chOff x="260" y="4080"/>
            <a:chExt cx="5472" cy="144"/>
          </a:xfrm>
        </p:grpSpPr>
        <p:sp>
          <p:nvSpPr>
            <p:cNvPr id="90121" name="Rectangle 9"/>
            <p:cNvSpPr>
              <a:spLocks noChangeArrowheads="1"/>
            </p:cNvSpPr>
            <p:nvPr/>
          </p:nvSpPr>
          <p:spPr bwMode="auto">
            <a:xfrm rot="5400000" flipV="1">
              <a:off x="2972" y="1368"/>
              <a:ext cx="48" cy="547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2" name="Rectangle 10"/>
            <p:cNvSpPr>
              <a:spLocks noChangeArrowheads="1"/>
            </p:cNvSpPr>
            <p:nvPr/>
          </p:nvSpPr>
          <p:spPr bwMode="auto">
            <a:xfrm rot="5400000" flipV="1">
              <a:off x="2914" y="1522"/>
              <a:ext cx="48" cy="5355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1"/>
          <p:cNvGrpSpPr>
            <a:grpSpLocks/>
          </p:cNvGrpSpPr>
          <p:nvPr/>
        </p:nvGrpSpPr>
        <p:grpSpPr bwMode="auto">
          <a:xfrm>
            <a:off x="76200" y="176213"/>
            <a:ext cx="8745538" cy="161925"/>
            <a:chOff x="48" y="111"/>
            <a:chExt cx="5509" cy="102"/>
          </a:xfrm>
        </p:grpSpPr>
        <p:sp>
          <p:nvSpPr>
            <p:cNvPr id="90124" name="Rectangle 12"/>
            <p:cNvSpPr>
              <a:spLocks noChangeArrowheads="1"/>
            </p:cNvSpPr>
            <p:nvPr/>
          </p:nvSpPr>
          <p:spPr bwMode="auto">
            <a:xfrm rot="5400000" flipV="1">
              <a:off x="2853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5" name="Rectangle 13"/>
            <p:cNvSpPr>
              <a:spLocks noChangeArrowheads="1"/>
            </p:cNvSpPr>
            <p:nvPr/>
          </p:nvSpPr>
          <p:spPr bwMode="auto">
            <a:xfrm rot="5400000" flipV="1">
              <a:off x="2783" y="-2624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30" name="Group 14"/>
          <p:cNvGrpSpPr>
            <a:grpSpLocks/>
          </p:cNvGrpSpPr>
          <p:nvPr/>
        </p:nvGrpSpPr>
        <p:grpSpPr bwMode="auto">
          <a:xfrm>
            <a:off x="71438" y="176213"/>
            <a:ext cx="8745537" cy="161925"/>
            <a:chOff x="45" y="111"/>
            <a:chExt cx="5509" cy="102"/>
          </a:xfrm>
        </p:grpSpPr>
        <p:sp>
          <p:nvSpPr>
            <p:cNvPr id="90127" name="Rectangle 15"/>
            <p:cNvSpPr>
              <a:spLocks noChangeArrowheads="1"/>
            </p:cNvSpPr>
            <p:nvPr/>
          </p:nvSpPr>
          <p:spPr bwMode="auto">
            <a:xfrm rot="5400000" flipV="1">
              <a:off x="2850" y="-2491"/>
              <a:ext cx="37" cy="5371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128" name="Rectangle 16"/>
            <p:cNvSpPr>
              <a:spLocks noChangeArrowheads="1"/>
            </p:cNvSpPr>
            <p:nvPr/>
          </p:nvSpPr>
          <p:spPr bwMode="auto">
            <a:xfrm rot="5400000" flipV="1">
              <a:off x="2781" y="-2625"/>
              <a:ext cx="38" cy="550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1" name="Rectangle 1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2" name="Rectangle 1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3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3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019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3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19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b="0">
                <a:latin typeface="Times New Roman" pitchFamily="18" charset="0"/>
              </a:defRPr>
            </a:lvl1pPr>
          </a:lstStyle>
          <a:p>
            <a:pPr>
              <a:defRPr/>
            </a:pPr>
            <a:fld id="{1C66A631-48B4-42E3-9F1F-39FB30119A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81000" y="457200"/>
            <a:ext cx="8382000" cy="59836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4400" dirty="0" smtClean="0"/>
              <a:t>Beware of the Little Foxes</a:t>
            </a:r>
            <a:endParaRPr lang="en-US" sz="4400" dirty="0"/>
          </a:p>
          <a:p>
            <a:pPr algn="ctr" eaLnBrk="0" hangingPunct="0"/>
            <a:r>
              <a:rPr lang="en-US" sz="4800" dirty="0"/>
              <a:t> </a:t>
            </a:r>
            <a:r>
              <a:rPr lang="en-US" sz="3900" dirty="0"/>
              <a:t> </a:t>
            </a:r>
            <a:r>
              <a:rPr lang="en-US" sz="4000" dirty="0"/>
              <a:t>  </a:t>
            </a:r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endParaRPr lang="en-US" sz="800" dirty="0"/>
          </a:p>
          <a:p>
            <a:pPr algn="ctr" eaLnBrk="0" hangingPunct="0">
              <a:spcBef>
                <a:spcPct val="50000"/>
              </a:spcBef>
            </a:pPr>
            <a:r>
              <a:rPr lang="en-US" sz="3400" dirty="0" smtClean="0"/>
              <a:t>Eph. 5:11-15</a:t>
            </a:r>
            <a:endParaRPr lang="en-US" sz="3400" dirty="0"/>
          </a:p>
        </p:txBody>
      </p:sp>
    </p:spTree>
  </p:cSld>
  <p:clrMapOvr>
    <a:masterClrMapping/>
  </p:clrMapOvr>
  <p:transition advTm="1860"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the Bible </a:t>
            </a:r>
            <a:endParaRPr lang="en-US" sz="2800" dirty="0" smtClean="0"/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 or foxes found in nine verses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Foxes and Samson   (Judges 15:4-5)  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“Foxes have dens”   (Matt. 8:20; Luke 9:58)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Jesus, “Go tell that fox”   (Luke 13:32)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Nehemiah, </a:t>
            </a:r>
            <a:r>
              <a:rPr lang="en-US" sz="2800" dirty="0" err="1" smtClean="0"/>
              <a:t>Tobiah</a:t>
            </a:r>
            <a:r>
              <a:rPr lang="en-US" sz="2800" dirty="0" smtClean="0"/>
              <a:t> and foxes   (Neh. 4:3)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“Your prophets are like foxes”   (Ezek. 13:4)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Zion, desolate, foxes walking   (Lam. 5:18)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the Bible </a:t>
            </a:r>
            <a:endParaRPr lang="en-US" sz="2800" dirty="0" smtClean="0"/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 or foxes found in nine verses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Foxes and Samson   (Judges 15:4-5)  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“Foxes have dens”   (Matt. 8:20; Luke 9:58)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Jesus, “Go tell that fox”   (Luke 13:32)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Nehemiah, </a:t>
            </a:r>
            <a:r>
              <a:rPr lang="en-US" sz="2800" dirty="0" err="1" smtClean="0"/>
              <a:t>Tobiah</a:t>
            </a:r>
            <a:r>
              <a:rPr lang="en-US" sz="2800" dirty="0" smtClean="0"/>
              <a:t> and foxes   (Neh. 4:3)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“Your prophets are like foxes”   (Ezek. 13:4)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Zion, desolate, foxes walking   (Lam. 5:18)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of Song of Solomon   (Song 2:15)</a:t>
            </a: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809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</a:t>
            </a:r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145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 </a:t>
            </a:r>
            <a:endParaRPr lang="en-US" sz="2800" dirty="0" smtClean="0"/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We are able to see the </a:t>
            </a:r>
            <a:r>
              <a:rPr lang="en-US" sz="2800" i="1" dirty="0" smtClean="0"/>
              <a:t>great </a:t>
            </a:r>
            <a:r>
              <a:rPr lang="en-US" sz="2800" dirty="0" smtClean="0"/>
              <a:t>dangers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2012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 </a:t>
            </a:r>
            <a:endParaRPr lang="en-US" sz="2800" dirty="0" smtClean="0"/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We are able to see the </a:t>
            </a:r>
            <a:r>
              <a:rPr lang="en-US" sz="2800" i="1" dirty="0" smtClean="0"/>
              <a:t>great </a:t>
            </a:r>
            <a:r>
              <a:rPr lang="en-US" sz="2800" dirty="0" smtClean="0"/>
              <a:t>dangers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Prayer meetings in Gethsemane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257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 </a:t>
            </a:r>
            <a:endParaRPr lang="en-US" sz="2800" dirty="0" smtClean="0"/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We are able to see the </a:t>
            </a:r>
            <a:r>
              <a:rPr lang="en-US" sz="2800" i="1" dirty="0" smtClean="0"/>
              <a:t>great </a:t>
            </a:r>
            <a:r>
              <a:rPr lang="en-US" sz="2800" dirty="0" smtClean="0"/>
              <a:t>dangers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Prayer meetings in Gethsemane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Walk circumspectly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313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 </a:t>
            </a:r>
            <a:endParaRPr lang="en-US" sz="2800" dirty="0" smtClean="0"/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We are able to see the </a:t>
            </a:r>
            <a:r>
              <a:rPr lang="en-US" sz="2800" i="1" dirty="0" smtClean="0"/>
              <a:t>great </a:t>
            </a:r>
            <a:r>
              <a:rPr lang="en-US" sz="2800" dirty="0" smtClean="0"/>
              <a:t>dangers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Prayer meetings in Gethsemane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Walk circumspectly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“little sins”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 </a:t>
            </a:r>
            <a:endParaRPr lang="en-US" sz="2800" dirty="0" smtClean="0"/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We are able to see the </a:t>
            </a:r>
            <a:r>
              <a:rPr lang="en-US" sz="2800" i="1" dirty="0" smtClean="0"/>
              <a:t>great </a:t>
            </a:r>
            <a:r>
              <a:rPr lang="en-US" sz="2800" dirty="0" smtClean="0"/>
              <a:t>dangers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Prayer meetings in Gethsemane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Walk circumspectly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“little sins”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“beautiful garment”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425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 </a:t>
            </a:r>
            <a:endParaRPr lang="en-US" sz="2800" dirty="0" smtClean="0"/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We are able to see the </a:t>
            </a:r>
            <a:r>
              <a:rPr lang="en-US" sz="2800" i="1" dirty="0" smtClean="0"/>
              <a:t>great </a:t>
            </a:r>
            <a:r>
              <a:rPr lang="en-US" sz="2800" dirty="0" smtClean="0"/>
              <a:t>dangers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Prayer meetings in Gethsemane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Walk circumspectly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“little sins”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“beautiful garment”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idle David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481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 </a:t>
            </a:r>
            <a:endParaRPr lang="en-US" sz="2800" dirty="0" smtClean="0"/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We are able to see the </a:t>
            </a:r>
            <a:r>
              <a:rPr lang="en-US" sz="2800" i="1" dirty="0" smtClean="0"/>
              <a:t>great </a:t>
            </a:r>
            <a:r>
              <a:rPr lang="en-US" sz="2800" dirty="0" smtClean="0"/>
              <a:t>dangers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Prayer meetings in Gethsemane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Walk circumspectly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“little sins”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“beautiful garment”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idle David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dating/marriage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457200" y="381000"/>
            <a:ext cx="8229600" cy="6217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2800" dirty="0"/>
              <a:t> </a:t>
            </a:r>
            <a:r>
              <a:rPr lang="en-US" sz="2800" dirty="0" smtClean="0"/>
              <a:t>11  And have no fellowship with the unfruitful works of darkness, but rather expose </a:t>
            </a:r>
            <a:r>
              <a:rPr lang="en-US" sz="2800" i="1" dirty="0" smtClean="0"/>
              <a:t>them. </a:t>
            </a:r>
          </a:p>
          <a:p>
            <a:pPr algn="just">
              <a:lnSpc>
                <a:spcPct val="110000"/>
              </a:lnSpc>
            </a:pPr>
            <a:r>
              <a:rPr lang="en-US" sz="2800" dirty="0" smtClean="0"/>
              <a:t> 12  For it is shameful even to speak of those things which are done by them in secret. </a:t>
            </a:r>
          </a:p>
          <a:p>
            <a:pPr algn="just">
              <a:lnSpc>
                <a:spcPct val="110000"/>
              </a:lnSpc>
            </a:pPr>
            <a:r>
              <a:rPr lang="en-US" sz="2800" dirty="0" smtClean="0"/>
              <a:t> 13  But all things that are exposed are made manifest by the light, for whatever makes manifest is light. </a:t>
            </a:r>
          </a:p>
          <a:p>
            <a:pPr algn="just">
              <a:lnSpc>
                <a:spcPct val="110000"/>
              </a:lnSpc>
            </a:pPr>
            <a:r>
              <a:rPr lang="en-US" sz="2800" dirty="0" smtClean="0"/>
              <a:t> 14  Therefore He says: "Awake, you who sleep, Arise from the dead, And Christ will give you light." </a:t>
            </a:r>
          </a:p>
          <a:p>
            <a:pPr algn="just"/>
            <a:r>
              <a:rPr lang="en-US" sz="2800" dirty="0" smtClean="0"/>
              <a:t> 15  See then that you walk circumspectly, not as fools but as wise.</a:t>
            </a:r>
          </a:p>
          <a:p>
            <a:pPr algn="just"/>
            <a:r>
              <a:rPr lang="en-US" sz="2800" dirty="0" smtClean="0"/>
              <a:t>					Eph. 5:11-15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537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 </a:t>
            </a:r>
            <a:endParaRPr lang="en-US" sz="2800" dirty="0" smtClean="0"/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We are able to see the </a:t>
            </a:r>
            <a:r>
              <a:rPr lang="en-US" sz="2800" i="1" dirty="0" smtClean="0"/>
              <a:t>great </a:t>
            </a:r>
            <a:r>
              <a:rPr lang="en-US" sz="2800" dirty="0" smtClean="0"/>
              <a:t>dangers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Prayer meetings in Gethsemane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Walk circumspectly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“little sins”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“beautiful garment”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idle David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dating/marriage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addiction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372753"/>
            <a:ext cx="8534400" cy="593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3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Daily Living </a:t>
            </a:r>
            <a:endParaRPr lang="en-US" sz="2800" dirty="0" smtClean="0"/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We are able to see the </a:t>
            </a:r>
            <a:r>
              <a:rPr lang="en-US" sz="2800" i="1" dirty="0" smtClean="0"/>
              <a:t>great </a:t>
            </a:r>
            <a:r>
              <a:rPr lang="en-US" sz="2800" dirty="0" smtClean="0"/>
              <a:t>dangers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Prayer meetings in Gethsemane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Walk circumspectly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“little sins”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“beautiful garment”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idle David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dating/marriage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addiction</a:t>
            </a:r>
          </a:p>
          <a:p>
            <a:pPr marL="352425" lvl="1" algn="l">
              <a:lnSpc>
                <a:spcPct val="130000"/>
              </a:lnSpc>
              <a:buFont typeface="Arial" pitchFamily="34" charset="0"/>
              <a:buChar char="•"/>
            </a:pPr>
            <a:r>
              <a:rPr lang="en-US" sz="2800" dirty="0" smtClean="0"/>
              <a:t>  Little foxes and all addictive sins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Breaking Bondage of Sin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229600" cy="14834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Breaking Bondage of Sin</a:t>
            </a:r>
            <a:endParaRPr lang="en-US" sz="3600" dirty="0">
              <a:solidFill>
                <a:srgbClr val="FFFF00"/>
              </a:solidFill>
            </a:endParaRP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Believe in Him			Mark </a:t>
            </a:r>
            <a:r>
              <a:rPr lang="en-US" dirty="0" smtClean="0"/>
              <a:t>16:16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229600" cy="2320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Breaking Bondage of Sin</a:t>
            </a:r>
            <a:endParaRPr lang="en-US" sz="3600" dirty="0">
              <a:solidFill>
                <a:srgbClr val="FFFF00"/>
              </a:solidFill>
            </a:endParaRP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Believe in Him			Mark 16:16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Repent (turn from sin)	Acts </a:t>
            </a:r>
            <a:r>
              <a:rPr lang="en-US" dirty="0" smtClean="0"/>
              <a:t>17:30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229600" cy="315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Breaking Bondage of Sin</a:t>
            </a:r>
            <a:endParaRPr lang="en-US" sz="3600" dirty="0">
              <a:solidFill>
                <a:srgbClr val="FFFF00"/>
              </a:solidFill>
            </a:endParaRP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Believe in Him			Mark 16:16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Repent (turn from sin)	Acts 17:30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Confess Christ		Rom. </a:t>
            </a:r>
            <a:r>
              <a:rPr lang="en-US" dirty="0" smtClean="0"/>
              <a:t>10:9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229600" cy="399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Breaking Bondage of Sin</a:t>
            </a:r>
            <a:endParaRPr lang="en-US" sz="3600" dirty="0">
              <a:solidFill>
                <a:srgbClr val="FFFF00"/>
              </a:solidFill>
            </a:endParaRP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Believe in Him			Mark 16:16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Repent (turn from sin)	Acts 17:30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Confess Christ		Rom. 10:9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Baptized into Christ	Gal. </a:t>
            </a:r>
            <a:r>
              <a:rPr lang="en-US" dirty="0" smtClean="0"/>
              <a:t>3:26-27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2296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Breaking Bondage of Sin</a:t>
            </a:r>
            <a:endParaRPr lang="en-US" sz="3600" dirty="0">
              <a:solidFill>
                <a:srgbClr val="FFFF00"/>
              </a:solidFill>
            </a:endParaRP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Believe in Him			Mark 16:16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Repent (turn from sin)	Acts 17:30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Confess Christ		Rom. 10:9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Baptized into Christ	Gal. 3:26-27</a:t>
            </a:r>
          </a:p>
          <a:p>
            <a:pPr algn="ctr">
              <a:spcBef>
                <a:spcPct val="70000"/>
              </a:spcBef>
            </a:pPr>
            <a:r>
              <a:rPr lang="en-US" dirty="0">
                <a:solidFill>
                  <a:srgbClr val="FFFF00"/>
                </a:solidFill>
              </a:rPr>
              <a:t>Added to His Kingdom, His </a:t>
            </a:r>
            <a:r>
              <a:rPr lang="en-US" dirty="0" smtClean="0">
                <a:solidFill>
                  <a:srgbClr val="FFFF00"/>
                </a:solidFill>
              </a:rPr>
              <a:t>Church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457200" y="457200"/>
            <a:ext cx="8229600" cy="5669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smtClean="0">
                <a:solidFill>
                  <a:srgbClr val="FFFF00"/>
                </a:solidFill>
              </a:rPr>
              <a:t>Breaking Bondage of Sin</a:t>
            </a:r>
            <a:endParaRPr lang="en-US" sz="3600" dirty="0">
              <a:solidFill>
                <a:srgbClr val="FFFF00"/>
              </a:solidFill>
            </a:endParaRP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Believe in Him			Mark 16:16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Repent (turn from sin)	Acts 17:30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Confess Christ		Rom. 10:9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Baptized into Christ	Gal. 3:26-27</a:t>
            </a:r>
          </a:p>
          <a:p>
            <a:pPr algn="ctr">
              <a:spcBef>
                <a:spcPct val="70000"/>
              </a:spcBef>
            </a:pPr>
            <a:r>
              <a:rPr lang="en-US" dirty="0">
                <a:solidFill>
                  <a:srgbClr val="FFFF00"/>
                </a:solidFill>
              </a:rPr>
              <a:t>Added to His Kingdom, His Church</a:t>
            </a:r>
          </a:p>
          <a:p>
            <a:pPr lvl="1" algn="l">
              <a:spcBef>
                <a:spcPct val="70000"/>
              </a:spcBef>
              <a:buFontTx/>
              <a:buChar char="•"/>
            </a:pPr>
            <a:r>
              <a:rPr lang="en-US" dirty="0"/>
              <a:t>  Be faithful until death	Rev. 2:10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901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the Bible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the Bible </a:t>
            </a:r>
            <a:endParaRPr lang="en-US" sz="2800" dirty="0" smtClean="0"/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 or foxes found in nine verses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the Bible </a:t>
            </a:r>
            <a:endParaRPr lang="en-US" sz="2800" dirty="0" smtClean="0"/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 or foxes found in nine verses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Foxes and Samson   (Judges 15:4-5)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the Bible </a:t>
            </a:r>
            <a:endParaRPr lang="en-US" sz="2800" dirty="0" smtClean="0"/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 or foxes found in nine verses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Foxes and Samson   (Judges 15:4-5)  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“Foxes have dens”   (Matt. 8:20; Luke 9:58)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36009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the Bible </a:t>
            </a:r>
            <a:endParaRPr lang="en-US" sz="2800" dirty="0" smtClean="0"/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 or foxes found in nine verses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Foxes and Samson   (Judges 15:4-5)  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“Foxes have dens”   (Matt. 8:20; Luke 9:58)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Jesus, “Go tell that fox”   (Luke 13:32)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the Bible </a:t>
            </a:r>
            <a:endParaRPr lang="en-US" sz="2800" dirty="0" smtClean="0"/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 or foxes found in nine verses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Foxes and Samson   (Judges 15:4-5)  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“Foxes have dens”   (Matt. 8:20; Luke 9:58)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Jesus, “Go tell that fox”   (Luke 13:32)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Nehemiah, </a:t>
            </a:r>
            <a:r>
              <a:rPr lang="en-US" sz="2800" dirty="0" err="1" smtClean="0"/>
              <a:t>Tobiah</a:t>
            </a:r>
            <a:r>
              <a:rPr lang="en-US" sz="2800" dirty="0" smtClean="0"/>
              <a:t> and foxes   (Neh. 4:3)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5344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52425" algn="ctr">
              <a:lnSpc>
                <a:spcPct val="150000"/>
              </a:lnSpc>
            </a:pPr>
            <a:r>
              <a:rPr lang="en-US" sz="4000" dirty="0" smtClean="0">
                <a:solidFill>
                  <a:srgbClr val="FFFF00"/>
                </a:solidFill>
              </a:rPr>
              <a:t>Foxes in the Bible </a:t>
            </a:r>
            <a:endParaRPr lang="en-US" sz="2800" dirty="0" smtClean="0"/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 or foxes found in nine verses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Foxes and Samson   (Judges 15:4-5)  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“Foxes have dens”   (Matt. 8:20; Luke 9:58)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Jesus, “Go tell that fox”   (Luke 13:32)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Nehemiah, </a:t>
            </a:r>
            <a:r>
              <a:rPr lang="en-US" sz="2800" dirty="0" err="1" smtClean="0"/>
              <a:t>Tobiah</a:t>
            </a:r>
            <a:r>
              <a:rPr lang="en-US" sz="2800" dirty="0" smtClean="0"/>
              <a:t> and foxes   (Neh. 4:3)</a:t>
            </a:r>
          </a:p>
          <a:p>
            <a:pPr marL="352425" lvl="1" algn="l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800" dirty="0" smtClean="0"/>
              <a:t>  “Your prophets are like foxes”   (Ezek. 13:4)</a:t>
            </a:r>
            <a:endParaRPr lang="en-US" sz="2800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4/1/2006 9:43:11 PM&quot;&gt;&lt;Slide id=&quot;256&quot; dur=&quot;1.86&quot;/&gt;&lt;/Timings&gt;&lt;/WMTools&gt;"/>
</p:tagLst>
</file>

<file path=ppt/theme/theme1.xml><?xml version="1.0" encoding="utf-8"?>
<a:theme xmlns:a="http://schemas.openxmlformats.org/drawingml/2006/main" name="Neon Frame">
  <a:themeElements>
    <a:clrScheme name="Neon Frame 1">
      <a:dk1>
        <a:srgbClr val="808080"/>
      </a:dk1>
      <a:lt1>
        <a:srgbClr val="F8F8F8"/>
      </a:lt1>
      <a:dk2>
        <a:srgbClr val="000000"/>
      </a:dk2>
      <a:lt2>
        <a:srgbClr val="FFFFFF"/>
      </a:lt2>
      <a:accent1>
        <a:srgbClr val="6699FF"/>
      </a:accent1>
      <a:accent2>
        <a:srgbClr val="9933FF"/>
      </a:accent2>
      <a:accent3>
        <a:srgbClr val="AAAAAA"/>
      </a:accent3>
      <a:accent4>
        <a:srgbClr val="D4D4D4"/>
      </a:accent4>
      <a:accent5>
        <a:srgbClr val="B8CAFF"/>
      </a:accent5>
      <a:accent6>
        <a:srgbClr val="8A2DE7"/>
      </a:accent6>
      <a:hlink>
        <a:srgbClr val="00FFFF"/>
      </a:hlink>
      <a:folHlink>
        <a:srgbClr val="0099CC"/>
      </a:folHlink>
    </a:clrScheme>
    <a:fontScheme name="Neon Fra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on Frame 1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6699FF"/>
        </a:accent1>
        <a:accent2>
          <a:srgbClr val="9933FF"/>
        </a:accent2>
        <a:accent3>
          <a:srgbClr val="AAAAAA"/>
        </a:accent3>
        <a:accent4>
          <a:srgbClr val="D4D4D4"/>
        </a:accent4>
        <a:accent5>
          <a:srgbClr val="B8CAFF"/>
        </a:accent5>
        <a:accent6>
          <a:srgbClr val="8A2DE7"/>
        </a:accent6>
        <a:hlink>
          <a:srgbClr val="00FF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2">
        <a:dk1>
          <a:srgbClr val="000066"/>
        </a:dk1>
        <a:lt1>
          <a:srgbClr val="FFFFFF"/>
        </a:lt1>
        <a:dk2>
          <a:srgbClr val="3333FF"/>
        </a:dk2>
        <a:lt2>
          <a:srgbClr val="3399FF"/>
        </a:lt2>
        <a:accent1>
          <a:srgbClr val="66CCFF"/>
        </a:accent1>
        <a:accent2>
          <a:srgbClr val="FF66FF"/>
        </a:accent2>
        <a:accent3>
          <a:srgbClr val="FFFFFF"/>
        </a:accent3>
        <a:accent4>
          <a:srgbClr val="000056"/>
        </a:accent4>
        <a:accent5>
          <a:srgbClr val="B8E2FF"/>
        </a:accent5>
        <a:accent6>
          <a:srgbClr val="E75CE7"/>
        </a:accent6>
        <a:hlink>
          <a:srgbClr val="CC00CC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69696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C8C8C8"/>
        </a:accent6>
        <a:hlink>
          <a:srgbClr val="3333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on Frame 4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CC9900"/>
        </a:accent1>
        <a:accent2>
          <a:srgbClr val="996600"/>
        </a:accent2>
        <a:accent3>
          <a:srgbClr val="AAAAAA"/>
        </a:accent3>
        <a:accent4>
          <a:srgbClr val="D4D4D4"/>
        </a:accent4>
        <a:accent5>
          <a:srgbClr val="E2CAAA"/>
        </a:accent5>
        <a:accent6>
          <a:srgbClr val="8A5C00"/>
        </a:accent6>
        <a:hlink>
          <a:srgbClr val="CC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5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6600"/>
        </a:accent1>
        <a:accent2>
          <a:srgbClr val="FF41FF"/>
        </a:accent2>
        <a:accent3>
          <a:srgbClr val="AAAAAA"/>
        </a:accent3>
        <a:accent4>
          <a:srgbClr val="D4D4D4"/>
        </a:accent4>
        <a:accent5>
          <a:srgbClr val="FFB8AA"/>
        </a:accent5>
        <a:accent6>
          <a:srgbClr val="E73AE7"/>
        </a:accent6>
        <a:hlink>
          <a:srgbClr val="FF0066"/>
        </a:hlink>
        <a:folHlink>
          <a:srgbClr val="CC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on Frame 6">
        <a:dk1>
          <a:srgbClr val="808080"/>
        </a:dk1>
        <a:lt1>
          <a:srgbClr val="F8F8F8"/>
        </a:lt1>
        <a:dk2>
          <a:srgbClr val="000000"/>
        </a:dk2>
        <a:lt2>
          <a:srgbClr val="FFFFFF"/>
        </a:lt2>
        <a:accent1>
          <a:srgbClr val="FF4FC9"/>
        </a:accent1>
        <a:accent2>
          <a:srgbClr val="FF91B6"/>
        </a:accent2>
        <a:accent3>
          <a:srgbClr val="AAAAAA"/>
        </a:accent3>
        <a:accent4>
          <a:srgbClr val="D4D4D4"/>
        </a:accent4>
        <a:accent5>
          <a:srgbClr val="FFB2E1"/>
        </a:accent5>
        <a:accent6>
          <a:srgbClr val="E783A5"/>
        </a:accent6>
        <a:hlink>
          <a:srgbClr val="FF99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Designs\Neon Frame.pot</Template>
  <TotalTime>7423</TotalTime>
  <Pages>37</Pages>
  <Words>911</Words>
  <Application>Microsoft Office PowerPoint</Application>
  <PresentationFormat>On-screen Show (4:3)</PresentationFormat>
  <Paragraphs>157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Neon Frame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Glorious God and His Glorious Church</dc:title>
  <dc:creator>Dan Jenkins</dc:creator>
  <cp:lastModifiedBy>David</cp:lastModifiedBy>
  <cp:revision>234</cp:revision>
  <cp:lastPrinted>1601-01-01T00:00:00Z</cp:lastPrinted>
  <dcterms:created xsi:type="dcterms:W3CDTF">1999-05-09T20:26:14Z</dcterms:created>
  <dcterms:modified xsi:type="dcterms:W3CDTF">2010-08-15T11:36:23Z</dcterms:modified>
</cp:coreProperties>
</file>