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600"/>
    <a:srgbClr val="FFCC00"/>
    <a:srgbClr val="FFA260"/>
    <a:srgbClr val="FCC778"/>
    <a:srgbClr val="FBB754"/>
    <a:srgbClr val="DAF0FD"/>
    <a:srgbClr val="0000CC"/>
    <a:srgbClr val="CC9900"/>
    <a:srgbClr val="FFBF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695" autoAdjust="0"/>
  </p:normalViewPr>
  <p:slideViewPr>
    <p:cSldViewPr>
      <p:cViewPr>
        <p:scale>
          <a:sx n="100" d="100"/>
          <a:sy n="100" d="100"/>
        </p:scale>
        <p:origin x="-954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2761-6561-42A9-BEBE-BB7C206A7741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ECA07-EDB6-413F-85ED-B8F8AEAEB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Joe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8/28/2011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unjun-Scroll_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7696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Papyru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32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8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2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»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5791200"/>
            <a:ext cx="8614858" cy="707886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40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7724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</a:gsLst>
                  <a:lin ang="5400000" scaled="0"/>
                </a:gradFill>
              </a:rPr>
              <a:t>Introduction to Joel</a:t>
            </a:r>
            <a:endParaRPr lang="en-US" u="sng" dirty="0" smtClean="0"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</a:gsLst>
                <a:lin ang="5400000" scaled="0"/>
              </a:gradFill>
            </a:endParaRPr>
          </a:p>
          <a:p>
            <a:pPr lvl="1"/>
            <a:r>
              <a:rPr lang="en-US" dirty="0" smtClean="0"/>
              <a:t>The prophecy of Joel is a prophecy of </a:t>
            </a:r>
            <a:r>
              <a:rPr lang="en-US" u="sng" dirty="0" smtClean="0"/>
              <a:t>punishment</a:t>
            </a:r>
            <a:r>
              <a:rPr lang="en-US" dirty="0" smtClean="0"/>
              <a:t> (judgment, destruction) upon the people of God because of their </a:t>
            </a:r>
            <a:r>
              <a:rPr lang="en-US" u="sng" dirty="0" smtClean="0"/>
              <a:t>sins</a:t>
            </a:r>
            <a:r>
              <a:rPr lang="en-US" dirty="0" smtClean="0"/>
              <a:t> and the promise of </a:t>
            </a:r>
            <a:r>
              <a:rPr lang="en-US" u="sng" dirty="0" smtClean="0"/>
              <a:t>hope</a:t>
            </a:r>
            <a:r>
              <a:rPr lang="en-US" dirty="0" smtClean="0"/>
              <a:t> (blessings) if they would </a:t>
            </a:r>
            <a:r>
              <a:rPr lang="en-US" u="sng" dirty="0" smtClean="0"/>
              <a:t>repent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God had long before promised great blessings IF they obeyed Him (Lev. 26:1-13).</a:t>
            </a:r>
          </a:p>
          <a:p>
            <a:pPr lvl="2"/>
            <a:r>
              <a:rPr lang="en-US" dirty="0" smtClean="0"/>
              <a:t>God had long before promised horrible judgment IF they did not obey Him (Lev. 26:14-39).</a:t>
            </a:r>
          </a:p>
          <a:p>
            <a:pPr lvl="1"/>
            <a:r>
              <a:rPr lang="en-US" dirty="0" smtClean="0"/>
              <a:t>Nothing is known of the prophet Joel except 1:1</a:t>
            </a:r>
          </a:p>
          <a:p>
            <a:pPr lvl="1"/>
            <a:r>
              <a:rPr lang="en-US" dirty="0" smtClean="0"/>
              <a:t>The exact timing of his prophecy is unknown</a:t>
            </a:r>
          </a:p>
          <a:p>
            <a:pPr lvl="2"/>
            <a:r>
              <a:rPr lang="en-US" dirty="0" smtClean="0"/>
              <a:t>Perhaps one of earliest writing prophets (9</a:t>
            </a:r>
            <a:r>
              <a:rPr lang="en-US" baseline="30000" dirty="0" smtClean="0"/>
              <a:t>th</a:t>
            </a:r>
            <a:r>
              <a:rPr lang="en-US" dirty="0" smtClean="0"/>
              <a:t>-8</a:t>
            </a:r>
            <a:r>
              <a:rPr lang="en-US" baseline="30000" dirty="0" smtClean="0"/>
              <a:t>th</a:t>
            </a:r>
            <a:r>
              <a:rPr lang="en-US" dirty="0" smtClean="0"/>
              <a:t> Century B.C.)</a:t>
            </a:r>
          </a:p>
          <a:p>
            <a:pPr lvl="1"/>
            <a:r>
              <a:rPr lang="en-US" dirty="0" smtClean="0"/>
              <a:t>Joel prophesied to the Southern Kingdom = Judah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The Prophecy of Joel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210692" y="1066800"/>
            <a:ext cx="6933308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41448"/>
            <a:ext cx="7848600" cy="4416552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Sin always brings the judgment of God</a:t>
            </a:r>
          </a:p>
          <a:p>
            <a:pPr lvl="1"/>
            <a:r>
              <a:rPr lang="en-US" dirty="0" smtClean="0"/>
              <a:t>Swarm of locusts (1:2-12)</a:t>
            </a:r>
          </a:p>
          <a:p>
            <a:pPr lvl="2"/>
            <a:r>
              <a:rPr lang="en-US" dirty="0" smtClean="0"/>
              <a:t>Destroyed all their crops, fruit trees &amp; vineyards—devastating </a:t>
            </a:r>
          </a:p>
          <a:p>
            <a:pPr lvl="1"/>
            <a:r>
              <a:rPr lang="en-US" dirty="0" smtClean="0"/>
              <a:t>Severe drought (1:13-18)</a:t>
            </a:r>
          </a:p>
          <a:p>
            <a:pPr lvl="2"/>
            <a:r>
              <a:rPr lang="en-US" dirty="0" smtClean="0"/>
              <a:t>Old crops destroyed; no new crops being produced</a:t>
            </a:r>
          </a:p>
          <a:p>
            <a:pPr lvl="1"/>
            <a:r>
              <a:rPr lang="en-US" dirty="0" smtClean="0"/>
              <a:t>Fire (1:19-20)</a:t>
            </a:r>
          </a:p>
          <a:p>
            <a:pPr lvl="2"/>
            <a:r>
              <a:rPr lang="en-US" dirty="0" smtClean="0"/>
              <a:t>Burned over the country side</a:t>
            </a:r>
          </a:p>
          <a:p>
            <a:pPr lvl="1"/>
            <a:r>
              <a:rPr lang="en-US" dirty="0" smtClean="0"/>
              <a:t>Another swarm of locusts was coming (2:1-11)</a:t>
            </a:r>
          </a:p>
          <a:p>
            <a:pPr lvl="2"/>
            <a:r>
              <a:rPr lang="en-US" dirty="0" smtClean="0"/>
              <a:t>Described by the Lord as “His army” (2:11)</a:t>
            </a:r>
          </a:p>
          <a:p>
            <a:pPr lvl="1"/>
            <a:r>
              <a:rPr lang="en-US" dirty="0" smtClean="0"/>
              <a:t>“THE DAY OF THE LORD” – 5 times in this book</a:t>
            </a:r>
          </a:p>
          <a:p>
            <a:pPr lvl="2"/>
            <a:r>
              <a:rPr lang="en-US" dirty="0" smtClean="0"/>
              <a:t>Any day when God brings judgment upon a people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The Prophecy of Joel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210692" y="1066800"/>
            <a:ext cx="6933308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2633" y="1905000"/>
            <a:ext cx="878767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905000"/>
            <a:ext cx="2190023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Punishment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810000" y="1929384"/>
            <a:ext cx="1600200" cy="457200"/>
          </a:xfrm>
          <a:prstGeom prst="rightArrow">
            <a:avLst/>
          </a:prstGeom>
          <a:gradFill>
            <a:gsLst>
              <a:gs pos="0">
                <a:srgbClr val="FFFF00"/>
              </a:gs>
              <a:gs pos="25000">
                <a:srgbClr val="FFCC00"/>
              </a:gs>
              <a:gs pos="50000">
                <a:srgbClr val="FFBF40"/>
              </a:gs>
              <a:gs pos="75000">
                <a:srgbClr val="CC9900"/>
              </a:gs>
              <a:gs pos="100000">
                <a:srgbClr val="FFA260"/>
              </a:gs>
            </a:gsLst>
            <a:lin ang="5400000" scaled="0"/>
          </a:gradFill>
          <a:ln>
            <a:noFill/>
          </a:ln>
          <a:effectLst>
            <a:outerShdw blurRad="50800" dist="50800" dir="27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pc="100" dirty="0" smtClean="0">
                <a:solidFill>
                  <a:schemeClr val="tx1"/>
                </a:solidFill>
                <a:effectLst>
                  <a:outerShdw blurRad="50800" dist="50800" dir="2700000" algn="ctr" rotWithShape="0">
                    <a:schemeClr val="bg1"/>
                  </a:outerShdw>
                </a:effectLst>
              </a:rPr>
              <a:t>Brings</a:t>
            </a:r>
            <a:endParaRPr lang="en-US" sz="2000" b="1" spc="100" dirty="0">
              <a:solidFill>
                <a:schemeClr val="tx1"/>
              </a:solidFill>
              <a:effectLst>
                <a:outerShdw blurRad="50800" dist="50800" dir="2700000" algn="ctr" rotWithShape="0">
                  <a:schemeClr val="bg1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38400"/>
            <a:ext cx="7772400" cy="441960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US" dirty="0" smtClean="0"/>
              <a:t>Joel describes past punishment (1:1-12)</a:t>
            </a:r>
          </a:p>
          <a:p>
            <a:pPr lvl="2"/>
            <a:r>
              <a:rPr lang="en-US" dirty="0" smtClean="0"/>
              <a:t>He calls upon them to repent in the next verses (1:13-14)</a:t>
            </a:r>
          </a:p>
          <a:p>
            <a:pPr lvl="1"/>
            <a:r>
              <a:rPr lang="en-US" dirty="0" smtClean="0"/>
              <a:t>Joel warns about future punishment (2:1-11)</a:t>
            </a:r>
          </a:p>
          <a:p>
            <a:pPr lvl="2"/>
            <a:r>
              <a:rPr lang="en-US" dirty="0" smtClean="0"/>
              <a:t>He calls upon them to repent in the next verses (2:12-14)</a:t>
            </a:r>
          </a:p>
          <a:p>
            <a:pPr lvl="2"/>
            <a:r>
              <a:rPr lang="en-US" dirty="0" smtClean="0"/>
              <a:t>The only answer is to turn back to God (sums it up!)</a:t>
            </a:r>
          </a:p>
          <a:p>
            <a:pPr lvl="1"/>
            <a:r>
              <a:rPr lang="en-US" dirty="0" smtClean="0"/>
              <a:t>Compare this with what happened in Nineveh</a:t>
            </a:r>
          </a:p>
          <a:p>
            <a:pPr lvl="2"/>
            <a:r>
              <a:rPr lang="en-US" dirty="0" smtClean="0"/>
              <a:t>Jonah 3:4-9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The Prophecy of Joel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210692" y="1066800"/>
            <a:ext cx="6933308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6400" y="1905000"/>
            <a:ext cx="2190023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Punishment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62883" y="1905000"/>
            <a:ext cx="2347117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Repentance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3" name="Right Arrow 12"/>
          <p:cNvSpPr/>
          <p:nvPr/>
        </p:nvSpPr>
        <p:spPr>
          <a:xfrm flipH="1">
            <a:off x="3810000" y="1929384"/>
            <a:ext cx="1600200" cy="457200"/>
          </a:xfrm>
          <a:prstGeom prst="rightArrow">
            <a:avLst/>
          </a:prstGeom>
          <a:gradFill>
            <a:gsLst>
              <a:gs pos="0">
                <a:srgbClr val="FFFF00"/>
              </a:gs>
              <a:gs pos="25000">
                <a:srgbClr val="FFCC00"/>
              </a:gs>
              <a:gs pos="50000">
                <a:srgbClr val="FFBF40"/>
              </a:gs>
              <a:gs pos="75000">
                <a:srgbClr val="CC9900"/>
              </a:gs>
              <a:gs pos="100000">
                <a:srgbClr val="FFA260"/>
              </a:gs>
            </a:gsLst>
            <a:lin ang="5400000" scaled="0"/>
          </a:gradFill>
          <a:ln>
            <a:noFill/>
          </a:ln>
          <a:effectLst>
            <a:outerShdw blurRad="50800" dist="50800" dir="27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pc="100" dirty="0" smtClean="0">
                <a:solidFill>
                  <a:schemeClr val="tx1"/>
                </a:solidFill>
                <a:effectLst>
                  <a:outerShdw blurRad="50800" dist="50800" dir="2700000" algn="ctr" rotWithShape="0">
                    <a:schemeClr val="bg1"/>
                  </a:outerShdw>
                </a:effectLst>
              </a:rPr>
              <a:t>Produces</a:t>
            </a:r>
            <a:endParaRPr lang="en-US" sz="2000" b="1" spc="100" dirty="0">
              <a:solidFill>
                <a:schemeClr val="tx1"/>
              </a:solidFill>
              <a:effectLst>
                <a:outerShdw blurRad="50800" dist="50800" dir="2700000" algn="ctr" rotWithShape="0">
                  <a:schemeClr val="bg1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41448"/>
            <a:ext cx="7848600" cy="43434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Punishment is not always averted by repentance</a:t>
            </a:r>
          </a:p>
          <a:p>
            <a:pPr lvl="1"/>
            <a:r>
              <a:rPr lang="en-US" dirty="0" smtClean="0"/>
              <a:t>When genuine repentance takes place God notices!</a:t>
            </a:r>
          </a:p>
          <a:p>
            <a:pPr lvl="2"/>
            <a:r>
              <a:rPr lang="en-US" dirty="0" smtClean="0"/>
              <a:t>Cf. Leviticus 26:40-42</a:t>
            </a:r>
          </a:p>
          <a:p>
            <a:pPr lvl="1"/>
            <a:r>
              <a:rPr lang="en-US" dirty="0" smtClean="0"/>
              <a:t>Joel 3 references the return of Judah from captivity</a:t>
            </a:r>
          </a:p>
          <a:p>
            <a:pPr lvl="2"/>
            <a:r>
              <a:rPr lang="en-US" dirty="0" smtClean="0"/>
              <a:t>And, the nations around them would be punished</a:t>
            </a:r>
          </a:p>
          <a:p>
            <a:pPr lvl="1"/>
            <a:r>
              <a:rPr lang="en-US" dirty="0" smtClean="0"/>
              <a:t>JOEL 2:28-32 LOOKS TO THE DAY OF PENTECOST</a:t>
            </a:r>
          </a:p>
          <a:p>
            <a:pPr lvl="2"/>
            <a:r>
              <a:rPr lang="en-US" dirty="0" smtClean="0"/>
              <a:t>“Afterward” = “the last days”</a:t>
            </a:r>
          </a:p>
          <a:p>
            <a:pPr lvl="2"/>
            <a:r>
              <a:rPr lang="en-US" dirty="0" smtClean="0"/>
              <a:t>“Pour out spirit on all flesh” (Acts 2, Acts 10, Gal. 3:28)</a:t>
            </a:r>
          </a:p>
          <a:p>
            <a:pPr lvl="2"/>
            <a:r>
              <a:rPr lang="en-US" dirty="0" smtClean="0"/>
              <a:t>Judaism would come to an end when this fulfilled</a:t>
            </a:r>
          </a:p>
          <a:p>
            <a:pPr lvl="2"/>
            <a:r>
              <a:rPr lang="en-US" dirty="0" smtClean="0"/>
              <a:t>“Whoever calls on the name of the Lord shall be saved”</a:t>
            </a:r>
          </a:p>
          <a:p>
            <a:pPr lvl="2"/>
            <a:r>
              <a:rPr lang="en-US" dirty="0" smtClean="0"/>
              <a:t>PETER QUOTES THIS IN ACTS 2:16-21 – “This is that…”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The Prophecy of Joel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210692" y="1066800"/>
            <a:ext cx="6933308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905000"/>
            <a:ext cx="1269899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2883" y="1905000"/>
            <a:ext cx="2347117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Repentance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810000" y="1929384"/>
            <a:ext cx="1600200" cy="457200"/>
          </a:xfrm>
          <a:prstGeom prst="rightArrow">
            <a:avLst/>
          </a:prstGeom>
          <a:gradFill>
            <a:gsLst>
              <a:gs pos="0">
                <a:srgbClr val="FFFF00"/>
              </a:gs>
              <a:gs pos="25000">
                <a:srgbClr val="FFCC00"/>
              </a:gs>
              <a:gs pos="50000">
                <a:srgbClr val="FFBF40"/>
              </a:gs>
              <a:gs pos="75000">
                <a:srgbClr val="CC9900"/>
              </a:gs>
              <a:gs pos="100000">
                <a:srgbClr val="FFA260"/>
              </a:gs>
            </a:gsLst>
            <a:lin ang="5400000" scaled="0"/>
          </a:gradFill>
          <a:ln>
            <a:noFill/>
          </a:ln>
          <a:effectLst>
            <a:outerShdw blurRad="50800" dist="50800" dir="27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pc="100" dirty="0" smtClean="0">
                <a:solidFill>
                  <a:schemeClr val="tx1"/>
                </a:solidFill>
                <a:effectLst>
                  <a:outerShdw blurRad="50800" dist="50800" dir="2700000" algn="ctr" rotWithShape="0">
                    <a:schemeClr val="bg1"/>
                  </a:outerShdw>
                </a:effectLst>
              </a:rPr>
              <a:t>Brings</a:t>
            </a:r>
            <a:endParaRPr lang="en-US" sz="2000" b="1" spc="100" dirty="0">
              <a:solidFill>
                <a:schemeClr val="tx1"/>
              </a:solidFill>
              <a:effectLst>
                <a:outerShdw blurRad="50800" dist="50800" dir="2700000" algn="ctr" rotWithShape="0">
                  <a:schemeClr val="bg1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14600"/>
            <a:ext cx="7848600" cy="4270248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National application (cf. Prov. 14:34)</a:t>
            </a:r>
          </a:p>
          <a:p>
            <a:pPr lvl="1"/>
            <a:r>
              <a:rPr lang="en-US" sz="2800" dirty="0" smtClean="0"/>
              <a:t>Congregational application (cf. Rev. 2:4-5)</a:t>
            </a:r>
          </a:p>
          <a:p>
            <a:pPr lvl="1"/>
            <a:r>
              <a:rPr lang="en-US" sz="2800" dirty="0" smtClean="0"/>
              <a:t>Personal application (cf. Joel 2:12-13)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The Prophecy of Joel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210692" y="1066800"/>
            <a:ext cx="6933308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Sin, Punishment, Repentance &amp; Hope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2883" y="1905000"/>
            <a:ext cx="5242717" cy="584775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rgbClr val="FFA260"/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Application for Us Today</a:t>
            </a:r>
            <a:endParaRPr lang="en-US" sz="32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rgbClr val="FFA260"/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pblfpr\users\David\_Graphics\Oxygen Graphics\Dunjun-Scroll\Dunjun-Scroll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78352"/>
            <a:ext cx="7543800" cy="327964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Believe Jesus is God’s Son – Rom. 10:9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Repent of your sins – Acts 3:19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Confess your faith in Jesus – Rom. 10:10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Be immersed for forgiveness – Acts 2:38</a:t>
            </a:r>
          </a:p>
          <a:p>
            <a:pPr marL="457200" indent="-457200">
              <a:lnSpc>
                <a:spcPct val="100000"/>
              </a:lnSpc>
              <a:buFont typeface="Wingdings" pitchFamily="2" charset="2"/>
              <a:buChar char="ü"/>
            </a:pPr>
            <a:r>
              <a:rPr lang="en-US" dirty="0" smtClean="0">
                <a:solidFill>
                  <a:schemeClr val="bg1"/>
                </a:solidFill>
              </a:rPr>
              <a:t>Serve Him faithfully for life – 1 Cor. 15:58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6781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Faced with Two Choices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840519" y="1447800"/>
            <a:ext cx="4802918" cy="1854354"/>
          </a:xfrm>
          <a:prstGeom prst="rect">
            <a:avLst/>
          </a:prstGeom>
          <a:noFill/>
          <a:effectLst>
            <a:outerShdw blurRad="50800" dist="50800" dir="2700000" algn="ctr" rotWithShape="0">
              <a:schemeClr val="tx1"/>
            </a:outerShdw>
          </a:effectLst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lnSpc>
                <a:spcPct val="95000"/>
              </a:lnSpc>
            </a:pPr>
            <a:r>
              <a:rPr lang="en-US" sz="40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Sin &amp; Punishment </a:t>
            </a:r>
          </a:p>
          <a:p>
            <a:pPr algn="ctr">
              <a:lnSpc>
                <a:spcPct val="95000"/>
              </a:lnSpc>
            </a:pPr>
            <a:r>
              <a:rPr lang="en-US" sz="40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or </a:t>
            </a:r>
          </a:p>
          <a:p>
            <a:pPr algn="ctr">
              <a:lnSpc>
                <a:spcPct val="95000"/>
              </a:lnSpc>
            </a:pPr>
            <a:r>
              <a:rPr lang="en-US" sz="40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25000">
                      <a:srgbClr val="FFCC00"/>
                    </a:gs>
                    <a:gs pos="50000">
                      <a:srgbClr val="FFBF40"/>
                    </a:gs>
                    <a:gs pos="75000">
                      <a:srgbClr val="CC9900"/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Papyrus" pitchFamily="66" charset="0"/>
              </a:rPr>
              <a:t>Repentance &amp; Hope</a:t>
            </a:r>
            <a:endParaRPr lang="en-US" sz="4000" b="1" cap="none" spc="0" dirty="0">
              <a:ln w="11430"/>
              <a:gradFill>
                <a:gsLst>
                  <a:gs pos="0">
                    <a:srgbClr val="FFFF00"/>
                  </a:gs>
                  <a:gs pos="25000">
                    <a:srgbClr val="FFCC00"/>
                  </a:gs>
                  <a:gs pos="50000">
                    <a:srgbClr val="FFBF40"/>
                  </a:gs>
                  <a:gs pos="75000">
                    <a:srgbClr val="CC9900"/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Papyru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5337</TotalTime>
  <Words>522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The Prophecy of Joel</vt:lpstr>
      <vt:lpstr>The Prophecy of Joel</vt:lpstr>
      <vt:lpstr>The Prophecy of Joel</vt:lpstr>
      <vt:lpstr>The Prophecy of Joel</vt:lpstr>
      <vt:lpstr>The Prophecy of Joel</vt:lpstr>
      <vt:lpstr>Faced with Two Choices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264</cp:revision>
  <dcterms:created xsi:type="dcterms:W3CDTF">2010-09-04T02:43:12Z</dcterms:created>
  <dcterms:modified xsi:type="dcterms:W3CDTF">2011-08-28T21:49:53Z</dcterms:modified>
</cp:coreProperties>
</file>