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2"/>
  </p:handoutMasterIdLst>
  <p:sldIdLst>
    <p:sldId id="256" r:id="rId2"/>
    <p:sldId id="299" r:id="rId3"/>
    <p:sldId id="306" r:id="rId4"/>
    <p:sldId id="301" r:id="rId5"/>
    <p:sldId id="307" r:id="rId6"/>
    <p:sldId id="309" r:id="rId7"/>
    <p:sldId id="310" r:id="rId8"/>
    <p:sldId id="308" r:id="rId9"/>
    <p:sldId id="312" r:id="rId10"/>
    <p:sldId id="311" r:id="rId11"/>
    <p:sldId id="313" r:id="rId12"/>
    <p:sldId id="314" r:id="rId13"/>
    <p:sldId id="315" r:id="rId14"/>
    <p:sldId id="316" r:id="rId15"/>
    <p:sldId id="317" r:id="rId16"/>
    <p:sldId id="320" r:id="rId17"/>
    <p:sldId id="318" r:id="rId18"/>
    <p:sldId id="319" r:id="rId19"/>
    <p:sldId id="321" r:id="rId20"/>
    <p:sldId id="305" r:id="rId21"/>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E600"/>
    <a:srgbClr val="FFCC00"/>
    <a:srgbClr val="FFA260"/>
    <a:srgbClr val="FCC778"/>
    <a:srgbClr val="FBB754"/>
    <a:srgbClr val="DAF0FD"/>
    <a:srgbClr val="0000CC"/>
    <a:srgbClr val="CC9900"/>
    <a:srgbClr val="FFBF4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autoAdjust="0"/>
    <p:restoredTop sz="94695" autoAdjust="0"/>
  </p:normalViewPr>
  <p:slideViewPr>
    <p:cSldViewPr>
      <p:cViewPr>
        <p:scale>
          <a:sx n="90" d="100"/>
          <a:sy n="90" d="100"/>
        </p:scale>
        <p:origin x="-1254" y="-840"/>
      </p:cViewPr>
      <p:guideLst>
        <p:guide orient="horz" pos="2160"/>
        <p:guide pos="2880"/>
      </p:guideLst>
    </p:cSldViewPr>
  </p:slideViewPr>
  <p:outlineViewPr>
    <p:cViewPr>
      <p:scale>
        <a:sx n="33" d="100"/>
        <a:sy n="33" d="100"/>
      </p:scale>
      <p:origin x="0" y="1737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23D32761-6561-42A9-BEBE-BB7C206A7741}" type="datetimeFigureOut">
              <a:rPr lang="en-US" smtClean="0"/>
              <a:pPr/>
              <a:t>9/4/2011</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DEAECA07-EDB6-413F-85ED-B8F8AEAEB5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descr="Zephaniah.jpg"/>
          <p:cNvPicPr>
            <a:picLocks noChangeAspect="1"/>
          </p:cNvPicPr>
          <p:nvPr userDrawn="1"/>
        </p:nvPicPr>
        <p:blipFill>
          <a:blip r:embed="rId2" cstate="print"/>
          <a:stretch>
            <a:fillRect/>
          </a:stretch>
        </p:blipFill>
        <p:spPr>
          <a:xfrm>
            <a:off x="0" y="0"/>
            <a:ext cx="9144000" cy="6858000"/>
          </a:xfrm>
          <a:prstGeom prst="rect">
            <a:avLst/>
          </a:prstGeom>
        </p:spPr>
      </p:pic>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9788C96-2B84-4C15-B600-65362E39F174}" type="datetimeFigureOut">
              <a:rPr lang="en-US" smtClean="0"/>
              <a:pPr/>
              <a:t>9/4/2011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7D67062-4172-4925-A932-7FAB1DBC8A7A}" type="slidenum">
              <a:rPr lang="en-US" smtClean="0"/>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9788C96-2B84-4C15-B600-65362E39F174}" type="datetimeFigureOut">
              <a:rPr lang="en-US" smtClean="0"/>
              <a:pPr/>
              <a:t>9/4/2011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7D67062-4172-4925-A932-7FAB1DBC8A7A}" type="slidenum">
              <a:rPr lang="en-US" smtClean="0"/>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solidFill>
                  <a:srgbClr val="FFFF00"/>
                </a:solidFill>
              </a:defRPr>
            </a:lvl1pPr>
            <a:lvl2pPr>
              <a:defRPr sz="2400"/>
            </a:lvl2pPr>
            <a:lvl3pPr>
              <a:defRPr sz="20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9788C96-2B84-4C15-B600-65362E39F174}" type="datetimeFigureOut">
              <a:rPr lang="en-US" smtClean="0"/>
              <a:pPr/>
              <a:t>9/4/2011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7D67062-4172-4925-A932-7FAB1DBC8A7A}" type="slidenum">
              <a:rPr lang="en-US" smtClean="0"/>
              <a:pPr/>
              <a:t>‹#›</a:t>
            </a:fld>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500"/>
                                        <p:tgtEl>
                                          <p:spTgt spid="3">
                                            <p:txEl>
                                              <p:pRg st="1" end="1"/>
                                            </p:txEl>
                                          </p:spTgt>
                                        </p:tgtEl>
                                      </p:cBhvr>
                                    </p:animEffect>
                                    <p:anim calcmode="lin" valueType="num">
                                      <p:cBhvr>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anim calcmode="lin" valueType="num">
                                      <p:cBhvr>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anim calcmode="lin" valueType="num">
                                      <p:cBhvr>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500"/>
                                        <p:tgtEl>
                                          <p:spTgt spid="3">
                                            <p:txEl>
                                              <p:pRg st="4" end="4"/>
                                            </p:txEl>
                                          </p:spTgt>
                                        </p:tgtEl>
                                      </p:cBhvr>
                                    </p:animEffect>
                                    <p:anim calcmode="lin" valueType="num">
                                      <p:cBhvr>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42"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anim calcmode="lin" valueType="num">
                      <p:cBhvr>
                        <p:cTn dur="500" fill="hold"/>
                        <p:tgtEl>
                          <p:spTgt spid="3"/>
                        </p:tgtEl>
                        <p:attrNameLst>
                          <p:attrName>ppt_x</p:attrName>
                        </p:attrNameLst>
                      </p:cBhvr>
                      <p:tavLst>
                        <p:tav tm="0">
                          <p:val>
                            <p:strVal val="#ppt_x"/>
                          </p:val>
                        </p:tav>
                        <p:tav tm="100000">
                          <p:val>
                            <p:strVal val="#ppt_x"/>
                          </p:val>
                        </p:tav>
                      </p:tavLst>
                    </p:anim>
                    <p:anim calcmode="lin" valueType="num">
                      <p:cBhvr>
                        <p:cTn dur="500" fill="hold"/>
                        <p:tgtEl>
                          <p:spTgt spid="3"/>
                        </p:tgtEl>
                        <p:attrNameLst>
                          <p:attrName>ppt_y</p:attrName>
                        </p:attrNameLst>
                      </p:cBhvr>
                      <p:tavLst>
                        <p:tav tm="0">
                          <p:val>
                            <p:strVal val="#ppt_y+.1"/>
                          </p:val>
                        </p:tav>
                        <p:tav tm="100000">
                          <p:val>
                            <p:strVal val="#ppt_y"/>
                          </p:val>
                        </p:tav>
                      </p:tavLst>
                    </p:anim>
                  </p:childTnLst>
                </p:cTn>
              </p:par>
            </p:tnLst>
          </p:tmpl>
          <p:tmpl lvl="2">
            <p:tnLst>
              <p:par>
                <p:cTn presetID="42"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anim calcmode="lin" valueType="num">
                      <p:cBhvr>
                        <p:cTn dur="500" fill="hold"/>
                        <p:tgtEl>
                          <p:spTgt spid="3"/>
                        </p:tgtEl>
                        <p:attrNameLst>
                          <p:attrName>ppt_x</p:attrName>
                        </p:attrNameLst>
                      </p:cBhvr>
                      <p:tavLst>
                        <p:tav tm="0">
                          <p:val>
                            <p:strVal val="#ppt_x"/>
                          </p:val>
                        </p:tav>
                        <p:tav tm="100000">
                          <p:val>
                            <p:strVal val="#ppt_x"/>
                          </p:val>
                        </p:tav>
                      </p:tavLst>
                    </p:anim>
                    <p:anim calcmode="lin" valueType="num">
                      <p:cBhvr>
                        <p:cTn dur="500" fill="hold"/>
                        <p:tgtEl>
                          <p:spTgt spid="3"/>
                        </p:tgtEl>
                        <p:attrNameLst>
                          <p:attrName>ppt_y</p:attrName>
                        </p:attrNameLst>
                      </p:cBhvr>
                      <p:tavLst>
                        <p:tav tm="0">
                          <p:val>
                            <p:strVal val="#ppt_y+.1"/>
                          </p:val>
                        </p:tav>
                        <p:tav tm="100000">
                          <p:val>
                            <p:strVal val="#ppt_y"/>
                          </p:val>
                        </p:tav>
                      </p:tavLst>
                    </p:anim>
                  </p:childTnLst>
                </p:cTn>
              </p:par>
            </p:tnLst>
          </p:tmpl>
          <p:tmpl lvl="3">
            <p:tnLst>
              <p:par>
                <p:cTn presetID="42"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anim calcmode="lin" valueType="num">
                      <p:cBhvr>
                        <p:cTn dur="500" fill="hold"/>
                        <p:tgtEl>
                          <p:spTgt spid="3"/>
                        </p:tgtEl>
                        <p:attrNameLst>
                          <p:attrName>ppt_x</p:attrName>
                        </p:attrNameLst>
                      </p:cBhvr>
                      <p:tavLst>
                        <p:tav tm="0">
                          <p:val>
                            <p:strVal val="#ppt_x"/>
                          </p:val>
                        </p:tav>
                        <p:tav tm="100000">
                          <p:val>
                            <p:strVal val="#ppt_x"/>
                          </p:val>
                        </p:tav>
                      </p:tavLst>
                    </p:anim>
                    <p:anim calcmode="lin" valueType="num">
                      <p:cBhvr>
                        <p:cTn dur="500" fill="hold"/>
                        <p:tgtEl>
                          <p:spTgt spid="3"/>
                        </p:tgtEl>
                        <p:attrNameLst>
                          <p:attrName>ppt_y</p:attrName>
                        </p:attrNameLst>
                      </p:cBhvr>
                      <p:tavLst>
                        <p:tav tm="0">
                          <p:val>
                            <p:strVal val="#ppt_y+.1"/>
                          </p:val>
                        </p:tav>
                        <p:tav tm="100000">
                          <p:val>
                            <p:strVal val="#ppt_y"/>
                          </p:val>
                        </p:tav>
                      </p:tavLst>
                    </p:anim>
                  </p:childTnLst>
                </p:cTn>
              </p:par>
            </p:tnLst>
          </p:tmpl>
          <p:tmpl lvl="4">
            <p:tnLst>
              <p:par>
                <p:cTn presetID="42"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anim calcmode="lin" valueType="num">
                      <p:cBhvr>
                        <p:cTn dur="500" fill="hold"/>
                        <p:tgtEl>
                          <p:spTgt spid="3"/>
                        </p:tgtEl>
                        <p:attrNameLst>
                          <p:attrName>ppt_x</p:attrName>
                        </p:attrNameLst>
                      </p:cBhvr>
                      <p:tavLst>
                        <p:tav tm="0">
                          <p:val>
                            <p:strVal val="#ppt_x"/>
                          </p:val>
                        </p:tav>
                        <p:tav tm="100000">
                          <p:val>
                            <p:strVal val="#ppt_x"/>
                          </p:val>
                        </p:tav>
                      </p:tavLst>
                    </p:anim>
                    <p:anim calcmode="lin" valueType="num">
                      <p:cBhvr>
                        <p:cTn dur="500" fill="hold"/>
                        <p:tgtEl>
                          <p:spTgt spid="3"/>
                        </p:tgtEl>
                        <p:attrNameLst>
                          <p:attrName>ppt_y</p:attrName>
                        </p:attrNameLst>
                      </p:cBhvr>
                      <p:tavLst>
                        <p:tav tm="0">
                          <p:val>
                            <p:strVal val="#ppt_y+.1"/>
                          </p:val>
                        </p:tav>
                        <p:tav tm="100000">
                          <p:val>
                            <p:strVal val="#ppt_y"/>
                          </p:val>
                        </p:tav>
                      </p:tavLst>
                    </p:anim>
                  </p:childTnLst>
                </p:cTn>
              </p:par>
            </p:tnLst>
          </p:tmpl>
          <p:tmpl lvl="5">
            <p:tnLst>
              <p:par>
                <p:cTn presetID="42"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anim calcmode="lin" valueType="num">
                      <p:cBhvr>
                        <p:cTn dur="500" fill="hold"/>
                        <p:tgtEl>
                          <p:spTgt spid="3"/>
                        </p:tgtEl>
                        <p:attrNameLst>
                          <p:attrName>ppt_x</p:attrName>
                        </p:attrNameLst>
                      </p:cBhvr>
                      <p:tavLst>
                        <p:tav tm="0">
                          <p:val>
                            <p:strVal val="#ppt_x"/>
                          </p:val>
                        </p:tav>
                        <p:tav tm="100000">
                          <p:val>
                            <p:strVal val="#ppt_x"/>
                          </p:val>
                        </p:tav>
                      </p:tavLst>
                    </p:anim>
                    <p:anim calcmode="lin" valueType="num">
                      <p:cBhvr>
                        <p:cTn dur="500" fill="hold"/>
                        <p:tgtEl>
                          <p:spTgt spid="3"/>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9788C96-2B84-4C15-B600-65362E39F174}" type="datetimeFigureOut">
              <a:rPr lang="en-US" smtClean="0"/>
              <a:pPr/>
              <a:t>9/4/2011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7D67062-4172-4925-A932-7FAB1DBC8A7A}" type="slidenum">
              <a:rPr lang="en-US" smtClean="0"/>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9788C96-2B84-4C15-B600-65362E39F174}" type="datetimeFigureOut">
              <a:rPr lang="en-US" smtClean="0"/>
              <a:pPr/>
              <a:t>9/4/2011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7D67062-4172-4925-A932-7FAB1DBC8A7A}"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59788C96-2B84-4C15-B600-65362E39F174}" type="datetimeFigureOut">
              <a:rPr lang="en-US" smtClean="0"/>
              <a:pPr/>
              <a:t>9/4/2011</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7D67062-4172-4925-A932-7FAB1DBC8A7A}" type="slidenum">
              <a:rPr lang="en-US" smtClean="0"/>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59788C96-2B84-4C15-B600-65362E39F174}" type="datetimeFigureOut">
              <a:rPr lang="en-US" smtClean="0"/>
              <a:pPr/>
              <a:t>9/4/2011</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7D67062-4172-4925-A932-7FAB1DBC8A7A}" type="slidenum">
              <a:rPr lang="en-US" smtClean="0"/>
              <a:pPr/>
              <a:t>‹#›</a:t>
            </a:fld>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59788C96-2B84-4C15-B600-65362E39F174}" type="datetimeFigureOut">
              <a:rPr lang="en-US" smtClean="0"/>
              <a:pPr/>
              <a:t>9/4/2011</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7D67062-4172-4925-A932-7FAB1DBC8A7A}" type="slidenum">
              <a:rPr lang="en-US" smtClean="0"/>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9788C96-2B84-4C15-B600-65362E39F174}" type="datetimeFigureOut">
              <a:rPr lang="en-US" smtClean="0"/>
              <a:pPr/>
              <a:t>9/4/2011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7D67062-4172-4925-A932-7FAB1DBC8A7A}"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9788C96-2B84-4C15-B600-65362E39F174}" type="datetimeFigureOut">
              <a:rPr lang="en-US" smtClean="0"/>
              <a:pPr/>
              <a:t>9/4/2011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7D67062-4172-4925-A932-7FAB1DBC8A7A}"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7" name="Picture 6" descr="Dunjun-Scroll_D.jpg"/>
          <p:cNvPicPr>
            <a:picLocks noChangeAspect="1"/>
          </p:cNvPicPr>
          <p:nvPr userDrawn="1"/>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2286000" y="274638"/>
            <a:ext cx="67818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295400" y="1828800"/>
            <a:ext cx="7696200" cy="5029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b="1" kern="1200">
          <a:solidFill>
            <a:schemeClr val="bg1"/>
          </a:solidFill>
          <a:effectLst>
            <a:outerShdw blurRad="25400" dist="50800" dir="2700000" algn="ctr" rotWithShape="0">
              <a:schemeClr val="tx1"/>
            </a:outerShdw>
          </a:effectLst>
          <a:latin typeface="Papyrus" pitchFamily="66" charset="0"/>
          <a:ea typeface="+mj-ea"/>
          <a:cs typeface="+mj-cs"/>
        </a:defRPr>
      </a:lvl1pPr>
    </p:titleStyle>
    <p:bodyStyle>
      <a:lvl1pPr marL="342900" indent="-342900" algn="l" defTabSz="914400" rtl="0" eaLnBrk="1" latinLnBrk="0" hangingPunct="1">
        <a:lnSpc>
          <a:spcPct val="90000"/>
        </a:lnSpc>
        <a:spcBef>
          <a:spcPct val="20000"/>
        </a:spcBef>
        <a:buFont typeface="Arial" pitchFamily="34" charset="0"/>
        <a:buChar char="•"/>
        <a:defRPr sz="3200" b="1" kern="1200">
          <a:solidFill>
            <a:schemeClr val="bg1"/>
          </a:solidFill>
          <a:effectLst>
            <a:outerShdw blurRad="25400" dist="50800" dir="2700000" algn="ctr" rotWithShape="0">
              <a:schemeClr val="tx1"/>
            </a:outerShdw>
          </a:effectLst>
          <a:latin typeface="+mn-lt"/>
          <a:ea typeface="+mn-ea"/>
          <a:cs typeface="+mn-cs"/>
        </a:defRPr>
      </a:lvl1pPr>
      <a:lvl2pPr marL="742950" indent="-285750" algn="l" defTabSz="914400" rtl="0" eaLnBrk="1" latinLnBrk="0" hangingPunct="1">
        <a:lnSpc>
          <a:spcPct val="90000"/>
        </a:lnSpc>
        <a:spcBef>
          <a:spcPct val="20000"/>
        </a:spcBef>
        <a:buFont typeface="Arial" pitchFamily="34" charset="0"/>
        <a:buChar char="–"/>
        <a:defRPr sz="2800" b="1" kern="1200">
          <a:solidFill>
            <a:schemeClr val="bg1"/>
          </a:solidFill>
          <a:effectLst>
            <a:outerShdw blurRad="25400" dist="50800" dir="2700000" algn="ctr" rotWithShape="0">
              <a:schemeClr val="tx1"/>
            </a:outerShdw>
          </a:effectLst>
          <a:latin typeface="+mn-lt"/>
          <a:ea typeface="+mn-ea"/>
          <a:cs typeface="+mn-cs"/>
        </a:defRPr>
      </a:lvl2pPr>
      <a:lvl3pPr marL="1143000" indent="-228600" algn="l" defTabSz="914400" rtl="0" eaLnBrk="1" latinLnBrk="0" hangingPunct="1">
        <a:lnSpc>
          <a:spcPct val="90000"/>
        </a:lnSpc>
        <a:spcBef>
          <a:spcPct val="20000"/>
        </a:spcBef>
        <a:buFont typeface="Arial" pitchFamily="34" charset="0"/>
        <a:buChar char="•"/>
        <a:defRPr sz="2400" b="1" kern="1200">
          <a:solidFill>
            <a:schemeClr val="bg1"/>
          </a:solidFill>
          <a:effectLst>
            <a:outerShdw blurRad="25400" dist="50800" dir="2700000" algn="ctr" rotWithShape="0">
              <a:schemeClr val="tx1"/>
            </a:outerShdw>
          </a:effectLst>
          <a:latin typeface="+mn-lt"/>
          <a:ea typeface="+mn-ea"/>
          <a:cs typeface="+mn-cs"/>
        </a:defRPr>
      </a:lvl3pPr>
      <a:lvl4pPr marL="1600200" indent="-228600" algn="l" defTabSz="914400" rtl="0" eaLnBrk="1" latinLnBrk="0" hangingPunct="1">
        <a:lnSpc>
          <a:spcPct val="90000"/>
        </a:lnSpc>
        <a:spcBef>
          <a:spcPct val="20000"/>
        </a:spcBef>
        <a:buFont typeface="Arial" pitchFamily="34" charset="0"/>
        <a:buChar char="–"/>
        <a:defRPr sz="2000" b="1" kern="1200">
          <a:solidFill>
            <a:schemeClr val="bg1"/>
          </a:solidFill>
          <a:effectLst>
            <a:outerShdw blurRad="25400" dist="50800" dir="2700000" algn="ctr" rotWithShape="0">
              <a:schemeClr val="tx1"/>
            </a:outerShdw>
          </a:effectLst>
          <a:latin typeface="+mn-lt"/>
          <a:ea typeface="+mn-ea"/>
          <a:cs typeface="+mn-cs"/>
        </a:defRPr>
      </a:lvl4pPr>
      <a:lvl5pPr marL="2057400" indent="-228600" algn="l" defTabSz="914400" rtl="0" eaLnBrk="1" latinLnBrk="0" hangingPunct="1">
        <a:lnSpc>
          <a:spcPct val="90000"/>
        </a:lnSpc>
        <a:spcBef>
          <a:spcPct val="20000"/>
        </a:spcBef>
        <a:buFont typeface="Arial" pitchFamily="34" charset="0"/>
        <a:buChar char="»"/>
        <a:defRPr sz="2000" b="1" kern="1200">
          <a:solidFill>
            <a:schemeClr val="bg1"/>
          </a:solidFill>
          <a:effectLst>
            <a:outerShdw blurRad="25400" dist="50800" dir="2700000" algn="ctr" rotWithShape="0">
              <a:schemeClr val="tx1"/>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15735" y="5334000"/>
            <a:ext cx="7192995" cy="1477328"/>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54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a:t>
            </a:r>
          </a:p>
          <a:p>
            <a:pPr algn="ctr"/>
            <a:r>
              <a:rPr lang="en-US" sz="3600" b="1"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A Day of Wrath &amp; A Day of Love</a:t>
            </a:r>
            <a:endParaRPr lang="en-US" sz="36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441448"/>
            <a:ext cx="7848600" cy="4416552"/>
          </a:xfrm>
        </p:spPr>
        <p:txBody>
          <a:bodyPr>
            <a:normAutofit/>
          </a:bodyPr>
          <a:lstStyle/>
          <a:p>
            <a:pPr lvl="1"/>
            <a:r>
              <a:rPr lang="en-US" dirty="0" smtClean="0"/>
              <a:t>Judah’s Day of Wrath Was </a:t>
            </a:r>
            <a:r>
              <a:rPr lang="en-US" u="sng" dirty="0" smtClean="0"/>
              <a:t>Justified</a:t>
            </a:r>
          </a:p>
          <a:p>
            <a:pPr lvl="2"/>
            <a:r>
              <a:rPr lang="en-US" dirty="0" smtClean="0"/>
              <a:t>Unholy living permeated the nation</a:t>
            </a:r>
          </a:p>
          <a:p>
            <a:pPr lvl="3"/>
            <a:r>
              <a:rPr lang="en-US" dirty="0" smtClean="0"/>
              <a:t>They embraced heathen customs (such as apparel, 1:8)</a:t>
            </a:r>
          </a:p>
          <a:p>
            <a:pPr lvl="3"/>
            <a:r>
              <a:rPr lang="en-US" dirty="0" smtClean="0"/>
              <a:t>They engaged in burglary (leap over threshold, 1:9)</a:t>
            </a:r>
          </a:p>
          <a:p>
            <a:pPr lvl="3"/>
            <a:r>
              <a:rPr lang="en-US" dirty="0" smtClean="0"/>
              <a:t>They employed fraudulent, violent &amp; deceitful means (9)</a:t>
            </a:r>
          </a:p>
          <a:p>
            <a:pPr lvl="2"/>
            <a:r>
              <a:rPr lang="en-US" dirty="0" smtClean="0"/>
              <a:t>Their leaders were self-seeking and dangerous</a:t>
            </a:r>
          </a:p>
          <a:p>
            <a:pPr lvl="3"/>
            <a:r>
              <a:rPr lang="en-US" dirty="0" smtClean="0"/>
              <a:t>Princes &amp; king’s children conformed to the culture (1:8)</a:t>
            </a:r>
          </a:p>
          <a:p>
            <a:pPr lvl="3"/>
            <a:r>
              <a:rPr lang="en-US" dirty="0" smtClean="0"/>
              <a:t>“Her princes in her midst are roaring lions” (3:3)</a:t>
            </a:r>
          </a:p>
          <a:p>
            <a:pPr lvl="3"/>
            <a:r>
              <a:rPr lang="en-US" dirty="0" smtClean="0"/>
              <a:t>“Her judges are evening wolves that leave no bone” (3:4)</a:t>
            </a:r>
          </a:p>
          <a:p>
            <a:pPr lvl="3"/>
            <a:r>
              <a:rPr lang="en-US" dirty="0" smtClean="0"/>
              <a:t>“Her prophets are insolent, treacherous people” (3:4)</a:t>
            </a:r>
          </a:p>
          <a:p>
            <a:pPr lvl="3"/>
            <a:r>
              <a:rPr lang="en-US" dirty="0" smtClean="0"/>
              <a:t>“Her priests have polluted the sanctuary” (3:4)</a:t>
            </a:r>
          </a:p>
          <a:p>
            <a:pPr lvl="3"/>
            <a:r>
              <a:rPr lang="en-US" dirty="0" smtClean="0"/>
              <a:t>“Her priests…have done violence to the law” (3:4)</a:t>
            </a:r>
          </a:p>
          <a:p>
            <a:pPr lvl="3"/>
            <a:endParaRPr lang="en-US" dirty="0" smtClean="0"/>
          </a:p>
          <a:p>
            <a:pPr lvl="3"/>
            <a:endParaRPr lang="en-US" dirty="0" smtClean="0"/>
          </a:p>
          <a:p>
            <a:pPr lvl="2"/>
            <a:endParaRPr lang="en-US" dirty="0" smtClean="0"/>
          </a:p>
        </p:txBody>
      </p:sp>
      <p:sp>
        <p:nvSpPr>
          <p:cNvPr id="11"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12" name="Rectangle 11"/>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
        <p:nvSpPr>
          <p:cNvPr id="13" name="Rectangle 12"/>
          <p:cNvSpPr/>
          <p:nvPr/>
        </p:nvSpPr>
        <p:spPr>
          <a:xfrm>
            <a:off x="1462883" y="1905000"/>
            <a:ext cx="6789038"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3200" b="1"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The Day of the Lord </a:t>
            </a:r>
            <a:r>
              <a:rPr lang="en-US" sz="3200" b="1" u="sng"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Against Judah</a:t>
            </a:r>
            <a:endParaRPr lang="en-US" sz="3200" b="1" u="sng" cap="none" spc="0" dirty="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anim calcmode="lin" valueType="num">
                                      <p:cBhvr>
                                        <p:cTn id="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anim calcmode="lin" valueType="num">
                                      <p:cBhvr>
                                        <p:cTn id="1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anim calcmode="lin" valueType="num">
                                      <p:cBhvr>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anim calcmode="lin" valueType="num">
                                      <p:cBhvr>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anim calcmode="lin" valueType="num">
                                      <p:cBhvr>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5" fill="hold">
                            <p:stCondLst>
                              <p:cond delay="500"/>
                            </p:stCondLst>
                            <p:childTnLst>
                              <p:par>
                                <p:cTn id="36" presetID="42" presetClass="entr" presetSubtype="0" fill="hold" nodeType="after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500"/>
                                        <p:tgtEl>
                                          <p:spTgt spid="3">
                                            <p:txEl>
                                              <p:pRg st="6" end="6"/>
                                            </p:txEl>
                                          </p:spTgt>
                                        </p:tgtEl>
                                      </p:cBhvr>
                                    </p:animEffect>
                                    <p:anim calcmode="lin" valueType="num">
                                      <p:cBhvr>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0"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1" fill="hold">
                            <p:stCondLst>
                              <p:cond delay="1000"/>
                            </p:stCondLst>
                            <p:childTnLst>
                              <p:par>
                                <p:cTn id="42" presetID="42" presetClass="entr" presetSubtype="0" fill="hold" nodeType="after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500"/>
                                        <p:tgtEl>
                                          <p:spTgt spid="3">
                                            <p:txEl>
                                              <p:pRg st="7" end="7"/>
                                            </p:txEl>
                                          </p:spTgt>
                                        </p:tgtEl>
                                      </p:cBhvr>
                                    </p:animEffect>
                                    <p:anim calcmode="lin" valueType="num">
                                      <p:cBhvr>
                                        <p:cTn id="4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7" fill="hold">
                            <p:stCondLst>
                              <p:cond delay="1500"/>
                            </p:stCondLst>
                            <p:childTnLst>
                              <p:par>
                                <p:cTn id="48" presetID="42" presetClass="entr" presetSubtype="0" fill="hold" nodeType="afterEffect">
                                  <p:stCondLst>
                                    <p:cond delay="0"/>
                                  </p:stCondLst>
                                  <p:childTnLst>
                                    <p:set>
                                      <p:cBhvr>
                                        <p:cTn id="49" dur="1" fill="hold">
                                          <p:stCondLst>
                                            <p:cond delay="0"/>
                                          </p:stCondLst>
                                        </p:cTn>
                                        <p:tgtEl>
                                          <p:spTgt spid="3">
                                            <p:txEl>
                                              <p:pRg st="8" end="8"/>
                                            </p:txEl>
                                          </p:spTgt>
                                        </p:tgtEl>
                                        <p:attrNameLst>
                                          <p:attrName>style.visibility</p:attrName>
                                        </p:attrNameLst>
                                      </p:cBhvr>
                                      <p:to>
                                        <p:strVal val="visible"/>
                                      </p:to>
                                    </p:set>
                                    <p:animEffect transition="in" filter="fade">
                                      <p:cBhvr>
                                        <p:cTn id="50" dur="500"/>
                                        <p:tgtEl>
                                          <p:spTgt spid="3">
                                            <p:txEl>
                                              <p:pRg st="8" end="8"/>
                                            </p:txEl>
                                          </p:spTgt>
                                        </p:tgtEl>
                                      </p:cBhvr>
                                    </p:animEffect>
                                    <p:anim calcmode="lin" valueType="num">
                                      <p:cBhvr>
                                        <p:cTn id="5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2"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3" fill="hold">
                            <p:stCondLst>
                              <p:cond delay="2000"/>
                            </p:stCondLst>
                            <p:childTnLst>
                              <p:par>
                                <p:cTn id="54" presetID="42" presetClass="entr" presetSubtype="0" fill="hold" nodeType="after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500"/>
                                        <p:tgtEl>
                                          <p:spTgt spid="3">
                                            <p:txEl>
                                              <p:pRg st="9" end="9"/>
                                            </p:txEl>
                                          </p:spTgt>
                                        </p:tgtEl>
                                      </p:cBhvr>
                                    </p:animEffect>
                                    <p:anim calcmode="lin" valueType="num">
                                      <p:cBhvr>
                                        <p:cTn id="5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59" fill="hold">
                            <p:stCondLst>
                              <p:cond delay="2500"/>
                            </p:stCondLst>
                            <p:childTnLst>
                              <p:par>
                                <p:cTn id="60" presetID="42" presetClass="entr" presetSubtype="0" fill="hold" nodeType="after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fade">
                                      <p:cBhvr>
                                        <p:cTn id="62" dur="500"/>
                                        <p:tgtEl>
                                          <p:spTgt spid="3">
                                            <p:txEl>
                                              <p:pRg st="10" end="10"/>
                                            </p:txEl>
                                          </p:spTgt>
                                        </p:tgtEl>
                                      </p:cBhvr>
                                    </p:animEffect>
                                    <p:anim calcmode="lin" valueType="num">
                                      <p:cBhvr>
                                        <p:cTn id="6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4"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65" fill="hold">
                            <p:stCondLst>
                              <p:cond delay="3000"/>
                            </p:stCondLst>
                            <p:childTnLst>
                              <p:par>
                                <p:cTn id="66" presetID="42" presetClass="entr" presetSubtype="0" fill="hold" nodeType="afterEffect">
                                  <p:stCondLst>
                                    <p:cond delay="0"/>
                                  </p:stCondLst>
                                  <p:childTnLst>
                                    <p:set>
                                      <p:cBhvr>
                                        <p:cTn id="67" dur="1" fill="hold">
                                          <p:stCondLst>
                                            <p:cond delay="0"/>
                                          </p:stCondLst>
                                        </p:cTn>
                                        <p:tgtEl>
                                          <p:spTgt spid="3">
                                            <p:txEl>
                                              <p:pRg st="11" end="11"/>
                                            </p:txEl>
                                          </p:spTgt>
                                        </p:tgtEl>
                                        <p:attrNameLst>
                                          <p:attrName>style.visibility</p:attrName>
                                        </p:attrNameLst>
                                      </p:cBhvr>
                                      <p:to>
                                        <p:strVal val="visible"/>
                                      </p:to>
                                    </p:set>
                                    <p:animEffect transition="in" filter="fade">
                                      <p:cBhvr>
                                        <p:cTn id="68" dur="500"/>
                                        <p:tgtEl>
                                          <p:spTgt spid="3">
                                            <p:txEl>
                                              <p:pRg st="11" end="11"/>
                                            </p:txEl>
                                          </p:spTgt>
                                        </p:tgtEl>
                                      </p:cBhvr>
                                    </p:animEffect>
                                    <p:anim calcmode="lin" valueType="num">
                                      <p:cBhvr>
                                        <p:cTn id="6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0" dur="5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441448"/>
            <a:ext cx="7848600" cy="4416552"/>
          </a:xfrm>
        </p:spPr>
        <p:txBody>
          <a:bodyPr>
            <a:normAutofit/>
          </a:bodyPr>
          <a:lstStyle/>
          <a:p>
            <a:pPr lvl="1"/>
            <a:r>
              <a:rPr lang="en-US" dirty="0" smtClean="0"/>
              <a:t>Judah’s Day of Wrath Was </a:t>
            </a:r>
            <a:r>
              <a:rPr lang="en-US" u="sng" dirty="0" smtClean="0"/>
              <a:t>Justified</a:t>
            </a:r>
          </a:p>
          <a:p>
            <a:pPr lvl="2"/>
            <a:r>
              <a:rPr lang="en-US" dirty="0" smtClean="0"/>
              <a:t>Indifference and stupidity prevailed</a:t>
            </a:r>
          </a:p>
          <a:p>
            <a:pPr lvl="3"/>
            <a:r>
              <a:rPr lang="en-US" dirty="0" smtClean="0"/>
              <a:t>“Worshiped” God and idols at same time (1:4-5)</a:t>
            </a:r>
          </a:p>
          <a:p>
            <a:pPr lvl="3"/>
            <a:r>
              <a:rPr lang="en-US" dirty="0" smtClean="0"/>
              <a:t>Turned their back from following &amp; “needing” God (1:6)</a:t>
            </a:r>
          </a:p>
          <a:p>
            <a:pPr lvl="3"/>
            <a:r>
              <a:rPr lang="en-US" dirty="0" smtClean="0"/>
              <a:t>They had become “settled in complacency” (1:12)</a:t>
            </a:r>
          </a:p>
          <a:p>
            <a:pPr lvl="3"/>
            <a:r>
              <a:rPr lang="en-US" dirty="0" smtClean="0"/>
              <a:t>They perhaps thought that maybe God would not notice (1:12)</a:t>
            </a:r>
          </a:p>
          <a:p>
            <a:pPr lvl="3"/>
            <a:r>
              <a:rPr lang="en-US" dirty="0" smtClean="0"/>
              <a:t>They foolishly thought God was like an idol: “The Lord will not do good, nor will He do evil” (1:12)</a:t>
            </a:r>
          </a:p>
          <a:p>
            <a:pPr lvl="3"/>
            <a:r>
              <a:rPr lang="en-US" dirty="0" smtClean="0"/>
              <a:t>They were a nation “without shame” (2:1, NASB)</a:t>
            </a:r>
          </a:p>
          <a:p>
            <a:pPr lvl="3"/>
            <a:r>
              <a:rPr lang="en-US" dirty="0" smtClean="0"/>
              <a:t>God said, “Be silent in the presence of the Lord” (1:7)</a:t>
            </a:r>
          </a:p>
          <a:p>
            <a:pPr lvl="3"/>
            <a:endParaRPr lang="en-US" dirty="0" smtClean="0"/>
          </a:p>
          <a:p>
            <a:pPr lvl="3"/>
            <a:endParaRPr lang="en-US" dirty="0" smtClean="0"/>
          </a:p>
          <a:p>
            <a:pPr lvl="2"/>
            <a:endParaRPr lang="en-US" dirty="0" smtClean="0"/>
          </a:p>
        </p:txBody>
      </p:sp>
      <p:sp>
        <p:nvSpPr>
          <p:cNvPr id="11"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12" name="Rectangle 11"/>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
        <p:nvSpPr>
          <p:cNvPr id="13" name="Rectangle 12"/>
          <p:cNvSpPr/>
          <p:nvPr/>
        </p:nvSpPr>
        <p:spPr>
          <a:xfrm>
            <a:off x="1462883" y="1905000"/>
            <a:ext cx="6789038"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3200" b="1"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The Day of the Lord </a:t>
            </a:r>
            <a:r>
              <a:rPr lang="en-US" sz="3200" b="1" u="sng"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Against Judah</a:t>
            </a:r>
            <a:endParaRPr lang="en-US" sz="3200" b="1" u="sng" cap="none" spc="0" dirty="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anim calcmode="lin" valueType="num">
                                      <p:cBhvr>
                                        <p:cTn id="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anim calcmode="lin" valueType="num">
                                      <p:cBhvr>
                                        <p:cTn id="1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anim calcmode="lin" valueType="num">
                                      <p:cBhvr>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anim calcmode="lin" valueType="num">
                                      <p:cBhvr>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42" presetClass="entr" presetSubtype="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anim calcmode="lin" valueType="num">
                                      <p:cBhvr>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4" fill="hold">
                            <p:stCondLst>
                              <p:cond delay="2500"/>
                            </p:stCondLst>
                            <p:childTnLst>
                              <p:par>
                                <p:cTn id="35" presetID="42" presetClass="entr" presetSubtype="0" fill="hold" nodeType="after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anim calcmode="lin" valueType="num">
                                      <p:cBhvr>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0" fill="hold">
                            <p:stCondLst>
                              <p:cond delay="3000"/>
                            </p:stCondLst>
                            <p:childTnLst>
                              <p:par>
                                <p:cTn id="41" presetID="42" presetClass="entr" presetSubtype="0" fill="hold"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500"/>
                                        <p:tgtEl>
                                          <p:spTgt spid="3">
                                            <p:txEl>
                                              <p:pRg st="7" end="7"/>
                                            </p:txEl>
                                          </p:spTgt>
                                        </p:tgtEl>
                                      </p:cBhvr>
                                    </p:animEffect>
                                    <p:anim calcmode="lin" valueType="num">
                                      <p:cBhvr>
                                        <p:cTn id="4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6" fill="hold">
                            <p:stCondLst>
                              <p:cond delay="3500"/>
                            </p:stCondLst>
                            <p:childTnLst>
                              <p:par>
                                <p:cTn id="47" presetID="42" presetClass="entr" presetSubtype="0" fill="hold" nodeType="after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500"/>
                                        <p:tgtEl>
                                          <p:spTgt spid="3">
                                            <p:txEl>
                                              <p:pRg st="8" end="8"/>
                                            </p:txEl>
                                          </p:spTgt>
                                        </p:tgtEl>
                                      </p:cBhvr>
                                    </p:animEffect>
                                    <p:anim calcmode="lin" valueType="num">
                                      <p:cBhvr>
                                        <p:cTn id="50"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441448"/>
            <a:ext cx="7848600" cy="4416552"/>
          </a:xfrm>
        </p:spPr>
        <p:txBody>
          <a:bodyPr>
            <a:normAutofit/>
          </a:bodyPr>
          <a:lstStyle/>
          <a:p>
            <a:pPr lvl="1"/>
            <a:r>
              <a:rPr lang="en-US" dirty="0" smtClean="0"/>
              <a:t>Judah’s Day of Wrath Was </a:t>
            </a:r>
            <a:r>
              <a:rPr lang="en-US" u="sng" dirty="0" smtClean="0"/>
              <a:t>Justified</a:t>
            </a:r>
          </a:p>
          <a:p>
            <a:pPr lvl="2"/>
            <a:r>
              <a:rPr lang="en-US" dirty="0" smtClean="0"/>
              <a:t>The thought of being corrected or turning back to God was repulsive</a:t>
            </a:r>
          </a:p>
          <a:p>
            <a:pPr lvl="3"/>
            <a:r>
              <a:rPr lang="en-US" dirty="0" smtClean="0"/>
              <a:t>They were “rebellious and polluted” (3:1)</a:t>
            </a:r>
          </a:p>
          <a:p>
            <a:pPr lvl="3"/>
            <a:r>
              <a:rPr lang="en-US" dirty="0" smtClean="0"/>
              <a:t>They were “the oppressing city” (3:1)</a:t>
            </a:r>
          </a:p>
          <a:p>
            <a:pPr lvl="3"/>
            <a:r>
              <a:rPr lang="en-US" dirty="0" smtClean="0"/>
              <a:t>They had “not obeyed His voice” (3:2)</a:t>
            </a:r>
          </a:p>
          <a:p>
            <a:pPr lvl="3"/>
            <a:r>
              <a:rPr lang="en-US" dirty="0" smtClean="0"/>
              <a:t>They had “not received correction” (3:2)</a:t>
            </a:r>
          </a:p>
          <a:p>
            <a:pPr lvl="3"/>
            <a:r>
              <a:rPr lang="en-US" dirty="0" smtClean="0"/>
              <a:t>They had “not trusted in the Lord” (3:2)</a:t>
            </a:r>
          </a:p>
          <a:p>
            <a:pPr lvl="3"/>
            <a:r>
              <a:rPr lang="en-US" dirty="0" smtClean="0"/>
              <a:t>They had “not drawn near to her God” (3:3)</a:t>
            </a:r>
          </a:p>
          <a:p>
            <a:pPr lvl="3"/>
            <a:r>
              <a:rPr lang="en-US" dirty="0" smtClean="0"/>
              <a:t>“Surely you will fear Me, You will receive instruction” (7)</a:t>
            </a:r>
          </a:p>
          <a:p>
            <a:pPr lvl="4"/>
            <a:r>
              <a:rPr lang="en-US" dirty="0" smtClean="0"/>
              <a:t>“But they rose early and corrupted all their deeds”</a:t>
            </a:r>
          </a:p>
        </p:txBody>
      </p:sp>
      <p:sp>
        <p:nvSpPr>
          <p:cNvPr id="11"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12" name="Rectangle 11"/>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
        <p:nvSpPr>
          <p:cNvPr id="13" name="Rectangle 12"/>
          <p:cNvSpPr/>
          <p:nvPr/>
        </p:nvSpPr>
        <p:spPr>
          <a:xfrm>
            <a:off x="1462883" y="1905000"/>
            <a:ext cx="6789038"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3200" b="1"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The Day of the Lord </a:t>
            </a:r>
            <a:r>
              <a:rPr lang="en-US" sz="3200" b="1" u="sng"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Against Judah</a:t>
            </a:r>
            <a:endParaRPr lang="en-US" sz="3200" b="1" u="sng" cap="none" spc="0" dirty="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anim calcmode="lin" valueType="num">
                                      <p:cBhvr>
                                        <p:cTn id="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anim calcmode="lin" valueType="num">
                                      <p:cBhvr>
                                        <p:cTn id="1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anim calcmode="lin" valueType="num">
                                      <p:cBhvr>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anim calcmode="lin" valueType="num">
                                      <p:cBhvr>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42" presetClass="entr" presetSubtype="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anim calcmode="lin" valueType="num">
                                      <p:cBhvr>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4" fill="hold">
                            <p:stCondLst>
                              <p:cond delay="2500"/>
                            </p:stCondLst>
                            <p:childTnLst>
                              <p:par>
                                <p:cTn id="35" presetID="42" presetClass="entr" presetSubtype="0" fill="hold" nodeType="after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anim calcmode="lin" valueType="num">
                                      <p:cBhvr>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0" fill="hold">
                            <p:stCondLst>
                              <p:cond delay="3000"/>
                            </p:stCondLst>
                            <p:childTnLst>
                              <p:par>
                                <p:cTn id="41" presetID="42" presetClass="entr" presetSubtype="0" fill="hold"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500"/>
                                        <p:tgtEl>
                                          <p:spTgt spid="3">
                                            <p:txEl>
                                              <p:pRg st="7" end="7"/>
                                            </p:txEl>
                                          </p:spTgt>
                                        </p:tgtEl>
                                      </p:cBhvr>
                                    </p:animEffect>
                                    <p:anim calcmode="lin" valueType="num">
                                      <p:cBhvr>
                                        <p:cTn id="4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6" fill="hold">
                            <p:stCondLst>
                              <p:cond delay="3500"/>
                            </p:stCondLst>
                            <p:childTnLst>
                              <p:par>
                                <p:cTn id="47" presetID="42" presetClass="entr" presetSubtype="0" fill="hold" nodeType="after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500"/>
                                        <p:tgtEl>
                                          <p:spTgt spid="3">
                                            <p:txEl>
                                              <p:pRg st="8" end="8"/>
                                            </p:txEl>
                                          </p:spTgt>
                                        </p:tgtEl>
                                      </p:cBhvr>
                                    </p:animEffect>
                                    <p:anim calcmode="lin" valueType="num">
                                      <p:cBhvr>
                                        <p:cTn id="50"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2" fill="hold">
                            <p:stCondLst>
                              <p:cond delay="4000"/>
                            </p:stCondLst>
                            <p:childTnLst>
                              <p:par>
                                <p:cTn id="53" presetID="42" presetClass="entr" presetSubtype="0" fill="hold" nodeType="after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Effect transition="in" filter="fade">
                                      <p:cBhvr>
                                        <p:cTn id="55" dur="500"/>
                                        <p:tgtEl>
                                          <p:spTgt spid="3">
                                            <p:txEl>
                                              <p:pRg st="9" end="9"/>
                                            </p:txEl>
                                          </p:spTgt>
                                        </p:tgtEl>
                                      </p:cBhvr>
                                    </p:animEffect>
                                    <p:anim calcmode="lin" valueType="num">
                                      <p:cBhvr>
                                        <p:cTn id="56"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441448"/>
            <a:ext cx="7848600" cy="4416552"/>
          </a:xfrm>
        </p:spPr>
        <p:txBody>
          <a:bodyPr>
            <a:normAutofit/>
          </a:bodyPr>
          <a:lstStyle/>
          <a:p>
            <a:pPr lvl="1"/>
            <a:r>
              <a:rPr lang="en-US" dirty="0" smtClean="0"/>
              <a:t>Sin is sin.  Sin always has consequences.  No partiality.</a:t>
            </a:r>
          </a:p>
          <a:p>
            <a:pPr lvl="1"/>
            <a:r>
              <a:rPr lang="en-US" dirty="0" smtClean="0"/>
              <a:t>God announced judgment on </a:t>
            </a:r>
            <a:r>
              <a:rPr lang="en-US" u="sng" dirty="0" smtClean="0"/>
              <a:t>surrounding nations</a:t>
            </a:r>
            <a:r>
              <a:rPr lang="en-US" dirty="0" smtClean="0"/>
              <a:t>:</a:t>
            </a:r>
          </a:p>
          <a:p>
            <a:pPr lvl="2"/>
            <a:r>
              <a:rPr lang="en-US" dirty="0" smtClean="0"/>
              <a:t>To the </a:t>
            </a:r>
            <a:r>
              <a:rPr lang="en-US" u="sng" dirty="0" smtClean="0"/>
              <a:t>West</a:t>
            </a:r>
            <a:r>
              <a:rPr lang="en-US" dirty="0" smtClean="0"/>
              <a:t>: Philistia (2:4-5)</a:t>
            </a:r>
          </a:p>
          <a:p>
            <a:pPr lvl="3"/>
            <a:r>
              <a:rPr lang="en-US" dirty="0" smtClean="0"/>
              <a:t>Gaza, Ashkelon, Ashdod, </a:t>
            </a:r>
            <a:r>
              <a:rPr lang="en-US" dirty="0" err="1" smtClean="0"/>
              <a:t>Ekron</a:t>
            </a:r>
            <a:r>
              <a:rPr lang="en-US" dirty="0" smtClean="0"/>
              <a:t>, </a:t>
            </a:r>
            <a:r>
              <a:rPr lang="en-US" dirty="0" err="1" smtClean="0"/>
              <a:t>Cherethites</a:t>
            </a:r>
            <a:endParaRPr lang="en-US" dirty="0" smtClean="0"/>
          </a:p>
          <a:p>
            <a:pPr lvl="2"/>
            <a:r>
              <a:rPr lang="en-US" dirty="0" smtClean="0"/>
              <a:t>To the </a:t>
            </a:r>
            <a:r>
              <a:rPr lang="en-US" u="sng" dirty="0" smtClean="0"/>
              <a:t>East</a:t>
            </a:r>
            <a:r>
              <a:rPr lang="en-US" dirty="0" smtClean="0"/>
              <a:t>: Moab &amp; </a:t>
            </a:r>
            <a:r>
              <a:rPr lang="en-US" dirty="0" err="1" smtClean="0"/>
              <a:t>Ammon</a:t>
            </a:r>
            <a:r>
              <a:rPr lang="en-US" dirty="0" smtClean="0"/>
              <a:t> (2:8-11)</a:t>
            </a:r>
          </a:p>
          <a:p>
            <a:pPr lvl="3"/>
            <a:r>
              <a:rPr lang="en-US" dirty="0" smtClean="0"/>
              <a:t>“As I live,” they would be made like Sodom &amp; Gomorrah</a:t>
            </a:r>
          </a:p>
          <a:p>
            <a:pPr lvl="3"/>
            <a:r>
              <a:rPr lang="en-US" dirty="0" smtClean="0"/>
              <a:t>For pride and reproach “against the people of the Lord” </a:t>
            </a:r>
          </a:p>
          <a:p>
            <a:pPr lvl="2"/>
            <a:r>
              <a:rPr lang="en-US" dirty="0" smtClean="0"/>
              <a:t>To the </a:t>
            </a:r>
            <a:r>
              <a:rPr lang="en-US" u="sng" dirty="0" smtClean="0"/>
              <a:t>South</a:t>
            </a:r>
            <a:r>
              <a:rPr lang="en-US" dirty="0" smtClean="0"/>
              <a:t>: Ethiopians (2:12)</a:t>
            </a:r>
          </a:p>
          <a:p>
            <a:pPr lvl="3"/>
            <a:r>
              <a:rPr lang="en-US" dirty="0" smtClean="0"/>
              <a:t>Include Egypt (Ezek. 30:4-5, 24-25)</a:t>
            </a:r>
          </a:p>
          <a:p>
            <a:pPr lvl="2"/>
            <a:r>
              <a:rPr lang="en-US" dirty="0" smtClean="0"/>
              <a:t>To the </a:t>
            </a:r>
            <a:r>
              <a:rPr lang="en-US" u="sng" dirty="0" smtClean="0"/>
              <a:t>North</a:t>
            </a:r>
            <a:r>
              <a:rPr lang="en-US" dirty="0" smtClean="0"/>
              <a:t>: Assyria (2:13-15)</a:t>
            </a:r>
          </a:p>
          <a:p>
            <a:pPr lvl="3"/>
            <a:r>
              <a:rPr lang="en-US" dirty="0" smtClean="0"/>
              <a:t>Destroyed in 612 B.C.</a:t>
            </a:r>
          </a:p>
          <a:p>
            <a:pPr lvl="3"/>
            <a:r>
              <a:rPr lang="en-US" dirty="0" smtClean="0"/>
              <a:t>Major world power would be hissed by </a:t>
            </a:r>
            <a:r>
              <a:rPr lang="en-US" dirty="0" err="1" smtClean="0"/>
              <a:t>bypassers</a:t>
            </a:r>
            <a:endParaRPr lang="en-US" dirty="0" smtClean="0"/>
          </a:p>
        </p:txBody>
      </p:sp>
      <p:sp>
        <p:nvSpPr>
          <p:cNvPr id="11"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12" name="Rectangle 11"/>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
        <p:nvSpPr>
          <p:cNvPr id="13" name="Rectangle 12"/>
          <p:cNvSpPr/>
          <p:nvPr/>
        </p:nvSpPr>
        <p:spPr>
          <a:xfrm>
            <a:off x="1462883" y="1905000"/>
            <a:ext cx="7095212"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3200" b="1"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The Day of the Lord </a:t>
            </a:r>
            <a:r>
              <a:rPr lang="en-US" sz="3200" b="1" u="sng"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Against Nations</a:t>
            </a:r>
            <a:endParaRPr lang="en-US" sz="3200" b="1" u="sng" cap="none" spc="0" dirty="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anim calcmode="lin" valueType="num">
                                      <p:cBhvr>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500"/>
                            </p:stCondLst>
                            <p:childTnLst>
                              <p:par>
                                <p:cTn id="23" presetID="42" presetClass="entr" presetSubtype="0" fill="hold"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1000"/>
                            </p:stCondLst>
                            <p:childTnLst>
                              <p:par>
                                <p:cTn id="29" presetID="42" presetClass="entr" presetSubtype="0" fill="hold"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1500"/>
                            </p:stCondLst>
                            <p:childTnLst>
                              <p:par>
                                <p:cTn id="35" presetID="42" presetClass="entr" presetSubtype="0" fill="hold"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2000"/>
                            </p:stCondLst>
                            <p:childTnLst>
                              <p:par>
                                <p:cTn id="41" presetID="42" presetClass="entr" presetSubtype="0" fill="hold"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2500"/>
                            </p:stCondLst>
                            <p:childTnLst>
                              <p:par>
                                <p:cTn id="47" presetID="42" presetClass="entr" presetSubtype="0" fill="hold"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2" fill="hold">
                            <p:stCondLst>
                              <p:cond delay="3000"/>
                            </p:stCondLst>
                            <p:childTnLst>
                              <p:par>
                                <p:cTn id="53" presetID="42" presetClass="entr" presetSubtype="0" fill="hold"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500"/>
                                        <p:tgtEl>
                                          <p:spTgt spid="3">
                                            <p:txEl>
                                              <p:pRg st="7" end="7"/>
                                            </p:txEl>
                                          </p:spTgt>
                                        </p:tgtEl>
                                      </p:cBhvr>
                                    </p:animEffec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8" fill="hold">
                            <p:stCondLst>
                              <p:cond delay="3500"/>
                            </p:stCondLst>
                            <p:childTnLst>
                              <p:par>
                                <p:cTn id="59" presetID="42" presetClass="entr" presetSubtype="0" fill="hold" nodeType="after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500"/>
                                        <p:tgtEl>
                                          <p:spTgt spid="3">
                                            <p:txEl>
                                              <p:pRg st="8" end="8"/>
                                            </p:txEl>
                                          </p:spTgt>
                                        </p:tgtEl>
                                      </p:cBhvr>
                                    </p:animEffec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4" fill="hold">
                            <p:stCondLst>
                              <p:cond delay="4000"/>
                            </p:stCondLst>
                            <p:childTnLst>
                              <p:par>
                                <p:cTn id="65" presetID="42" presetClass="entr" presetSubtype="0" fill="hold" nodeType="after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fade">
                                      <p:cBhvr>
                                        <p:cTn id="67" dur="500"/>
                                        <p:tgtEl>
                                          <p:spTgt spid="3">
                                            <p:txEl>
                                              <p:pRg st="9" end="9"/>
                                            </p:txEl>
                                          </p:spTgt>
                                        </p:tgtEl>
                                      </p:cBhvr>
                                    </p:animEffect>
                                    <p:anim calcmode="lin" valueType="num">
                                      <p:cBhvr>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70" fill="hold">
                            <p:stCondLst>
                              <p:cond delay="4500"/>
                            </p:stCondLst>
                            <p:childTnLst>
                              <p:par>
                                <p:cTn id="71" presetID="42" presetClass="entr" presetSubtype="0" fill="hold" nodeType="after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Effect transition="in" filter="fade">
                                      <p:cBhvr>
                                        <p:cTn id="73" dur="500"/>
                                        <p:tgtEl>
                                          <p:spTgt spid="3">
                                            <p:txEl>
                                              <p:pRg st="10" end="10"/>
                                            </p:txEl>
                                          </p:spTgt>
                                        </p:tgtEl>
                                      </p:cBhvr>
                                    </p:animEffect>
                                    <p:anim calcmode="lin" valueType="num">
                                      <p:cBhvr>
                                        <p:cTn id="7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5"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76" fill="hold">
                            <p:stCondLst>
                              <p:cond delay="5000"/>
                            </p:stCondLst>
                            <p:childTnLst>
                              <p:par>
                                <p:cTn id="77" presetID="42" presetClass="entr" presetSubtype="0" fill="hold" nodeType="after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Effect transition="in" filter="fade">
                                      <p:cBhvr>
                                        <p:cTn id="79" dur="500"/>
                                        <p:tgtEl>
                                          <p:spTgt spid="3">
                                            <p:txEl>
                                              <p:pRg st="11" end="11"/>
                                            </p:txEl>
                                          </p:spTgt>
                                        </p:tgtEl>
                                      </p:cBhvr>
                                    </p:animEffect>
                                    <p:anim calcmode="lin" valueType="num">
                                      <p:cBhvr>
                                        <p:cTn id="80"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1" dur="5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441448"/>
            <a:ext cx="7848600" cy="4416552"/>
          </a:xfrm>
        </p:spPr>
        <p:txBody>
          <a:bodyPr>
            <a:normAutofit/>
          </a:bodyPr>
          <a:lstStyle/>
          <a:p>
            <a:pPr lvl="1"/>
            <a:r>
              <a:rPr lang="en-US" dirty="0" smtClean="0"/>
              <a:t>Why tell Judah about this?</a:t>
            </a:r>
          </a:p>
          <a:p>
            <a:pPr lvl="2"/>
            <a:r>
              <a:rPr lang="en-US" dirty="0" smtClean="0"/>
              <a:t>To TEACH His people</a:t>
            </a:r>
          </a:p>
          <a:p>
            <a:pPr lvl="3"/>
            <a:r>
              <a:rPr lang="en-US" dirty="0" smtClean="0"/>
              <a:t>“The Lord is righteous” (3:5)</a:t>
            </a:r>
          </a:p>
          <a:p>
            <a:pPr lvl="2"/>
            <a:r>
              <a:rPr lang="en-US" dirty="0" smtClean="0"/>
              <a:t>To GET His people’s ATTENTION</a:t>
            </a:r>
          </a:p>
          <a:p>
            <a:pPr lvl="3"/>
            <a:r>
              <a:rPr lang="en-US" dirty="0" smtClean="0"/>
              <a:t>“I have cut off nations…I said, ‘Surely you will fear Me, You will receive instruction’—So that her dwelling would not be cut off, Despite everything…” (3:6-7)</a:t>
            </a:r>
          </a:p>
          <a:p>
            <a:pPr lvl="2"/>
            <a:r>
              <a:rPr lang="en-US" dirty="0" smtClean="0"/>
              <a:t>To GET His people to REPENT</a:t>
            </a:r>
          </a:p>
          <a:p>
            <a:pPr lvl="3"/>
            <a:r>
              <a:rPr lang="en-US" dirty="0" smtClean="0"/>
              <a:t>“</a:t>
            </a:r>
            <a:r>
              <a:rPr lang="en-US" u="sng" dirty="0" smtClean="0"/>
              <a:t>Gather</a:t>
            </a:r>
            <a:r>
              <a:rPr lang="en-US" dirty="0" smtClean="0"/>
              <a:t>…</a:t>
            </a:r>
            <a:r>
              <a:rPr lang="en-US" u="sng" dirty="0" smtClean="0"/>
              <a:t>gather</a:t>
            </a:r>
            <a:r>
              <a:rPr lang="en-US" dirty="0" smtClean="0"/>
              <a:t> together.  </a:t>
            </a:r>
            <a:r>
              <a:rPr lang="en-US" u="sng" dirty="0" smtClean="0"/>
              <a:t>Before</a:t>
            </a:r>
            <a:r>
              <a:rPr lang="en-US" dirty="0" smtClean="0"/>
              <a:t> the decree is </a:t>
            </a:r>
            <a:r>
              <a:rPr lang="en-US" u="sng" dirty="0" smtClean="0"/>
              <a:t>issued…Before</a:t>
            </a:r>
            <a:r>
              <a:rPr lang="en-US" dirty="0" smtClean="0"/>
              <a:t> the Lord’s fierce anger </a:t>
            </a:r>
            <a:r>
              <a:rPr lang="en-US" u="sng" dirty="0" smtClean="0"/>
              <a:t>comes…Before</a:t>
            </a:r>
            <a:r>
              <a:rPr lang="en-US" dirty="0" smtClean="0"/>
              <a:t> the day of the Lord’s anger comes upon you!  </a:t>
            </a:r>
            <a:r>
              <a:rPr lang="en-US" u="sng" dirty="0" smtClean="0"/>
              <a:t>Seek</a:t>
            </a:r>
            <a:r>
              <a:rPr lang="en-US" dirty="0" smtClean="0"/>
              <a:t> the Lord, all you meek of the earth, Who have upheld His justice.  </a:t>
            </a:r>
            <a:r>
              <a:rPr lang="en-US" u="sng" dirty="0" smtClean="0"/>
              <a:t>Seek</a:t>
            </a:r>
            <a:r>
              <a:rPr lang="en-US" dirty="0" smtClean="0"/>
              <a:t> righteousness, </a:t>
            </a:r>
            <a:r>
              <a:rPr lang="en-US" u="sng" dirty="0" smtClean="0"/>
              <a:t>seek</a:t>
            </a:r>
            <a:r>
              <a:rPr lang="en-US" dirty="0" smtClean="0"/>
              <a:t> humility. </a:t>
            </a:r>
            <a:r>
              <a:rPr lang="en-US" u="sng" dirty="0" smtClean="0"/>
              <a:t>It may be</a:t>
            </a:r>
            <a:r>
              <a:rPr lang="en-US" dirty="0" smtClean="0"/>
              <a:t> that you will be hidden In the day of the Lord’s anger” (2:1-3)</a:t>
            </a:r>
          </a:p>
        </p:txBody>
      </p:sp>
      <p:sp>
        <p:nvSpPr>
          <p:cNvPr id="11"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12" name="Rectangle 11"/>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
        <p:nvSpPr>
          <p:cNvPr id="13" name="Rectangle 12"/>
          <p:cNvSpPr/>
          <p:nvPr/>
        </p:nvSpPr>
        <p:spPr>
          <a:xfrm>
            <a:off x="1462883" y="1905000"/>
            <a:ext cx="7095212"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3200" b="1"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The Day of the Lord </a:t>
            </a:r>
            <a:r>
              <a:rPr lang="en-US" sz="3200" b="1" u="sng"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Against Nations</a:t>
            </a:r>
            <a:endParaRPr lang="en-US" sz="3200" b="1" u="sng" cap="none" spc="0" dirty="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500"/>
                                        <p:tgtEl>
                                          <p:spTgt spid="3">
                                            <p:txEl>
                                              <p:pRg st="1" end="1"/>
                                            </p:txEl>
                                          </p:spTgt>
                                        </p:tgtEl>
                                      </p:cBhvr>
                                    </p:animEffect>
                                    <p:anim calcmode="lin" valueType="num">
                                      <p:cBhvr>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7" fill="hold">
                            <p:stCondLst>
                              <p:cond delay="500"/>
                            </p:stCondLst>
                            <p:childTnLst>
                              <p:par>
                                <p:cTn id="18" presetID="42" presetClass="entr" presetSubtype="0" fill="hold"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anim calcmode="lin" valueType="num">
                                      <p:cBhvr>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42" presetClass="entr" presetSubtype="0" fill="hold" nodeType="after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anim calcmode="lin" valueType="num">
                                      <p:cBhvr>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9" fill="hold">
                            <p:stCondLst>
                              <p:cond delay="1500"/>
                            </p:stCondLst>
                            <p:childTnLst>
                              <p:par>
                                <p:cTn id="30" presetID="42" presetClass="entr" presetSubtype="0" fill="hold"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anim calcmode="lin" valueType="num">
                                      <p:cBhvr>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5" fill="hold">
                            <p:stCondLst>
                              <p:cond delay="2000"/>
                            </p:stCondLst>
                            <p:childTnLst>
                              <p:par>
                                <p:cTn id="36" presetID="42" presetClass="entr" presetSubtype="0" fill="hold" nodeType="after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500"/>
                                        <p:tgtEl>
                                          <p:spTgt spid="3">
                                            <p:txEl>
                                              <p:pRg st="5" end="5"/>
                                            </p:txEl>
                                          </p:spTgt>
                                        </p:tgtEl>
                                      </p:cBhvr>
                                    </p:animEffect>
                                    <p:anim calcmode="lin" valueType="num">
                                      <p:cBhvr>
                                        <p:cTn id="3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1" fill="hold">
                            <p:stCondLst>
                              <p:cond delay="2500"/>
                            </p:stCondLst>
                            <p:childTnLst>
                              <p:par>
                                <p:cTn id="42" presetID="42" presetClass="entr" presetSubtype="0" fill="hold" nodeType="after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fade">
                                      <p:cBhvr>
                                        <p:cTn id="44" dur="500"/>
                                        <p:tgtEl>
                                          <p:spTgt spid="3">
                                            <p:txEl>
                                              <p:pRg st="6" end="6"/>
                                            </p:txEl>
                                          </p:spTgt>
                                        </p:tgtEl>
                                      </p:cBhvr>
                                    </p:animEffect>
                                    <p:anim calcmode="lin" valueType="num">
                                      <p:cBhvr>
                                        <p:cTn id="4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6"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441448"/>
            <a:ext cx="7848600" cy="4416552"/>
          </a:xfrm>
        </p:spPr>
        <p:txBody>
          <a:bodyPr>
            <a:normAutofit/>
          </a:bodyPr>
          <a:lstStyle/>
          <a:p>
            <a:pPr lvl="1"/>
            <a:r>
              <a:rPr lang="en-US" dirty="0" smtClean="0"/>
              <a:t>The nation itself was doomed, but some could be saved – if turned to righteousness &amp; humility (2:3)</a:t>
            </a:r>
          </a:p>
          <a:p>
            <a:pPr lvl="2"/>
            <a:r>
              <a:rPr lang="en-US" dirty="0" smtClean="0"/>
              <a:t>“</a:t>
            </a:r>
            <a:r>
              <a:rPr lang="en-US" u="sng" dirty="0" smtClean="0"/>
              <a:t>Seek</a:t>
            </a:r>
            <a:r>
              <a:rPr lang="en-US" dirty="0" smtClean="0"/>
              <a:t>…</a:t>
            </a:r>
            <a:r>
              <a:rPr lang="en-US" u="sng" dirty="0" smtClean="0"/>
              <a:t>Seek</a:t>
            </a:r>
            <a:r>
              <a:rPr lang="en-US" dirty="0" smtClean="0"/>
              <a:t>…</a:t>
            </a:r>
            <a:r>
              <a:rPr lang="en-US" u="sng" dirty="0" smtClean="0"/>
              <a:t>Seek</a:t>
            </a:r>
            <a:r>
              <a:rPr lang="en-US" dirty="0" smtClean="0"/>
              <a:t>…It may be that you will be hidden in the days of the Lord’s anger” (2:3)</a:t>
            </a:r>
          </a:p>
          <a:p>
            <a:pPr lvl="2"/>
            <a:r>
              <a:rPr lang="en-US" dirty="0" smtClean="0"/>
              <a:t>“Wait for Me…until </a:t>
            </a:r>
            <a:r>
              <a:rPr lang="en-US" u="sng" dirty="0" smtClean="0"/>
              <a:t>the day</a:t>
            </a:r>
            <a:r>
              <a:rPr lang="en-US" dirty="0" smtClean="0"/>
              <a:t>” (3:8)</a:t>
            </a:r>
          </a:p>
          <a:p>
            <a:pPr lvl="2"/>
            <a:r>
              <a:rPr lang="en-US" dirty="0" smtClean="0"/>
              <a:t>“In </a:t>
            </a:r>
            <a:r>
              <a:rPr lang="en-US" u="sng" dirty="0" smtClean="0"/>
              <a:t>that day</a:t>
            </a:r>
            <a:r>
              <a:rPr lang="en-US" dirty="0" smtClean="0"/>
              <a:t> you shall not be ashamed” (3:11)</a:t>
            </a:r>
          </a:p>
          <a:p>
            <a:pPr lvl="2"/>
            <a:r>
              <a:rPr lang="en-US" dirty="0" smtClean="0"/>
              <a:t>“In </a:t>
            </a:r>
            <a:r>
              <a:rPr lang="en-US" u="sng" dirty="0" smtClean="0"/>
              <a:t>that day</a:t>
            </a:r>
            <a:r>
              <a:rPr lang="en-US" dirty="0" smtClean="0"/>
              <a:t> it shall be said to Jerusalem” (3:16)</a:t>
            </a:r>
          </a:p>
          <a:p>
            <a:pPr lvl="2"/>
            <a:r>
              <a:rPr lang="en-US" dirty="0" smtClean="0"/>
              <a:t>God brought judgment on Judah:</a:t>
            </a:r>
          </a:p>
          <a:p>
            <a:pPr lvl="3"/>
            <a:r>
              <a:rPr lang="en-US" dirty="0" smtClean="0"/>
              <a:t>To punish them for their sins</a:t>
            </a:r>
          </a:p>
          <a:p>
            <a:pPr lvl="3"/>
            <a:r>
              <a:rPr lang="en-US" dirty="0" smtClean="0"/>
              <a:t>And, to purge the nation from its sin (3:8-13)</a:t>
            </a:r>
          </a:p>
        </p:txBody>
      </p:sp>
      <p:sp>
        <p:nvSpPr>
          <p:cNvPr id="11"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12" name="Rectangle 11"/>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
        <p:nvSpPr>
          <p:cNvPr id="13" name="Rectangle 12"/>
          <p:cNvSpPr/>
          <p:nvPr/>
        </p:nvSpPr>
        <p:spPr>
          <a:xfrm>
            <a:off x="1462883" y="1905000"/>
            <a:ext cx="6890028"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3200" b="1"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The Day of the Lord </a:t>
            </a:r>
            <a:r>
              <a:rPr lang="en-US" sz="3200" b="1" u="sng"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For His People</a:t>
            </a:r>
            <a:endParaRPr lang="en-US" sz="3200" b="1" u="sng" cap="none" spc="0" dirty="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anim calcmode="lin" valueType="num">
                                      <p:cBhvr>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5" fill="hold">
                            <p:stCondLst>
                              <p:cond delay="500"/>
                            </p:stCondLst>
                            <p:childTnLst>
                              <p:par>
                                <p:cTn id="16" presetID="42" presetClass="entr" presetSubtype="0" fill="hold"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anim calcmode="lin" valueType="num">
                                      <p:cBhvr>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1" fill="hold">
                            <p:stCondLst>
                              <p:cond delay="1000"/>
                            </p:stCondLst>
                            <p:childTnLst>
                              <p:par>
                                <p:cTn id="22" presetID="42" presetClass="entr" presetSubtype="0" fill="hold"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anim calcmode="lin" valueType="num">
                                      <p:cBhvr>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7" fill="hold">
                            <p:stCondLst>
                              <p:cond delay="1500"/>
                            </p:stCondLst>
                            <p:childTnLst>
                              <p:par>
                                <p:cTn id="28" presetID="42" presetClass="entr" presetSubtype="0" fill="hold" nodeType="after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500"/>
                                        <p:tgtEl>
                                          <p:spTgt spid="3">
                                            <p:txEl>
                                              <p:pRg st="3" end="3"/>
                                            </p:txEl>
                                          </p:spTgt>
                                        </p:tgtEl>
                                      </p:cBhvr>
                                    </p:animEffect>
                                    <p:anim calcmode="lin" valueType="num">
                                      <p:cBhvr>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2"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3" fill="hold">
                            <p:stCondLst>
                              <p:cond delay="2000"/>
                            </p:stCondLst>
                            <p:childTnLst>
                              <p:par>
                                <p:cTn id="34" presetID="42" presetClass="entr" presetSubtype="0" fill="hold" nodeType="after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fade">
                                      <p:cBhvr>
                                        <p:cTn id="36" dur="500"/>
                                        <p:tgtEl>
                                          <p:spTgt spid="3">
                                            <p:txEl>
                                              <p:pRg st="4" end="4"/>
                                            </p:txEl>
                                          </p:spTgt>
                                        </p:tgtEl>
                                      </p:cBhvr>
                                    </p:animEffect>
                                    <p:anim calcmode="lin" valueType="num">
                                      <p:cBhvr>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8"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9" fill="hold">
                            <p:stCondLst>
                              <p:cond delay="2500"/>
                            </p:stCondLst>
                            <p:childTnLst>
                              <p:par>
                                <p:cTn id="40" presetID="42" presetClass="entr" presetSubtype="0" fill="hold" nodeType="after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500"/>
                                        <p:tgtEl>
                                          <p:spTgt spid="3">
                                            <p:txEl>
                                              <p:pRg st="5" end="5"/>
                                            </p:txEl>
                                          </p:spTgt>
                                        </p:tgtEl>
                                      </p:cBhvr>
                                    </p:animEffect>
                                    <p:anim calcmode="lin" valueType="num">
                                      <p:cBhvr>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5" fill="hold">
                            <p:stCondLst>
                              <p:cond delay="3000"/>
                            </p:stCondLst>
                            <p:childTnLst>
                              <p:par>
                                <p:cTn id="46" presetID="42" presetClass="entr" presetSubtype="0" fill="hold" nodeType="after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Effect transition="in" filter="fade">
                                      <p:cBhvr>
                                        <p:cTn id="48" dur="500"/>
                                        <p:tgtEl>
                                          <p:spTgt spid="3">
                                            <p:txEl>
                                              <p:pRg st="6" end="6"/>
                                            </p:txEl>
                                          </p:spTgt>
                                        </p:tgtEl>
                                      </p:cBhvr>
                                    </p:animEffect>
                                    <p:anim calcmode="lin" valueType="num">
                                      <p:cBhvr>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0"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51" fill="hold">
                            <p:stCondLst>
                              <p:cond delay="3500"/>
                            </p:stCondLst>
                            <p:childTnLst>
                              <p:par>
                                <p:cTn id="52" presetID="42" presetClass="entr" presetSubtype="0" fill="hold" nodeType="after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Effect transition="in" filter="fade">
                                      <p:cBhvr>
                                        <p:cTn id="54" dur="500"/>
                                        <p:tgtEl>
                                          <p:spTgt spid="3">
                                            <p:txEl>
                                              <p:pRg st="7" end="7"/>
                                            </p:txEl>
                                          </p:spTgt>
                                        </p:tgtEl>
                                      </p:cBhvr>
                                    </p:animEffect>
                                    <p:anim calcmode="lin" valueType="num">
                                      <p:cBhvr>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6"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441448"/>
            <a:ext cx="7848600" cy="4416552"/>
          </a:xfrm>
        </p:spPr>
        <p:txBody>
          <a:bodyPr>
            <a:normAutofit/>
          </a:bodyPr>
          <a:lstStyle/>
          <a:p>
            <a:pPr lvl="1"/>
            <a:r>
              <a:rPr lang="en-US" dirty="0" smtClean="0"/>
              <a:t>The </a:t>
            </a:r>
            <a:r>
              <a:rPr lang="en-US" u="sng" dirty="0" smtClean="0"/>
              <a:t>Patience</a:t>
            </a:r>
            <a:r>
              <a:rPr lang="en-US" dirty="0" smtClean="0"/>
              <a:t> of God brings hope and victory</a:t>
            </a:r>
          </a:p>
          <a:p>
            <a:pPr lvl="2"/>
            <a:r>
              <a:rPr lang="en-US" dirty="0" smtClean="0"/>
              <a:t>God keeps a place for the remnant/captives to return</a:t>
            </a:r>
          </a:p>
          <a:p>
            <a:pPr lvl="3"/>
            <a:r>
              <a:rPr lang="en-US" dirty="0" smtClean="0"/>
              <a:t>“The Lord their God will intervene/care for them” (2:7)</a:t>
            </a:r>
          </a:p>
          <a:p>
            <a:pPr lvl="1"/>
            <a:r>
              <a:rPr lang="en-US" dirty="0" smtClean="0"/>
              <a:t>The </a:t>
            </a:r>
            <a:r>
              <a:rPr lang="en-US" u="sng" dirty="0" smtClean="0"/>
              <a:t>Person</a:t>
            </a:r>
            <a:r>
              <a:rPr lang="en-US" dirty="0" smtClean="0"/>
              <a:t> of God brings hope and victory</a:t>
            </a:r>
          </a:p>
          <a:p>
            <a:pPr lvl="2"/>
            <a:r>
              <a:rPr lang="en-US" dirty="0" smtClean="0"/>
              <a:t>He is righteous, will do no unrighteousness, never fails (3:5)</a:t>
            </a:r>
          </a:p>
          <a:p>
            <a:pPr lvl="1"/>
            <a:r>
              <a:rPr lang="en-US" dirty="0" smtClean="0"/>
              <a:t>The </a:t>
            </a:r>
            <a:r>
              <a:rPr lang="en-US" u="sng" dirty="0" smtClean="0"/>
              <a:t>Presence</a:t>
            </a:r>
            <a:r>
              <a:rPr lang="en-US" dirty="0" smtClean="0"/>
              <a:t> of God brings hope and victory</a:t>
            </a:r>
          </a:p>
          <a:p>
            <a:pPr lvl="2"/>
            <a:r>
              <a:rPr lang="en-US" dirty="0" smtClean="0"/>
              <a:t>“The Lord is righteous </a:t>
            </a:r>
            <a:r>
              <a:rPr lang="en-US" u="sng" dirty="0" smtClean="0"/>
              <a:t>in her midst</a:t>
            </a:r>
            <a:r>
              <a:rPr lang="en-US" dirty="0" smtClean="0"/>
              <a:t>” (3:5)</a:t>
            </a:r>
          </a:p>
          <a:p>
            <a:pPr lvl="2"/>
            <a:r>
              <a:rPr lang="en-US" dirty="0" smtClean="0"/>
              <a:t>“The King of Israel, the Lord, is </a:t>
            </a:r>
            <a:r>
              <a:rPr lang="en-US" u="sng" dirty="0" smtClean="0"/>
              <a:t>in your midst</a:t>
            </a:r>
            <a:r>
              <a:rPr lang="en-US" dirty="0" smtClean="0"/>
              <a:t>” (3:15)</a:t>
            </a:r>
          </a:p>
          <a:p>
            <a:pPr lvl="2"/>
            <a:r>
              <a:rPr lang="en-US" dirty="0" smtClean="0"/>
              <a:t>“The Lord your God </a:t>
            </a:r>
            <a:r>
              <a:rPr lang="en-US" u="sng" dirty="0" smtClean="0"/>
              <a:t>in your midst</a:t>
            </a:r>
            <a:r>
              <a:rPr lang="en-US" dirty="0" smtClean="0"/>
              <a:t>, the Mighty One” (3:17)</a:t>
            </a:r>
          </a:p>
          <a:p>
            <a:pPr lvl="2"/>
            <a:r>
              <a:rPr lang="en-US" dirty="0" smtClean="0"/>
              <a:t>He “</a:t>
            </a:r>
            <a:r>
              <a:rPr lang="en-US" u="sng" dirty="0" smtClean="0"/>
              <a:t>from your midst</a:t>
            </a:r>
            <a:r>
              <a:rPr lang="en-US" dirty="0" smtClean="0"/>
              <a:t>” the proud and leaves “</a:t>
            </a:r>
            <a:r>
              <a:rPr lang="en-US" u="sng" dirty="0" smtClean="0"/>
              <a:t>in your midst</a:t>
            </a:r>
            <a:r>
              <a:rPr lang="en-US" dirty="0" smtClean="0"/>
              <a:t>” the humble” (3:11-12)</a:t>
            </a:r>
          </a:p>
        </p:txBody>
      </p:sp>
      <p:sp>
        <p:nvSpPr>
          <p:cNvPr id="11"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12" name="Rectangle 11"/>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
        <p:nvSpPr>
          <p:cNvPr id="13" name="Rectangle 12"/>
          <p:cNvSpPr/>
          <p:nvPr/>
        </p:nvSpPr>
        <p:spPr>
          <a:xfrm>
            <a:off x="1462883" y="1905000"/>
            <a:ext cx="6890028"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3200" b="1"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The Day of the Lord </a:t>
            </a:r>
            <a:r>
              <a:rPr lang="en-US" sz="3200" b="1" u="sng"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For His People</a:t>
            </a:r>
            <a:endParaRPr lang="en-US" sz="3200" b="1" u="sng" cap="none" spc="0" dirty="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anim calcmode="lin" valueType="num">
                                      <p:cBhvr>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anim calcmode="lin" valueType="num">
                                      <p:cBhvr>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anim calcmode="lin" valueType="num">
                                      <p:cBhvr>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9" fill="hold">
                            <p:stCondLst>
                              <p:cond delay="500"/>
                            </p:stCondLst>
                            <p:childTnLst>
                              <p:par>
                                <p:cTn id="30" presetID="42" presetClass="entr" presetSubtype="0" fill="hold"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anim calcmode="lin" valueType="num">
                                      <p:cBhvr>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fade">
                                      <p:cBhvr>
                                        <p:cTn id="39" dur="500"/>
                                        <p:tgtEl>
                                          <p:spTgt spid="3">
                                            <p:txEl>
                                              <p:pRg st="5" end="5"/>
                                            </p:txEl>
                                          </p:spTgt>
                                        </p:tgtEl>
                                      </p:cBhvr>
                                    </p:animEffect>
                                    <p:anim calcmode="lin" valueType="num">
                                      <p:cBhvr>
                                        <p:cTn id="40"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1"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2" fill="hold">
                            <p:stCondLst>
                              <p:cond delay="500"/>
                            </p:stCondLst>
                            <p:childTnLst>
                              <p:par>
                                <p:cTn id="43" presetID="42" presetClass="entr" presetSubtype="0" fill="hold" nodeType="after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fade">
                                      <p:cBhvr>
                                        <p:cTn id="45" dur="500"/>
                                        <p:tgtEl>
                                          <p:spTgt spid="3">
                                            <p:txEl>
                                              <p:pRg st="6" end="6"/>
                                            </p:txEl>
                                          </p:spTgt>
                                        </p:tgtEl>
                                      </p:cBhvr>
                                    </p:animEffect>
                                    <p:anim calcmode="lin" valueType="num">
                                      <p:cBhvr>
                                        <p:cTn id="4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7"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8" fill="hold">
                            <p:stCondLst>
                              <p:cond delay="1000"/>
                            </p:stCondLst>
                            <p:childTnLst>
                              <p:par>
                                <p:cTn id="49" presetID="42" presetClass="entr" presetSubtype="0" fill="hold" nodeType="after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animEffect transition="in" filter="fade">
                                      <p:cBhvr>
                                        <p:cTn id="51" dur="500"/>
                                        <p:tgtEl>
                                          <p:spTgt spid="3">
                                            <p:txEl>
                                              <p:pRg st="7" end="7"/>
                                            </p:txEl>
                                          </p:spTgt>
                                        </p:tgtEl>
                                      </p:cBhvr>
                                    </p:animEffect>
                                    <p:anim calcmode="lin" valueType="num">
                                      <p:cBhvr>
                                        <p:cTn id="52"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3"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4" fill="hold">
                            <p:stCondLst>
                              <p:cond delay="1500"/>
                            </p:stCondLst>
                            <p:childTnLst>
                              <p:par>
                                <p:cTn id="55" presetID="42" presetClass="entr" presetSubtype="0" fill="hold" nodeType="after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animEffect transition="in" filter="fade">
                                      <p:cBhvr>
                                        <p:cTn id="57" dur="500"/>
                                        <p:tgtEl>
                                          <p:spTgt spid="3">
                                            <p:txEl>
                                              <p:pRg st="8" end="8"/>
                                            </p:txEl>
                                          </p:spTgt>
                                        </p:tgtEl>
                                      </p:cBhvr>
                                    </p:animEffect>
                                    <p:anim calcmode="lin" valueType="num">
                                      <p:cBhvr>
                                        <p:cTn id="58"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9"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60" fill="hold">
                            <p:stCondLst>
                              <p:cond delay="2000"/>
                            </p:stCondLst>
                            <p:childTnLst>
                              <p:par>
                                <p:cTn id="61" presetID="42" presetClass="entr" presetSubtype="0" fill="hold" nodeType="after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500"/>
                                        <p:tgtEl>
                                          <p:spTgt spid="3">
                                            <p:txEl>
                                              <p:pRg st="9" end="9"/>
                                            </p:txEl>
                                          </p:spTgt>
                                        </p:tgtEl>
                                      </p:cBhvr>
                                    </p:animEffect>
                                    <p:anim calcmode="lin" valueType="num">
                                      <p:cBhvr>
                                        <p:cTn id="64"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441448"/>
            <a:ext cx="7848600" cy="4416552"/>
          </a:xfrm>
        </p:spPr>
        <p:txBody>
          <a:bodyPr>
            <a:normAutofit/>
          </a:bodyPr>
          <a:lstStyle/>
          <a:p>
            <a:pPr lvl="1">
              <a:lnSpc>
                <a:spcPct val="80000"/>
              </a:lnSpc>
            </a:pPr>
            <a:r>
              <a:rPr lang="en-US" sz="2200" dirty="0" smtClean="0"/>
              <a:t>The </a:t>
            </a:r>
            <a:r>
              <a:rPr lang="en-US" sz="2200" u="sng" dirty="0" smtClean="0"/>
              <a:t>Promise</a:t>
            </a:r>
            <a:r>
              <a:rPr lang="en-US" sz="2200" dirty="0" smtClean="0"/>
              <a:t> of God brings hope and victory</a:t>
            </a:r>
          </a:p>
          <a:p>
            <a:pPr lvl="2"/>
            <a:r>
              <a:rPr lang="en-US" dirty="0" smtClean="0"/>
              <a:t>“I </a:t>
            </a:r>
            <a:r>
              <a:rPr lang="en-US" u="sng" dirty="0" smtClean="0"/>
              <a:t>will</a:t>
            </a:r>
            <a:r>
              <a:rPr lang="en-US" dirty="0" smtClean="0"/>
              <a:t> utterly consume everything” (1:2)</a:t>
            </a:r>
          </a:p>
          <a:p>
            <a:pPr lvl="2"/>
            <a:r>
              <a:rPr lang="en-US" dirty="0" smtClean="0"/>
              <a:t>“I </a:t>
            </a:r>
            <a:r>
              <a:rPr lang="en-US" u="sng" dirty="0" smtClean="0"/>
              <a:t>will</a:t>
            </a:r>
            <a:r>
              <a:rPr lang="en-US" dirty="0" smtClean="0"/>
              <a:t> consume…I </a:t>
            </a:r>
            <a:r>
              <a:rPr lang="en-US" u="sng" dirty="0" smtClean="0"/>
              <a:t>will</a:t>
            </a:r>
            <a:r>
              <a:rPr lang="en-US" dirty="0" smtClean="0"/>
              <a:t> consume…I </a:t>
            </a:r>
            <a:r>
              <a:rPr lang="en-US" u="sng" dirty="0" smtClean="0"/>
              <a:t>will</a:t>
            </a:r>
            <a:r>
              <a:rPr lang="en-US" dirty="0" smtClean="0"/>
              <a:t> cut off” (1:3)</a:t>
            </a:r>
          </a:p>
          <a:p>
            <a:pPr lvl="2"/>
            <a:r>
              <a:rPr lang="en-US" dirty="0" smtClean="0"/>
              <a:t>“I </a:t>
            </a:r>
            <a:r>
              <a:rPr lang="en-US" u="sng" dirty="0" smtClean="0"/>
              <a:t>will</a:t>
            </a:r>
            <a:r>
              <a:rPr lang="en-US" dirty="0" smtClean="0"/>
              <a:t> stretch out My hand…I </a:t>
            </a:r>
            <a:r>
              <a:rPr lang="en-US" u="sng" dirty="0" smtClean="0"/>
              <a:t>will</a:t>
            </a:r>
            <a:r>
              <a:rPr lang="en-US" dirty="0" smtClean="0"/>
              <a:t> cut off” (1:4)</a:t>
            </a:r>
          </a:p>
          <a:p>
            <a:pPr lvl="2"/>
            <a:r>
              <a:rPr lang="en-US" dirty="0" smtClean="0"/>
              <a:t>“I </a:t>
            </a:r>
            <a:r>
              <a:rPr lang="en-US" u="sng" dirty="0" smtClean="0"/>
              <a:t>will</a:t>
            </a:r>
            <a:r>
              <a:rPr lang="en-US" dirty="0" smtClean="0"/>
              <a:t> punish the princes and the king’s children” (1:8)</a:t>
            </a:r>
          </a:p>
          <a:p>
            <a:pPr lvl="2"/>
            <a:r>
              <a:rPr lang="en-US" dirty="0" smtClean="0"/>
              <a:t>“I </a:t>
            </a:r>
            <a:r>
              <a:rPr lang="en-US" u="sng" dirty="0" smtClean="0"/>
              <a:t>will</a:t>
            </a:r>
            <a:r>
              <a:rPr lang="en-US" dirty="0" smtClean="0"/>
              <a:t> punish all those who leap over the threshold” (1:9)</a:t>
            </a:r>
          </a:p>
          <a:p>
            <a:pPr lvl="2"/>
            <a:r>
              <a:rPr lang="en-US" dirty="0" smtClean="0"/>
              <a:t>“I </a:t>
            </a:r>
            <a:r>
              <a:rPr lang="en-US" u="sng" dirty="0" smtClean="0"/>
              <a:t>will</a:t>
            </a:r>
            <a:r>
              <a:rPr lang="en-US" dirty="0" smtClean="0"/>
              <a:t> search Jerusalem with lamps and punish” (1:12)</a:t>
            </a:r>
          </a:p>
          <a:p>
            <a:pPr lvl="2"/>
            <a:r>
              <a:rPr lang="en-US" dirty="0" smtClean="0"/>
              <a:t>“I </a:t>
            </a:r>
            <a:r>
              <a:rPr lang="en-US" u="sng" dirty="0" smtClean="0"/>
              <a:t>will</a:t>
            </a:r>
            <a:r>
              <a:rPr lang="en-US" dirty="0" smtClean="0"/>
              <a:t> bring distress upon men” (1:17)</a:t>
            </a:r>
          </a:p>
          <a:p>
            <a:pPr lvl="2"/>
            <a:r>
              <a:rPr lang="en-US" dirty="0" smtClean="0"/>
              <a:t>“He </a:t>
            </a:r>
            <a:r>
              <a:rPr lang="en-US" u="sng" dirty="0" smtClean="0"/>
              <a:t>will</a:t>
            </a:r>
            <a:r>
              <a:rPr lang="en-US" dirty="0" smtClean="0"/>
              <a:t> make speedy riddance of all whose who dwell” (1:18)</a:t>
            </a:r>
          </a:p>
          <a:p>
            <a:pPr lvl="2"/>
            <a:r>
              <a:rPr lang="en-US" dirty="0" smtClean="0"/>
              <a:t>“I </a:t>
            </a:r>
            <a:r>
              <a:rPr lang="en-US" u="sng" dirty="0" smtClean="0"/>
              <a:t>will</a:t>
            </a:r>
            <a:r>
              <a:rPr lang="en-US" dirty="0" smtClean="0"/>
              <a:t> destroy you, so there shall be no inhabitant” (2:5)</a:t>
            </a:r>
          </a:p>
          <a:p>
            <a:pPr lvl="2"/>
            <a:r>
              <a:rPr lang="en-US" dirty="0" smtClean="0"/>
              <a:t>“He </a:t>
            </a:r>
            <a:r>
              <a:rPr lang="en-US" u="sng" dirty="0" smtClean="0"/>
              <a:t>will</a:t>
            </a:r>
            <a:r>
              <a:rPr lang="en-US" dirty="0" smtClean="0"/>
              <a:t> reduce to nothing all the gods of the earth” (2:11)</a:t>
            </a:r>
          </a:p>
          <a:p>
            <a:pPr lvl="2"/>
            <a:r>
              <a:rPr lang="en-US" dirty="0" smtClean="0"/>
              <a:t>“He </a:t>
            </a:r>
            <a:r>
              <a:rPr lang="en-US" u="sng" dirty="0" smtClean="0"/>
              <a:t>will</a:t>
            </a:r>
            <a:r>
              <a:rPr lang="en-US" dirty="0" smtClean="0"/>
              <a:t> stretch out His hand…He </a:t>
            </a:r>
            <a:r>
              <a:rPr lang="en-US" u="sng" dirty="0" smtClean="0"/>
              <a:t>will</a:t>
            </a:r>
            <a:r>
              <a:rPr lang="en-US" dirty="0" smtClean="0"/>
              <a:t> lay bare…” (2:13-14)</a:t>
            </a:r>
          </a:p>
        </p:txBody>
      </p:sp>
      <p:sp>
        <p:nvSpPr>
          <p:cNvPr id="11"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12" name="Rectangle 11"/>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
        <p:nvSpPr>
          <p:cNvPr id="13" name="Rectangle 12"/>
          <p:cNvSpPr/>
          <p:nvPr/>
        </p:nvSpPr>
        <p:spPr>
          <a:xfrm>
            <a:off x="1462883" y="1905000"/>
            <a:ext cx="6890028"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3200" b="1"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The Day of the Lord </a:t>
            </a:r>
            <a:r>
              <a:rPr lang="en-US" sz="3200" b="1" u="sng"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For His People</a:t>
            </a:r>
            <a:endParaRPr lang="en-US" sz="3200" b="1" u="sng" cap="none" spc="0" dirty="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anim calcmode="lin" valueType="num">
                                      <p:cBhvr>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anim calcmode="lin" valueType="num">
                                      <p:cBhvr>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anim calcmode="lin" valueType="num">
                                      <p:cBhvr>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42" presetClass="entr" presetSubtype="0" fill="hold"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500"/>
                                        <p:tgtEl>
                                          <p:spTgt spid="3">
                                            <p:txEl>
                                              <p:pRg st="4" end="4"/>
                                            </p:txEl>
                                          </p:spTgt>
                                        </p:tgtEl>
                                      </p:cBhvr>
                                    </p:animEffect>
                                    <p:anim calcmode="lin" valueType="num">
                                      <p:cBhvr>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2500"/>
                            </p:stCondLst>
                            <p:childTnLst>
                              <p:par>
                                <p:cTn id="35" presetID="42" presetClass="entr" presetSubtype="0" fill="hold"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anim calcmode="lin" valueType="num">
                                      <p:cBhvr>
                                        <p:cTn id="3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3000"/>
                            </p:stCondLst>
                            <p:childTnLst>
                              <p:par>
                                <p:cTn id="41" presetID="42" presetClass="entr" presetSubtype="0" fill="hold" nodeType="after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500"/>
                                        <p:tgtEl>
                                          <p:spTgt spid="3">
                                            <p:txEl>
                                              <p:pRg st="6" end="6"/>
                                            </p:txEl>
                                          </p:spTgt>
                                        </p:tgtEl>
                                      </p:cBhvr>
                                    </p:animEffect>
                                    <p:anim calcmode="lin" valueType="num">
                                      <p:cBhvr>
                                        <p:cTn id="4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6" fill="hold">
                            <p:stCondLst>
                              <p:cond delay="3500"/>
                            </p:stCondLst>
                            <p:childTnLst>
                              <p:par>
                                <p:cTn id="47" presetID="42" presetClass="entr" presetSubtype="0" fill="hold" nodeType="after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500"/>
                                        <p:tgtEl>
                                          <p:spTgt spid="3">
                                            <p:txEl>
                                              <p:pRg st="7" end="7"/>
                                            </p:txEl>
                                          </p:spTgt>
                                        </p:tgtEl>
                                      </p:cBhvr>
                                    </p:animEffect>
                                    <p:anim calcmode="lin" valueType="num">
                                      <p:cBhvr>
                                        <p:cTn id="5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2" fill="hold">
                            <p:stCondLst>
                              <p:cond delay="4000"/>
                            </p:stCondLst>
                            <p:childTnLst>
                              <p:par>
                                <p:cTn id="53" presetID="42" presetClass="entr" presetSubtype="0" fill="hold" nodeType="after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500"/>
                                        <p:tgtEl>
                                          <p:spTgt spid="3">
                                            <p:txEl>
                                              <p:pRg st="8" end="8"/>
                                            </p:txEl>
                                          </p:spTgt>
                                        </p:tgtEl>
                                      </p:cBhvr>
                                    </p:animEffect>
                                    <p:anim calcmode="lin" valueType="num">
                                      <p:cBhvr>
                                        <p:cTn id="56"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8" fill="hold">
                            <p:stCondLst>
                              <p:cond delay="4500"/>
                            </p:stCondLst>
                            <p:childTnLst>
                              <p:par>
                                <p:cTn id="59" presetID="42" presetClass="entr" presetSubtype="0" fill="hold" nodeType="after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Effect transition="in" filter="fade">
                                      <p:cBhvr>
                                        <p:cTn id="61" dur="500"/>
                                        <p:tgtEl>
                                          <p:spTgt spid="3">
                                            <p:txEl>
                                              <p:pRg st="9" end="9"/>
                                            </p:txEl>
                                          </p:spTgt>
                                        </p:tgtEl>
                                      </p:cBhvr>
                                    </p:animEffect>
                                    <p:anim calcmode="lin" valueType="num">
                                      <p:cBhvr>
                                        <p:cTn id="62"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64" fill="hold">
                            <p:stCondLst>
                              <p:cond delay="5000"/>
                            </p:stCondLst>
                            <p:childTnLst>
                              <p:par>
                                <p:cTn id="65" presetID="42" presetClass="entr" presetSubtype="0" fill="hold" nodeType="after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Effect transition="in" filter="fade">
                                      <p:cBhvr>
                                        <p:cTn id="67" dur="500"/>
                                        <p:tgtEl>
                                          <p:spTgt spid="3">
                                            <p:txEl>
                                              <p:pRg st="10" end="10"/>
                                            </p:txEl>
                                          </p:spTgt>
                                        </p:tgtEl>
                                      </p:cBhvr>
                                    </p:animEffect>
                                    <p:anim calcmode="lin" valueType="num">
                                      <p:cBhvr>
                                        <p:cTn id="68"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70" fill="hold">
                            <p:stCondLst>
                              <p:cond delay="5500"/>
                            </p:stCondLst>
                            <p:childTnLst>
                              <p:par>
                                <p:cTn id="71" presetID="42" presetClass="entr" presetSubtype="0" fill="hold" nodeType="after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Effect transition="in" filter="fade">
                                      <p:cBhvr>
                                        <p:cTn id="73" dur="500"/>
                                        <p:tgtEl>
                                          <p:spTgt spid="3">
                                            <p:txEl>
                                              <p:pRg st="11" end="11"/>
                                            </p:txEl>
                                          </p:spTgt>
                                        </p:tgtEl>
                                      </p:cBhvr>
                                    </p:animEffect>
                                    <p:anim calcmode="lin" valueType="num">
                                      <p:cBhvr>
                                        <p:cTn id="74"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5" dur="5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441448"/>
            <a:ext cx="7848600" cy="4416552"/>
          </a:xfrm>
        </p:spPr>
        <p:txBody>
          <a:bodyPr>
            <a:normAutofit fontScale="92500" lnSpcReduction="10000"/>
          </a:bodyPr>
          <a:lstStyle/>
          <a:p>
            <a:pPr lvl="1"/>
            <a:r>
              <a:rPr lang="en-US" dirty="0" smtClean="0"/>
              <a:t>The </a:t>
            </a:r>
            <a:r>
              <a:rPr lang="en-US" u="sng" dirty="0" smtClean="0"/>
              <a:t>Promise</a:t>
            </a:r>
            <a:r>
              <a:rPr lang="en-US" dirty="0" smtClean="0"/>
              <a:t> of God brings hope and victory</a:t>
            </a:r>
          </a:p>
          <a:p>
            <a:pPr lvl="2"/>
            <a:r>
              <a:rPr lang="en-US" dirty="0" smtClean="0"/>
              <a:t>“The Lord their God </a:t>
            </a:r>
            <a:r>
              <a:rPr lang="en-US" u="sng" dirty="0" smtClean="0"/>
              <a:t>will</a:t>
            </a:r>
            <a:r>
              <a:rPr lang="en-US" dirty="0" smtClean="0"/>
              <a:t> intervene for them” (2:7)</a:t>
            </a:r>
          </a:p>
          <a:p>
            <a:pPr lvl="2"/>
            <a:r>
              <a:rPr lang="en-US" dirty="0" smtClean="0"/>
              <a:t>“I </a:t>
            </a:r>
            <a:r>
              <a:rPr lang="en-US" u="sng" dirty="0" smtClean="0"/>
              <a:t>will</a:t>
            </a:r>
            <a:r>
              <a:rPr lang="en-US" dirty="0" smtClean="0"/>
              <a:t> restore to the peoples a pure language” (3:9)</a:t>
            </a:r>
          </a:p>
          <a:p>
            <a:pPr lvl="2"/>
            <a:r>
              <a:rPr lang="en-US" dirty="0" smtClean="0"/>
              <a:t>“I </a:t>
            </a:r>
            <a:r>
              <a:rPr lang="en-US" u="sng" dirty="0" smtClean="0"/>
              <a:t>will</a:t>
            </a:r>
            <a:r>
              <a:rPr lang="en-US" dirty="0" smtClean="0"/>
              <a:t> take away from your midst” the proud (3:11)</a:t>
            </a:r>
          </a:p>
          <a:p>
            <a:pPr lvl="2"/>
            <a:r>
              <a:rPr lang="en-US" dirty="0" smtClean="0"/>
              <a:t>“I </a:t>
            </a:r>
            <a:r>
              <a:rPr lang="en-US" u="sng" dirty="0" smtClean="0"/>
              <a:t>will</a:t>
            </a:r>
            <a:r>
              <a:rPr lang="en-US" dirty="0" smtClean="0"/>
              <a:t> leave in your midst a meek and humble people” (3:12)</a:t>
            </a:r>
          </a:p>
          <a:p>
            <a:pPr lvl="2"/>
            <a:r>
              <a:rPr lang="en-US" dirty="0" smtClean="0"/>
              <a:t>“The Mighty One </a:t>
            </a:r>
            <a:r>
              <a:rPr lang="en-US" u="sng" dirty="0" smtClean="0"/>
              <a:t>will</a:t>
            </a:r>
            <a:r>
              <a:rPr lang="en-US" dirty="0" smtClean="0"/>
              <a:t> save” (3:17)</a:t>
            </a:r>
          </a:p>
          <a:p>
            <a:pPr lvl="2"/>
            <a:r>
              <a:rPr lang="en-US" dirty="0" smtClean="0"/>
              <a:t>“He </a:t>
            </a:r>
            <a:r>
              <a:rPr lang="en-US" u="sng" dirty="0" smtClean="0"/>
              <a:t>will</a:t>
            </a:r>
            <a:r>
              <a:rPr lang="en-US" dirty="0" smtClean="0"/>
              <a:t> rejoice over you with gladness” (3:17)</a:t>
            </a:r>
          </a:p>
          <a:p>
            <a:pPr lvl="2"/>
            <a:r>
              <a:rPr lang="en-US" dirty="0" smtClean="0"/>
              <a:t>“He </a:t>
            </a:r>
            <a:r>
              <a:rPr lang="en-US" u="sng" dirty="0" smtClean="0"/>
              <a:t>will</a:t>
            </a:r>
            <a:r>
              <a:rPr lang="en-US" dirty="0" smtClean="0"/>
              <a:t> quiet you with His love” (3:17)</a:t>
            </a:r>
          </a:p>
          <a:p>
            <a:pPr lvl="2"/>
            <a:r>
              <a:rPr lang="en-US" dirty="0" smtClean="0"/>
              <a:t>“He </a:t>
            </a:r>
            <a:r>
              <a:rPr lang="en-US" u="sng" dirty="0" smtClean="0"/>
              <a:t>will</a:t>
            </a:r>
            <a:r>
              <a:rPr lang="en-US" dirty="0" smtClean="0"/>
              <a:t> rejoice over you with singing” (3:17)</a:t>
            </a:r>
          </a:p>
          <a:p>
            <a:pPr lvl="2"/>
            <a:r>
              <a:rPr lang="en-US" dirty="0" smtClean="0"/>
              <a:t>“I </a:t>
            </a:r>
            <a:r>
              <a:rPr lang="en-US" u="sng" dirty="0" smtClean="0"/>
              <a:t>will</a:t>
            </a:r>
            <a:r>
              <a:rPr lang="en-US" dirty="0" smtClean="0"/>
              <a:t> gather those who sorrow over the appointed assembly”</a:t>
            </a:r>
          </a:p>
          <a:p>
            <a:pPr lvl="2"/>
            <a:r>
              <a:rPr lang="en-US" dirty="0" smtClean="0"/>
              <a:t>“I </a:t>
            </a:r>
            <a:r>
              <a:rPr lang="en-US" u="sng" dirty="0" smtClean="0"/>
              <a:t>will</a:t>
            </a:r>
            <a:r>
              <a:rPr lang="en-US" dirty="0" smtClean="0"/>
              <a:t> deal with all who afflict you” (3:19)</a:t>
            </a:r>
          </a:p>
          <a:p>
            <a:pPr lvl="2"/>
            <a:r>
              <a:rPr lang="en-US" dirty="0" smtClean="0"/>
              <a:t>“I </a:t>
            </a:r>
            <a:r>
              <a:rPr lang="en-US" u="sng" dirty="0" smtClean="0"/>
              <a:t>will</a:t>
            </a:r>
            <a:r>
              <a:rPr lang="en-US" dirty="0" smtClean="0"/>
              <a:t> save the lame” (3:19)</a:t>
            </a:r>
          </a:p>
          <a:p>
            <a:pPr lvl="2"/>
            <a:r>
              <a:rPr lang="en-US" dirty="0" smtClean="0"/>
              <a:t>“I </a:t>
            </a:r>
            <a:r>
              <a:rPr lang="en-US" u="sng" dirty="0" smtClean="0"/>
              <a:t>will</a:t>
            </a:r>
            <a:r>
              <a:rPr lang="en-US" dirty="0" smtClean="0"/>
              <a:t> appoint for them praise and fame in every land” (3:19-20)</a:t>
            </a:r>
          </a:p>
          <a:p>
            <a:pPr lvl="2"/>
            <a:r>
              <a:rPr lang="en-US" dirty="0" smtClean="0"/>
              <a:t>“I </a:t>
            </a:r>
            <a:r>
              <a:rPr lang="en-US" u="sng" dirty="0" smtClean="0"/>
              <a:t>will</a:t>
            </a:r>
            <a:r>
              <a:rPr lang="en-US" dirty="0" smtClean="0"/>
              <a:t> bring you back” (3:20)</a:t>
            </a:r>
          </a:p>
          <a:p>
            <a:pPr lvl="2"/>
            <a:r>
              <a:rPr lang="en-US" dirty="0" smtClean="0"/>
              <a:t>“I gather you…when I return your captives” (3:20)</a:t>
            </a:r>
          </a:p>
        </p:txBody>
      </p:sp>
      <p:sp>
        <p:nvSpPr>
          <p:cNvPr id="11"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12" name="Rectangle 11"/>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
        <p:nvSpPr>
          <p:cNvPr id="13" name="Rectangle 12"/>
          <p:cNvSpPr/>
          <p:nvPr/>
        </p:nvSpPr>
        <p:spPr>
          <a:xfrm>
            <a:off x="1462883" y="1905000"/>
            <a:ext cx="6890028"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3200" b="1"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The Day of the Lord </a:t>
            </a:r>
            <a:r>
              <a:rPr lang="en-US" sz="3200" b="1" u="sng"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For His People</a:t>
            </a:r>
            <a:endParaRPr lang="en-US" sz="3200" b="1" u="sng" cap="none" spc="0" dirty="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anim calcmode="lin" valueType="num">
                                      <p:cBhvr>
                                        <p:cTn id="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anim calcmode="lin" valueType="num">
                                      <p:cBhvr>
                                        <p:cTn id="1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anim calcmode="lin" valueType="num">
                                      <p:cBhvr>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anim calcmode="lin" valueType="num">
                                      <p:cBhvr>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42" presetClass="entr" presetSubtype="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anim calcmode="lin" valueType="num">
                                      <p:cBhvr>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4" fill="hold">
                            <p:stCondLst>
                              <p:cond delay="2500"/>
                            </p:stCondLst>
                            <p:childTnLst>
                              <p:par>
                                <p:cTn id="35" presetID="42" presetClass="entr" presetSubtype="0" fill="hold" nodeType="after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anim calcmode="lin" valueType="num">
                                      <p:cBhvr>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0" fill="hold">
                            <p:stCondLst>
                              <p:cond delay="3000"/>
                            </p:stCondLst>
                            <p:childTnLst>
                              <p:par>
                                <p:cTn id="41" presetID="42" presetClass="entr" presetSubtype="0" fill="hold"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500"/>
                                        <p:tgtEl>
                                          <p:spTgt spid="3">
                                            <p:txEl>
                                              <p:pRg st="7" end="7"/>
                                            </p:txEl>
                                          </p:spTgt>
                                        </p:tgtEl>
                                      </p:cBhvr>
                                    </p:animEffect>
                                    <p:anim calcmode="lin" valueType="num">
                                      <p:cBhvr>
                                        <p:cTn id="4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6" fill="hold">
                            <p:stCondLst>
                              <p:cond delay="3500"/>
                            </p:stCondLst>
                            <p:childTnLst>
                              <p:par>
                                <p:cTn id="47" presetID="42" presetClass="entr" presetSubtype="0" fill="hold" nodeType="after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500"/>
                                        <p:tgtEl>
                                          <p:spTgt spid="3">
                                            <p:txEl>
                                              <p:pRg st="8" end="8"/>
                                            </p:txEl>
                                          </p:spTgt>
                                        </p:tgtEl>
                                      </p:cBhvr>
                                    </p:animEffect>
                                    <p:anim calcmode="lin" valueType="num">
                                      <p:cBhvr>
                                        <p:cTn id="50"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2" fill="hold">
                            <p:stCondLst>
                              <p:cond delay="4000"/>
                            </p:stCondLst>
                            <p:childTnLst>
                              <p:par>
                                <p:cTn id="53" presetID="42" presetClass="entr" presetSubtype="0" fill="hold" nodeType="after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Effect transition="in" filter="fade">
                                      <p:cBhvr>
                                        <p:cTn id="55" dur="500"/>
                                        <p:tgtEl>
                                          <p:spTgt spid="3">
                                            <p:txEl>
                                              <p:pRg st="9" end="9"/>
                                            </p:txEl>
                                          </p:spTgt>
                                        </p:tgtEl>
                                      </p:cBhvr>
                                    </p:animEffect>
                                    <p:anim calcmode="lin" valueType="num">
                                      <p:cBhvr>
                                        <p:cTn id="56"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58" fill="hold">
                            <p:stCondLst>
                              <p:cond delay="4500"/>
                            </p:stCondLst>
                            <p:childTnLst>
                              <p:par>
                                <p:cTn id="59" presetID="42" presetClass="entr" presetSubtype="0" fill="hold" nodeType="after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Effect transition="in" filter="fade">
                                      <p:cBhvr>
                                        <p:cTn id="61" dur="500"/>
                                        <p:tgtEl>
                                          <p:spTgt spid="3">
                                            <p:txEl>
                                              <p:pRg st="10" end="10"/>
                                            </p:txEl>
                                          </p:spTgt>
                                        </p:tgtEl>
                                      </p:cBhvr>
                                    </p:animEffect>
                                    <p:anim calcmode="lin" valueType="num">
                                      <p:cBhvr>
                                        <p:cTn id="62"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64" fill="hold">
                            <p:stCondLst>
                              <p:cond delay="5000"/>
                            </p:stCondLst>
                            <p:childTnLst>
                              <p:par>
                                <p:cTn id="65" presetID="42" presetClass="entr" presetSubtype="0" fill="hold" nodeType="after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Effect transition="in" filter="fade">
                                      <p:cBhvr>
                                        <p:cTn id="67" dur="500"/>
                                        <p:tgtEl>
                                          <p:spTgt spid="3">
                                            <p:txEl>
                                              <p:pRg st="11" end="11"/>
                                            </p:txEl>
                                          </p:spTgt>
                                        </p:tgtEl>
                                      </p:cBhvr>
                                    </p:animEffect>
                                    <p:anim calcmode="lin" valueType="num">
                                      <p:cBhvr>
                                        <p:cTn id="68"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par>
                          <p:cTn id="70" fill="hold">
                            <p:stCondLst>
                              <p:cond delay="5500"/>
                            </p:stCondLst>
                            <p:childTnLst>
                              <p:par>
                                <p:cTn id="71" presetID="42" presetClass="entr" presetSubtype="0" fill="hold" nodeType="afterEffect">
                                  <p:stCondLst>
                                    <p:cond delay="0"/>
                                  </p:stCondLst>
                                  <p:childTnLst>
                                    <p:set>
                                      <p:cBhvr>
                                        <p:cTn id="72" dur="1" fill="hold">
                                          <p:stCondLst>
                                            <p:cond delay="0"/>
                                          </p:stCondLst>
                                        </p:cTn>
                                        <p:tgtEl>
                                          <p:spTgt spid="3">
                                            <p:txEl>
                                              <p:pRg st="12" end="12"/>
                                            </p:txEl>
                                          </p:spTgt>
                                        </p:tgtEl>
                                        <p:attrNameLst>
                                          <p:attrName>style.visibility</p:attrName>
                                        </p:attrNameLst>
                                      </p:cBhvr>
                                      <p:to>
                                        <p:strVal val="visible"/>
                                      </p:to>
                                    </p:set>
                                    <p:animEffect transition="in" filter="fade">
                                      <p:cBhvr>
                                        <p:cTn id="73" dur="500"/>
                                        <p:tgtEl>
                                          <p:spTgt spid="3">
                                            <p:txEl>
                                              <p:pRg st="12" end="12"/>
                                            </p:txEl>
                                          </p:spTgt>
                                        </p:tgtEl>
                                      </p:cBhvr>
                                    </p:animEffect>
                                    <p:anim calcmode="lin" valueType="num">
                                      <p:cBhvr>
                                        <p:cTn id="74"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5" dur="5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par>
                          <p:cTn id="76" fill="hold">
                            <p:stCondLst>
                              <p:cond delay="6000"/>
                            </p:stCondLst>
                            <p:childTnLst>
                              <p:par>
                                <p:cTn id="77" presetID="42" presetClass="entr" presetSubtype="0" fill="hold" nodeType="afterEffect">
                                  <p:stCondLst>
                                    <p:cond delay="0"/>
                                  </p:stCondLst>
                                  <p:childTnLst>
                                    <p:set>
                                      <p:cBhvr>
                                        <p:cTn id="78" dur="1" fill="hold">
                                          <p:stCondLst>
                                            <p:cond delay="0"/>
                                          </p:stCondLst>
                                        </p:cTn>
                                        <p:tgtEl>
                                          <p:spTgt spid="3">
                                            <p:txEl>
                                              <p:pRg st="13" end="13"/>
                                            </p:txEl>
                                          </p:spTgt>
                                        </p:tgtEl>
                                        <p:attrNameLst>
                                          <p:attrName>style.visibility</p:attrName>
                                        </p:attrNameLst>
                                      </p:cBhvr>
                                      <p:to>
                                        <p:strVal val="visible"/>
                                      </p:to>
                                    </p:set>
                                    <p:animEffect transition="in" filter="fade">
                                      <p:cBhvr>
                                        <p:cTn id="79" dur="500"/>
                                        <p:tgtEl>
                                          <p:spTgt spid="3">
                                            <p:txEl>
                                              <p:pRg st="13" end="13"/>
                                            </p:txEl>
                                          </p:spTgt>
                                        </p:tgtEl>
                                      </p:cBhvr>
                                    </p:animEffect>
                                    <p:anim calcmode="lin" valueType="num">
                                      <p:cBhvr>
                                        <p:cTn id="80"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81" dur="5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par>
                          <p:cTn id="82" fill="hold">
                            <p:stCondLst>
                              <p:cond delay="6500"/>
                            </p:stCondLst>
                            <p:childTnLst>
                              <p:par>
                                <p:cTn id="83" presetID="42" presetClass="entr" presetSubtype="0" fill="hold" nodeType="afterEffect">
                                  <p:stCondLst>
                                    <p:cond delay="0"/>
                                  </p:stCondLst>
                                  <p:childTnLst>
                                    <p:set>
                                      <p:cBhvr>
                                        <p:cTn id="84" dur="1" fill="hold">
                                          <p:stCondLst>
                                            <p:cond delay="0"/>
                                          </p:stCondLst>
                                        </p:cTn>
                                        <p:tgtEl>
                                          <p:spTgt spid="3">
                                            <p:txEl>
                                              <p:pRg st="14" end="14"/>
                                            </p:txEl>
                                          </p:spTgt>
                                        </p:tgtEl>
                                        <p:attrNameLst>
                                          <p:attrName>style.visibility</p:attrName>
                                        </p:attrNameLst>
                                      </p:cBhvr>
                                      <p:to>
                                        <p:strVal val="visible"/>
                                      </p:to>
                                    </p:set>
                                    <p:animEffect transition="in" filter="fade">
                                      <p:cBhvr>
                                        <p:cTn id="85" dur="500"/>
                                        <p:tgtEl>
                                          <p:spTgt spid="3">
                                            <p:txEl>
                                              <p:pRg st="14" end="14"/>
                                            </p:txEl>
                                          </p:spTgt>
                                        </p:tgtEl>
                                      </p:cBhvr>
                                    </p:animEffect>
                                    <p:anim calcmode="lin" valueType="num">
                                      <p:cBhvr>
                                        <p:cTn id="86"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87" dur="5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441448"/>
            <a:ext cx="7848600" cy="4416552"/>
          </a:xfrm>
        </p:spPr>
        <p:txBody>
          <a:bodyPr>
            <a:normAutofit/>
          </a:bodyPr>
          <a:lstStyle/>
          <a:p>
            <a:pPr lvl="1"/>
            <a:r>
              <a:rPr lang="en-US" dirty="0" smtClean="0"/>
              <a:t>Avoid complacency (1:12)</a:t>
            </a:r>
          </a:p>
          <a:p>
            <a:pPr lvl="1"/>
            <a:r>
              <a:rPr lang="en-US" dirty="0" smtClean="0"/>
              <a:t>Seek the Lord (2:3) </a:t>
            </a:r>
          </a:p>
          <a:p>
            <a:pPr lvl="1"/>
            <a:r>
              <a:rPr lang="en-US" dirty="0" smtClean="0"/>
              <a:t>Seek righteousness (2:3)</a:t>
            </a:r>
          </a:p>
          <a:p>
            <a:pPr lvl="1"/>
            <a:r>
              <a:rPr lang="en-US" dirty="0" smtClean="0"/>
              <a:t>Seek humility (2:3)</a:t>
            </a:r>
          </a:p>
          <a:p>
            <a:pPr lvl="1"/>
            <a:r>
              <a:rPr lang="en-US" dirty="0" smtClean="0"/>
              <a:t>Fear God (3:7)</a:t>
            </a:r>
          </a:p>
          <a:p>
            <a:pPr lvl="1"/>
            <a:r>
              <a:rPr lang="en-US" dirty="0" smtClean="0"/>
              <a:t>Receive instruction (3:7)</a:t>
            </a:r>
          </a:p>
          <a:p>
            <a:pPr lvl="1"/>
            <a:r>
              <a:rPr lang="en-US" dirty="0" smtClean="0"/>
              <a:t>Wait on the Lord (3:8)</a:t>
            </a:r>
          </a:p>
          <a:p>
            <a:pPr lvl="1"/>
            <a:r>
              <a:rPr lang="en-US" dirty="0" smtClean="0"/>
              <a:t>Trust Him (3:1, 12)</a:t>
            </a:r>
          </a:p>
          <a:p>
            <a:pPr lvl="1"/>
            <a:r>
              <a:rPr lang="en-US" dirty="0" smtClean="0"/>
              <a:t>Rejoice &amp; be glad (3:14-15)</a:t>
            </a:r>
          </a:p>
        </p:txBody>
      </p:sp>
      <p:sp>
        <p:nvSpPr>
          <p:cNvPr id="11"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12" name="Rectangle 11"/>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
        <p:nvSpPr>
          <p:cNvPr id="13" name="Rectangle 12"/>
          <p:cNvSpPr/>
          <p:nvPr/>
        </p:nvSpPr>
        <p:spPr>
          <a:xfrm>
            <a:off x="1462883" y="1905000"/>
            <a:ext cx="6890028"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3200" b="1"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The Day of the Lord </a:t>
            </a:r>
            <a:r>
              <a:rPr lang="en-US" sz="3200" b="1" u="sng"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For His People</a:t>
            </a:r>
            <a:endParaRPr lang="en-US" sz="3200" b="1" u="sng" cap="none" spc="0" dirty="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anim calcmode="lin" valueType="num">
                                      <p:cBhvr>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anim calcmode="lin" valueType="num">
                                      <p:cBhvr>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anim calcmode="lin" valueType="num">
                                      <p:cBhvr>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42" presetClass="entr" presetSubtype="0" fill="hold"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500"/>
                                        <p:tgtEl>
                                          <p:spTgt spid="3">
                                            <p:txEl>
                                              <p:pRg st="4" end="4"/>
                                            </p:txEl>
                                          </p:spTgt>
                                        </p:tgtEl>
                                      </p:cBhvr>
                                    </p:animEffect>
                                    <p:anim calcmode="lin" valueType="num">
                                      <p:cBhvr>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2500"/>
                            </p:stCondLst>
                            <p:childTnLst>
                              <p:par>
                                <p:cTn id="35" presetID="42" presetClass="entr" presetSubtype="0" fill="hold"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anim calcmode="lin" valueType="num">
                                      <p:cBhvr>
                                        <p:cTn id="3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3000"/>
                            </p:stCondLst>
                            <p:childTnLst>
                              <p:par>
                                <p:cTn id="41" presetID="42" presetClass="entr" presetSubtype="0" fill="hold" nodeType="after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500"/>
                                        <p:tgtEl>
                                          <p:spTgt spid="3">
                                            <p:txEl>
                                              <p:pRg st="6" end="6"/>
                                            </p:txEl>
                                          </p:spTgt>
                                        </p:tgtEl>
                                      </p:cBhvr>
                                    </p:animEffect>
                                    <p:anim calcmode="lin" valueType="num">
                                      <p:cBhvr>
                                        <p:cTn id="4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6" fill="hold">
                            <p:stCondLst>
                              <p:cond delay="3500"/>
                            </p:stCondLst>
                            <p:childTnLst>
                              <p:par>
                                <p:cTn id="47" presetID="42" presetClass="entr" presetSubtype="0" fill="hold" nodeType="after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500"/>
                                        <p:tgtEl>
                                          <p:spTgt spid="3">
                                            <p:txEl>
                                              <p:pRg st="7" end="7"/>
                                            </p:txEl>
                                          </p:spTgt>
                                        </p:tgtEl>
                                      </p:cBhvr>
                                    </p:animEffect>
                                    <p:anim calcmode="lin" valueType="num">
                                      <p:cBhvr>
                                        <p:cTn id="5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2" fill="hold">
                            <p:stCondLst>
                              <p:cond delay="4000"/>
                            </p:stCondLst>
                            <p:childTnLst>
                              <p:par>
                                <p:cTn id="53" presetID="42" presetClass="entr" presetSubtype="0" fill="hold" nodeType="after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500"/>
                                        <p:tgtEl>
                                          <p:spTgt spid="3">
                                            <p:txEl>
                                              <p:pRg st="8" end="8"/>
                                            </p:txEl>
                                          </p:spTgt>
                                        </p:tgtEl>
                                      </p:cBhvr>
                                    </p:animEffect>
                                    <p:anim calcmode="lin" valueType="num">
                                      <p:cBhvr>
                                        <p:cTn id="56"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1828800"/>
            <a:ext cx="7848600" cy="5029200"/>
          </a:xfrm>
        </p:spPr>
        <p:txBody>
          <a:bodyPr>
            <a:normAutofit/>
          </a:bodyPr>
          <a:lstStyle/>
          <a:p>
            <a:r>
              <a:rPr lang="en-US" dirty="0" smtClean="0">
                <a:gradFill>
                  <a:gsLst>
                    <a:gs pos="0">
                      <a:srgbClr val="FFFF00"/>
                    </a:gs>
                    <a:gs pos="25000">
                      <a:srgbClr val="FFCC00"/>
                    </a:gs>
                  </a:gsLst>
                  <a:lin ang="5400000" scaled="0"/>
                </a:gradFill>
              </a:rPr>
              <a:t>Introduction to Zephaniah</a:t>
            </a:r>
            <a:endParaRPr lang="en-US" u="sng" dirty="0" smtClean="0">
              <a:gradFill>
                <a:gsLst>
                  <a:gs pos="0">
                    <a:srgbClr val="FFFF00"/>
                  </a:gs>
                  <a:gs pos="25000">
                    <a:srgbClr val="FFCC00"/>
                  </a:gs>
                </a:gsLst>
                <a:lin ang="5400000" scaled="0"/>
              </a:gradFill>
            </a:endParaRPr>
          </a:p>
          <a:p>
            <a:pPr lvl="1"/>
            <a:r>
              <a:rPr lang="en-US" dirty="0" smtClean="0"/>
              <a:t>The prophecy of Zephaniah, having as its major theme “</a:t>
            </a:r>
            <a:r>
              <a:rPr lang="en-US" u="sng" dirty="0" smtClean="0"/>
              <a:t>the day of the Lord</a:t>
            </a:r>
            <a:r>
              <a:rPr lang="en-US" dirty="0" smtClean="0"/>
              <a:t>” (found in this book more than any other Bible book), emphasizes the certainty of </a:t>
            </a:r>
            <a:r>
              <a:rPr lang="en-US" u="sng" dirty="0" smtClean="0"/>
              <a:t>God’s wrath</a:t>
            </a:r>
            <a:r>
              <a:rPr lang="en-US" dirty="0" smtClean="0"/>
              <a:t> and of </a:t>
            </a:r>
            <a:r>
              <a:rPr lang="en-US" u="sng" dirty="0" smtClean="0"/>
              <a:t>God’s love</a:t>
            </a:r>
            <a:r>
              <a:rPr lang="en-US" dirty="0" smtClean="0"/>
              <a:t>, both of which can and are experienced in “the day of the Lord.”</a:t>
            </a:r>
          </a:p>
          <a:p>
            <a:pPr lvl="1"/>
            <a:r>
              <a:rPr lang="en-US" dirty="0" smtClean="0"/>
              <a:t>Prophesied 640-625 B.C. to Southern Kingdom, Judah</a:t>
            </a:r>
          </a:p>
          <a:p>
            <a:pPr lvl="2"/>
            <a:r>
              <a:rPr lang="en-US" dirty="0" smtClean="0"/>
              <a:t>During the reign of Josiah, around time of Josiah’s reforms</a:t>
            </a:r>
          </a:p>
          <a:p>
            <a:pPr lvl="2"/>
            <a:r>
              <a:rPr lang="en-US" dirty="0" smtClean="0"/>
              <a:t>Contemporary with Jeremiah</a:t>
            </a:r>
          </a:p>
          <a:p>
            <a:pPr lvl="1"/>
            <a:r>
              <a:rPr lang="en-US" dirty="0" smtClean="0"/>
              <a:t>The Source of Zephaniah’s message</a:t>
            </a:r>
          </a:p>
          <a:p>
            <a:pPr lvl="2"/>
            <a:r>
              <a:rPr lang="en-US" dirty="0" smtClean="0"/>
              <a:t>“The word of the Lord which came to Zephaniah” (1:1)</a:t>
            </a:r>
          </a:p>
          <a:p>
            <a:pPr lvl="2"/>
            <a:r>
              <a:rPr lang="en-US" dirty="0" smtClean="0"/>
              <a:t>“Says the Lord” (1:2, 3, 10; 2:9; 3:8)</a:t>
            </a:r>
          </a:p>
          <a:p>
            <a:pPr lvl="2"/>
            <a:r>
              <a:rPr lang="en-US" dirty="0" smtClean="0"/>
              <a:t>“Says the Lord” (3:20)</a:t>
            </a:r>
          </a:p>
        </p:txBody>
      </p:sp>
      <p:sp>
        <p:nvSpPr>
          <p:cNvPr id="6"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7" name="Rectangle 6"/>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42"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anim calcmode="lin" valueType="num">
                                      <p:cBhvr>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3"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42" presetClass="entr" presetSubtype="0"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anim calcmode="lin" valueType="num">
                                      <p:cBhvr>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42" presetClass="entr" presetSubtype="0" fill="hold" grpId="0"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anim calcmode="lin" valueType="num">
                                      <p:cBhvr>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6" fill="hold">
                            <p:stCondLst>
                              <p:cond delay="2000"/>
                            </p:stCondLst>
                            <p:childTnLst>
                              <p:par>
                                <p:cTn id="27" presetID="42" presetClass="entr" presetSubtype="0" fill="hold" grpId="0" nodeType="after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500"/>
                                        <p:tgtEl>
                                          <p:spTgt spid="3">
                                            <p:txEl>
                                              <p:pRg st="4" end="4"/>
                                            </p:txEl>
                                          </p:spTgt>
                                        </p:tgtEl>
                                      </p:cBhvr>
                                    </p:animEffect>
                                    <p:anim calcmode="lin" valueType="num">
                                      <p:cBhvr>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2" fill="hold">
                            <p:stCondLst>
                              <p:cond delay="2500"/>
                            </p:stCondLst>
                            <p:childTnLst>
                              <p:par>
                                <p:cTn id="33" presetID="42" presetClass="entr" presetSubtype="0" fill="hold" grpId="0"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500"/>
                                        <p:tgtEl>
                                          <p:spTgt spid="3">
                                            <p:txEl>
                                              <p:pRg st="5" end="5"/>
                                            </p:txEl>
                                          </p:spTgt>
                                        </p:tgtEl>
                                      </p:cBhvr>
                                    </p:animEffect>
                                    <p:anim calcmode="lin" valueType="num">
                                      <p:cBhvr>
                                        <p:cTn id="3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8" fill="hold">
                            <p:stCondLst>
                              <p:cond delay="3000"/>
                            </p:stCondLst>
                            <p:childTnLst>
                              <p:par>
                                <p:cTn id="39" presetID="42" presetClass="entr" presetSubtype="0" fill="hold" grpId="0" nodeType="after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500"/>
                                        <p:tgtEl>
                                          <p:spTgt spid="3">
                                            <p:txEl>
                                              <p:pRg st="6" end="6"/>
                                            </p:txEl>
                                          </p:spTgt>
                                        </p:tgtEl>
                                      </p:cBhvr>
                                    </p:animEffect>
                                    <p:anim calcmode="lin" valueType="num">
                                      <p:cBhvr>
                                        <p:cTn id="4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4" fill="hold">
                            <p:stCondLst>
                              <p:cond delay="3500"/>
                            </p:stCondLst>
                            <p:childTnLst>
                              <p:par>
                                <p:cTn id="45" presetID="42" presetClass="entr" presetSubtype="0" fill="hold" grpId="0" nodeType="after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500"/>
                                        <p:tgtEl>
                                          <p:spTgt spid="3">
                                            <p:txEl>
                                              <p:pRg st="7" end="7"/>
                                            </p:txEl>
                                          </p:spTgt>
                                        </p:tgtEl>
                                      </p:cBhvr>
                                    </p:animEffect>
                                    <p:anim calcmode="lin" valueType="num">
                                      <p:cBhvr>
                                        <p:cTn id="48"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9"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50" fill="hold">
                            <p:stCondLst>
                              <p:cond delay="4000"/>
                            </p:stCondLst>
                            <p:childTnLst>
                              <p:par>
                                <p:cTn id="51" presetID="42" presetClass="entr" presetSubtype="0" fill="hold" grpId="0" nodeType="after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Effect transition="in" filter="fade">
                                      <p:cBhvr>
                                        <p:cTn id="53" dur="500"/>
                                        <p:tgtEl>
                                          <p:spTgt spid="3">
                                            <p:txEl>
                                              <p:pRg st="8" end="8"/>
                                            </p:txEl>
                                          </p:spTgt>
                                        </p:tgtEl>
                                      </p:cBhvr>
                                    </p:animEffect>
                                    <p:anim calcmode="lin" valueType="num">
                                      <p:cBhvr>
                                        <p:cTn id="54"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5"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26" name="Picture 2" descr="\\pblfpr\users\David\_Graphics\Oxygen Graphics\Dunjun-Scroll\Dunjun-Scroll_B.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Content Placeholder 2"/>
          <p:cNvSpPr>
            <a:spLocks noGrp="1"/>
          </p:cNvSpPr>
          <p:nvPr>
            <p:ph idx="1"/>
          </p:nvPr>
        </p:nvSpPr>
        <p:spPr>
          <a:xfrm>
            <a:off x="304800" y="3578352"/>
            <a:ext cx="7543800" cy="3279648"/>
          </a:xfrm>
        </p:spPr>
        <p:txBody>
          <a:bodyPr>
            <a:normAutofit/>
          </a:bodyPr>
          <a:lstStyle/>
          <a:p>
            <a:pPr marL="457200" indent="-457200">
              <a:lnSpc>
                <a:spcPct val="100000"/>
              </a:lnSpc>
              <a:buFont typeface="Wingdings" pitchFamily="2" charset="2"/>
              <a:buChar char="ü"/>
            </a:pPr>
            <a:r>
              <a:rPr lang="en-US" dirty="0" smtClean="0">
                <a:solidFill>
                  <a:schemeClr val="bg1"/>
                </a:solidFill>
              </a:rPr>
              <a:t>Believe Jesus is God’s Son – Rom. 10:9</a:t>
            </a:r>
          </a:p>
          <a:p>
            <a:pPr marL="457200" indent="-457200">
              <a:lnSpc>
                <a:spcPct val="100000"/>
              </a:lnSpc>
              <a:buFont typeface="Wingdings" pitchFamily="2" charset="2"/>
              <a:buChar char="ü"/>
            </a:pPr>
            <a:r>
              <a:rPr lang="en-US" dirty="0" smtClean="0">
                <a:solidFill>
                  <a:schemeClr val="bg1"/>
                </a:solidFill>
              </a:rPr>
              <a:t>Repent of your sins – Acts 3:19</a:t>
            </a:r>
          </a:p>
          <a:p>
            <a:pPr marL="457200" indent="-457200">
              <a:lnSpc>
                <a:spcPct val="100000"/>
              </a:lnSpc>
              <a:buFont typeface="Wingdings" pitchFamily="2" charset="2"/>
              <a:buChar char="ü"/>
            </a:pPr>
            <a:r>
              <a:rPr lang="en-US" dirty="0" smtClean="0">
                <a:solidFill>
                  <a:schemeClr val="bg1"/>
                </a:solidFill>
              </a:rPr>
              <a:t>Confess your faith in Jesus – Rom. 10:10</a:t>
            </a:r>
          </a:p>
          <a:p>
            <a:pPr marL="457200" indent="-457200">
              <a:lnSpc>
                <a:spcPct val="100000"/>
              </a:lnSpc>
              <a:buFont typeface="Wingdings" pitchFamily="2" charset="2"/>
              <a:buChar char="ü"/>
            </a:pPr>
            <a:r>
              <a:rPr lang="en-US" dirty="0" smtClean="0">
                <a:solidFill>
                  <a:schemeClr val="bg1"/>
                </a:solidFill>
              </a:rPr>
              <a:t>Be immersed for forgiveness – Acts 2:38</a:t>
            </a:r>
          </a:p>
          <a:p>
            <a:pPr marL="457200" indent="-457200">
              <a:lnSpc>
                <a:spcPct val="100000"/>
              </a:lnSpc>
              <a:buFont typeface="Wingdings" pitchFamily="2" charset="2"/>
              <a:buChar char="ü"/>
            </a:pPr>
            <a:r>
              <a:rPr lang="en-US" dirty="0" smtClean="0">
                <a:solidFill>
                  <a:schemeClr val="bg1"/>
                </a:solidFill>
              </a:rPr>
              <a:t>Serve Him faithfully for life – 1 Cor. 15:58</a:t>
            </a:r>
          </a:p>
        </p:txBody>
      </p:sp>
      <p:sp>
        <p:nvSpPr>
          <p:cNvPr id="6" name="Title 1"/>
          <p:cNvSpPr>
            <a:spLocks noGrp="1"/>
          </p:cNvSpPr>
          <p:nvPr>
            <p:ph type="title"/>
          </p:nvPr>
        </p:nvSpPr>
        <p:spPr>
          <a:xfrm>
            <a:off x="-152400" y="304800"/>
            <a:ext cx="6781800" cy="838200"/>
          </a:xfrm>
        </p:spPr>
        <p:txBody>
          <a:bodyPr>
            <a:noAutofit/>
          </a:bodyPr>
          <a:lstStyle/>
          <a:p>
            <a:r>
              <a:rPr lang="en-US" dirty="0" smtClean="0"/>
              <a:t>Faced with Two Options</a:t>
            </a:r>
            <a:endParaRPr lang="en-US" sz="3200" dirty="0"/>
          </a:p>
        </p:txBody>
      </p:sp>
      <p:sp>
        <p:nvSpPr>
          <p:cNvPr id="7" name="Rectangle 6"/>
          <p:cNvSpPr/>
          <p:nvPr/>
        </p:nvSpPr>
        <p:spPr>
          <a:xfrm>
            <a:off x="1275734" y="1447800"/>
            <a:ext cx="3932487" cy="1846659"/>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lnSpc>
                <a:spcPct val="95000"/>
              </a:lnSpc>
            </a:pPr>
            <a:r>
              <a:rPr lang="en-US" sz="4000" b="1"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A Day of Wrath</a:t>
            </a:r>
            <a:endParaRPr lang="en-US" sz="40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a:p>
            <a:pPr algn="ctr">
              <a:lnSpc>
                <a:spcPct val="95000"/>
              </a:lnSpc>
            </a:pPr>
            <a:r>
              <a:rPr lang="en-US" sz="40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or </a:t>
            </a:r>
          </a:p>
          <a:p>
            <a:pPr algn="ctr">
              <a:lnSpc>
                <a:spcPct val="95000"/>
              </a:lnSpc>
            </a:pPr>
            <a:r>
              <a:rPr lang="en-US" sz="40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A Day of Love</a:t>
            </a:r>
            <a:endParaRPr lang="en-US" sz="40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3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anim calcmode="lin" valueType="num">
                                      <p:cBhvr>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5" fill="hold">
                            <p:stCondLst>
                              <p:cond delay="500"/>
                            </p:stCondLst>
                            <p:childTnLst>
                              <p:par>
                                <p:cTn id="16" presetID="42" presetClass="entr" presetSubtype="0" fill="hold"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anim calcmode="lin" valueType="num">
                                      <p:cBhvr>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1" fill="hold">
                            <p:stCondLst>
                              <p:cond delay="1000"/>
                            </p:stCondLst>
                            <p:childTnLst>
                              <p:par>
                                <p:cTn id="22" presetID="42" presetClass="entr" presetSubtype="0" fill="hold"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anim calcmode="lin" valueType="num">
                                      <p:cBhvr>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7" fill="hold">
                            <p:stCondLst>
                              <p:cond delay="1500"/>
                            </p:stCondLst>
                            <p:childTnLst>
                              <p:par>
                                <p:cTn id="28" presetID="42" presetClass="entr" presetSubtype="0" fill="hold" nodeType="after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500"/>
                                        <p:tgtEl>
                                          <p:spTgt spid="3">
                                            <p:txEl>
                                              <p:pRg st="3" end="3"/>
                                            </p:txEl>
                                          </p:spTgt>
                                        </p:tgtEl>
                                      </p:cBhvr>
                                    </p:animEffect>
                                    <p:anim calcmode="lin" valueType="num">
                                      <p:cBhvr>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2"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3" fill="hold">
                            <p:stCondLst>
                              <p:cond delay="2000"/>
                            </p:stCondLst>
                            <p:childTnLst>
                              <p:par>
                                <p:cTn id="34" presetID="42" presetClass="entr" presetSubtype="0" fill="hold" nodeType="after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fade">
                                      <p:cBhvr>
                                        <p:cTn id="36" dur="500"/>
                                        <p:tgtEl>
                                          <p:spTgt spid="3">
                                            <p:txEl>
                                              <p:pRg st="4" end="4"/>
                                            </p:txEl>
                                          </p:spTgt>
                                        </p:tgtEl>
                                      </p:cBhvr>
                                    </p:animEffect>
                                    <p:anim calcmode="lin" valueType="num">
                                      <p:cBhvr>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8"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1828800"/>
            <a:ext cx="7848600" cy="5029200"/>
          </a:xfrm>
        </p:spPr>
        <p:txBody>
          <a:bodyPr>
            <a:normAutofit/>
          </a:bodyPr>
          <a:lstStyle/>
          <a:p>
            <a:r>
              <a:rPr lang="en-US" dirty="0" smtClean="0">
                <a:gradFill>
                  <a:gsLst>
                    <a:gs pos="0">
                      <a:srgbClr val="FFFF00"/>
                    </a:gs>
                    <a:gs pos="25000">
                      <a:srgbClr val="FFCC00"/>
                    </a:gs>
                  </a:gsLst>
                  <a:lin ang="5400000" scaled="0"/>
                </a:gradFill>
              </a:rPr>
              <a:t>Introduction to Zephaniah</a:t>
            </a:r>
            <a:endParaRPr lang="en-US" u="sng" dirty="0" smtClean="0">
              <a:gradFill>
                <a:gsLst>
                  <a:gs pos="0">
                    <a:srgbClr val="FFFF00"/>
                  </a:gs>
                  <a:gs pos="25000">
                    <a:srgbClr val="FFCC00"/>
                  </a:gs>
                </a:gsLst>
                <a:lin ang="5400000" scaled="0"/>
              </a:gradFill>
            </a:endParaRPr>
          </a:p>
          <a:p>
            <a:pPr lvl="1"/>
            <a:r>
              <a:rPr lang="en-US" dirty="0" smtClean="0"/>
              <a:t>Condition </a:t>
            </a:r>
            <a:r>
              <a:rPr lang="en-US" dirty="0" smtClean="0"/>
              <a:t>of the nation</a:t>
            </a:r>
          </a:p>
          <a:p>
            <a:pPr lvl="2"/>
            <a:r>
              <a:rPr lang="en-US" dirty="0" smtClean="0"/>
              <a:t>Hezekiah Revived Reverence for Jehovah – 2 Kg. 18</a:t>
            </a:r>
          </a:p>
          <a:p>
            <a:pPr lvl="2"/>
            <a:r>
              <a:rPr lang="en-US" dirty="0" smtClean="0"/>
              <a:t>Manasseh Rejected the Way of Jehovah (55 yrs) – 2 Kg. 21:2</a:t>
            </a:r>
          </a:p>
          <a:p>
            <a:pPr lvl="2"/>
            <a:r>
              <a:rPr lang="en-US" dirty="0" smtClean="0"/>
              <a:t>Manasseh Rebuilt Abominations of Jehovah – 2 Kg. 21:3-8</a:t>
            </a:r>
          </a:p>
          <a:p>
            <a:pPr lvl="2"/>
            <a:r>
              <a:rPr lang="en-US" dirty="0" smtClean="0"/>
              <a:t>Manasseh Ravaged the Nation of Jehovah – 2 Kg. 21:9-16</a:t>
            </a:r>
          </a:p>
          <a:p>
            <a:pPr lvl="2"/>
            <a:r>
              <a:rPr lang="en-US" dirty="0" err="1" smtClean="0"/>
              <a:t>Amon</a:t>
            </a:r>
            <a:r>
              <a:rPr lang="en-US" dirty="0" smtClean="0"/>
              <a:t> Retained Abominations of Jehovah (2 yrs) – 2 Kg. 21:21</a:t>
            </a:r>
          </a:p>
          <a:p>
            <a:pPr lvl="2"/>
            <a:r>
              <a:rPr lang="en-US" dirty="0" smtClean="0"/>
              <a:t>Josiah Reared Devoid of Jehovah (8 + 12 yrs) – 2 Chr. 34:3</a:t>
            </a:r>
          </a:p>
          <a:p>
            <a:pPr lvl="2"/>
            <a:r>
              <a:rPr lang="en-US" dirty="0" smtClean="0"/>
              <a:t>34 years after Josiah’s reforms, Jerusalem fell to Babylon</a:t>
            </a:r>
          </a:p>
          <a:p>
            <a:pPr lvl="2"/>
            <a:endParaRPr lang="en-US" dirty="0" smtClean="0"/>
          </a:p>
        </p:txBody>
      </p:sp>
      <p:sp>
        <p:nvSpPr>
          <p:cNvPr id="6"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7" name="Rectangle 6"/>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anim calcmode="lin" valueType="num">
                                      <p:cBhvr>
                                        <p:cTn id="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anim calcmode="lin" valueType="num">
                                      <p:cBhvr>
                                        <p:cTn id="1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anim calcmode="lin" valueType="num">
                                      <p:cBhvr>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grpId="0"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anim calcmode="lin" valueType="num">
                                      <p:cBhvr>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42" presetClass="entr" presetSubtype="0" fill="hold" grpId="0"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anim calcmode="lin" valueType="num">
                                      <p:cBhvr>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4" fill="hold">
                            <p:stCondLst>
                              <p:cond delay="2500"/>
                            </p:stCondLst>
                            <p:childTnLst>
                              <p:par>
                                <p:cTn id="35" presetID="42" presetClass="entr" presetSubtype="0" fill="hold" grpId="0" nodeType="after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anim calcmode="lin" valueType="num">
                                      <p:cBhvr>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0" fill="hold">
                            <p:stCondLst>
                              <p:cond delay="3000"/>
                            </p:stCondLst>
                            <p:childTnLst>
                              <p:par>
                                <p:cTn id="41" presetID="42" presetClass="entr" presetSubtype="0" fill="hold" grpId="0"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500"/>
                                        <p:tgtEl>
                                          <p:spTgt spid="3">
                                            <p:txEl>
                                              <p:pRg st="7" end="7"/>
                                            </p:txEl>
                                          </p:spTgt>
                                        </p:tgtEl>
                                      </p:cBhvr>
                                    </p:animEffect>
                                    <p:anim calcmode="lin" valueType="num">
                                      <p:cBhvr>
                                        <p:cTn id="4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6" fill="hold">
                            <p:stCondLst>
                              <p:cond delay="3500"/>
                            </p:stCondLst>
                            <p:childTnLst>
                              <p:par>
                                <p:cTn id="47" presetID="42" presetClass="entr" presetSubtype="0" fill="hold" grpId="0" nodeType="after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500"/>
                                        <p:tgtEl>
                                          <p:spTgt spid="3">
                                            <p:txEl>
                                              <p:pRg st="8" end="8"/>
                                            </p:txEl>
                                          </p:spTgt>
                                        </p:tgtEl>
                                      </p:cBhvr>
                                    </p:animEffect>
                                    <p:anim calcmode="lin" valueType="num">
                                      <p:cBhvr>
                                        <p:cTn id="50"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441448"/>
            <a:ext cx="7848600" cy="4416552"/>
          </a:xfrm>
        </p:spPr>
        <p:txBody>
          <a:bodyPr>
            <a:normAutofit/>
          </a:bodyPr>
          <a:lstStyle/>
          <a:p>
            <a:pPr lvl="1"/>
            <a:r>
              <a:rPr lang="en-US" dirty="0" smtClean="0"/>
              <a:t>Judah’s Day of Wrath Was </a:t>
            </a:r>
            <a:r>
              <a:rPr lang="en-US" u="sng" dirty="0" smtClean="0"/>
              <a:t>Nearing</a:t>
            </a:r>
          </a:p>
          <a:p>
            <a:pPr lvl="2"/>
            <a:r>
              <a:rPr lang="en-US" dirty="0" smtClean="0"/>
              <a:t>“The day of the Lord is at hand” (1:7)</a:t>
            </a:r>
          </a:p>
          <a:p>
            <a:pPr lvl="2"/>
            <a:r>
              <a:rPr lang="en-US" dirty="0" smtClean="0"/>
              <a:t>“The great day of the Lord is near” (1:14)</a:t>
            </a:r>
          </a:p>
          <a:p>
            <a:pPr lvl="2"/>
            <a:r>
              <a:rPr lang="en-US" dirty="0" smtClean="0"/>
              <a:t>“It is near and hastens quickly” (1:14)</a:t>
            </a:r>
          </a:p>
          <a:p>
            <a:pPr lvl="2"/>
            <a:r>
              <a:rPr lang="en-US" dirty="0" smtClean="0"/>
              <a:t>The “day of the Lord” was:</a:t>
            </a:r>
          </a:p>
          <a:p>
            <a:pPr lvl="3"/>
            <a:r>
              <a:rPr lang="en-US" dirty="0" smtClean="0"/>
              <a:t>Any day in Biblical history when God brought (or will bring) judgment upon a people</a:t>
            </a:r>
          </a:p>
          <a:p>
            <a:pPr lvl="3"/>
            <a:r>
              <a:rPr lang="en-US" dirty="0" smtClean="0"/>
              <a:t>When God’s enemies would be put down and God’s people (and God Himself) would be exalted</a:t>
            </a:r>
          </a:p>
          <a:p>
            <a:pPr lvl="2"/>
            <a:endParaRPr lang="en-US" dirty="0" smtClean="0"/>
          </a:p>
        </p:txBody>
      </p:sp>
      <p:sp>
        <p:nvSpPr>
          <p:cNvPr id="11"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12" name="Rectangle 11"/>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
        <p:nvSpPr>
          <p:cNvPr id="13" name="Rectangle 12"/>
          <p:cNvSpPr/>
          <p:nvPr/>
        </p:nvSpPr>
        <p:spPr>
          <a:xfrm>
            <a:off x="1462883" y="1905000"/>
            <a:ext cx="6789038"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3200" b="1"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The Day of the Lord </a:t>
            </a:r>
            <a:r>
              <a:rPr lang="en-US" sz="3200" b="1" u="sng"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Against Judah</a:t>
            </a:r>
            <a:endParaRPr lang="en-US" sz="3200" b="1" u="sng" cap="none" spc="0" dirty="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anim calcmode="lin" valueType="num">
                                      <p:cBhvr>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5" fill="hold">
                            <p:stCondLst>
                              <p:cond delay="500"/>
                            </p:stCondLst>
                            <p:childTnLst>
                              <p:par>
                                <p:cTn id="16" presetID="42" presetClass="entr" presetSubtype="0" fill="hold"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anim calcmode="lin" valueType="num">
                                      <p:cBhvr>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1" fill="hold">
                            <p:stCondLst>
                              <p:cond delay="1000"/>
                            </p:stCondLst>
                            <p:childTnLst>
                              <p:par>
                                <p:cTn id="22" presetID="42" presetClass="entr" presetSubtype="0" fill="hold"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anim calcmode="lin" valueType="num">
                                      <p:cBhvr>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7" fill="hold">
                            <p:stCondLst>
                              <p:cond delay="1500"/>
                            </p:stCondLst>
                            <p:childTnLst>
                              <p:par>
                                <p:cTn id="28" presetID="42" presetClass="entr" presetSubtype="0" fill="hold" nodeType="after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500"/>
                                        <p:tgtEl>
                                          <p:spTgt spid="3">
                                            <p:txEl>
                                              <p:pRg st="3" end="3"/>
                                            </p:txEl>
                                          </p:spTgt>
                                        </p:tgtEl>
                                      </p:cBhvr>
                                    </p:animEffect>
                                    <p:anim calcmode="lin" valueType="num">
                                      <p:cBhvr>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2"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3" fill="hold">
                            <p:stCondLst>
                              <p:cond delay="2000"/>
                            </p:stCondLst>
                            <p:childTnLst>
                              <p:par>
                                <p:cTn id="34" presetID="42" presetClass="entr" presetSubtype="0" fill="hold" nodeType="after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fade">
                                      <p:cBhvr>
                                        <p:cTn id="36" dur="500"/>
                                        <p:tgtEl>
                                          <p:spTgt spid="3">
                                            <p:txEl>
                                              <p:pRg st="4" end="4"/>
                                            </p:txEl>
                                          </p:spTgt>
                                        </p:tgtEl>
                                      </p:cBhvr>
                                    </p:animEffect>
                                    <p:anim calcmode="lin" valueType="num">
                                      <p:cBhvr>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8"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9" fill="hold">
                            <p:stCondLst>
                              <p:cond delay="2500"/>
                            </p:stCondLst>
                            <p:childTnLst>
                              <p:par>
                                <p:cTn id="40" presetID="42" presetClass="entr" presetSubtype="0" fill="hold" nodeType="after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500"/>
                                        <p:tgtEl>
                                          <p:spTgt spid="3">
                                            <p:txEl>
                                              <p:pRg st="5" end="5"/>
                                            </p:txEl>
                                          </p:spTgt>
                                        </p:tgtEl>
                                      </p:cBhvr>
                                    </p:animEffect>
                                    <p:anim calcmode="lin" valueType="num">
                                      <p:cBhvr>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5" fill="hold">
                            <p:stCondLst>
                              <p:cond delay="3000"/>
                            </p:stCondLst>
                            <p:childTnLst>
                              <p:par>
                                <p:cTn id="46" presetID="42" presetClass="entr" presetSubtype="0" fill="hold" nodeType="after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Effect transition="in" filter="fade">
                                      <p:cBhvr>
                                        <p:cTn id="48" dur="500"/>
                                        <p:tgtEl>
                                          <p:spTgt spid="3">
                                            <p:txEl>
                                              <p:pRg st="6" end="6"/>
                                            </p:txEl>
                                          </p:spTgt>
                                        </p:tgtEl>
                                      </p:cBhvr>
                                    </p:animEffect>
                                    <p:anim calcmode="lin" valueType="num">
                                      <p:cBhvr>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0"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441448"/>
            <a:ext cx="7848600" cy="4416552"/>
          </a:xfrm>
        </p:spPr>
        <p:txBody>
          <a:bodyPr>
            <a:normAutofit/>
          </a:bodyPr>
          <a:lstStyle/>
          <a:p>
            <a:pPr lvl="1"/>
            <a:r>
              <a:rPr lang="en-US" dirty="0" smtClean="0"/>
              <a:t>Judah’s Day of Wrath Was </a:t>
            </a:r>
            <a:r>
              <a:rPr lang="en-US" u="sng" dirty="0" smtClean="0"/>
              <a:t>Devastating</a:t>
            </a:r>
          </a:p>
          <a:p>
            <a:pPr lvl="2"/>
            <a:r>
              <a:rPr lang="en-US" dirty="0" smtClean="0"/>
              <a:t>It was a day of punishment</a:t>
            </a:r>
          </a:p>
          <a:p>
            <a:pPr lvl="3"/>
            <a:r>
              <a:rPr lang="en-US" dirty="0" smtClean="0"/>
              <a:t>“I will punish…” (1:8)</a:t>
            </a:r>
          </a:p>
          <a:p>
            <a:pPr lvl="3"/>
            <a:r>
              <a:rPr lang="en-US" dirty="0" smtClean="0"/>
              <a:t>“I will punish…” (1:9)</a:t>
            </a:r>
          </a:p>
          <a:p>
            <a:pPr lvl="3"/>
            <a:r>
              <a:rPr lang="en-US" dirty="0" smtClean="0"/>
              <a:t>“I will search Jerusalem with lamps, and punish” (1:12)</a:t>
            </a:r>
          </a:p>
          <a:p>
            <a:pPr lvl="3"/>
            <a:r>
              <a:rPr lang="en-US" dirty="0" smtClean="0"/>
              <a:t>“I punished her” (3:7)</a:t>
            </a:r>
          </a:p>
          <a:p>
            <a:pPr lvl="3"/>
            <a:r>
              <a:rPr lang="en-US" dirty="0" smtClean="0"/>
              <a:t>“There shall be on that day…the sound of a mournful cry…a wailing…a loud crashing” (1:10)</a:t>
            </a:r>
          </a:p>
          <a:p>
            <a:pPr lvl="3"/>
            <a:r>
              <a:rPr lang="en-US" dirty="0" smtClean="0"/>
              <a:t>“There the mighty men shall cry out” (1:14)</a:t>
            </a:r>
          </a:p>
          <a:p>
            <a:pPr lvl="2"/>
            <a:r>
              <a:rPr lang="en-US" dirty="0" smtClean="0"/>
              <a:t>It was a day of sacrifice</a:t>
            </a:r>
          </a:p>
          <a:p>
            <a:pPr lvl="3"/>
            <a:r>
              <a:rPr lang="en-US" dirty="0" smtClean="0"/>
              <a:t>“The day of the Lord’s sacrifice” (1:8)</a:t>
            </a:r>
          </a:p>
          <a:p>
            <a:pPr lvl="3"/>
            <a:r>
              <a:rPr lang="en-US" dirty="0" smtClean="0"/>
              <a:t>“The Lord has prepared a sacrifice” (1:7)</a:t>
            </a:r>
          </a:p>
          <a:p>
            <a:pPr lvl="3"/>
            <a:r>
              <a:rPr lang="en-US" dirty="0" smtClean="0"/>
              <a:t>“He has invited His guests” (1:7)</a:t>
            </a:r>
          </a:p>
          <a:p>
            <a:pPr lvl="3"/>
            <a:endParaRPr lang="en-US" dirty="0" smtClean="0"/>
          </a:p>
          <a:p>
            <a:pPr lvl="2"/>
            <a:endParaRPr lang="en-US" dirty="0" smtClean="0"/>
          </a:p>
        </p:txBody>
      </p:sp>
      <p:sp>
        <p:nvSpPr>
          <p:cNvPr id="11"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12" name="Rectangle 11"/>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
        <p:nvSpPr>
          <p:cNvPr id="13" name="Rectangle 12"/>
          <p:cNvSpPr/>
          <p:nvPr/>
        </p:nvSpPr>
        <p:spPr>
          <a:xfrm>
            <a:off x="1462883" y="1905000"/>
            <a:ext cx="6789038"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3200" b="1"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The Day of the Lord </a:t>
            </a:r>
            <a:r>
              <a:rPr lang="en-US" sz="3200" b="1" u="sng"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Against Judah</a:t>
            </a:r>
            <a:endParaRPr lang="en-US" sz="3200" b="1" u="sng" cap="none" spc="0" dirty="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anim calcmode="lin" valueType="num">
                                      <p:cBhvr>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anim calcmode="lin" valueType="num">
                                      <p:cBhvr>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anim calcmode="lin" valueType="num">
                                      <p:cBhvr>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42" presetClass="entr" presetSubtype="0" fill="hold"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500"/>
                                        <p:tgtEl>
                                          <p:spTgt spid="3">
                                            <p:txEl>
                                              <p:pRg st="4" end="4"/>
                                            </p:txEl>
                                          </p:spTgt>
                                        </p:tgtEl>
                                      </p:cBhvr>
                                    </p:animEffect>
                                    <p:anim calcmode="lin" valueType="num">
                                      <p:cBhvr>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2500"/>
                            </p:stCondLst>
                            <p:childTnLst>
                              <p:par>
                                <p:cTn id="35" presetID="42" presetClass="entr" presetSubtype="0" fill="hold"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anim calcmode="lin" valueType="num">
                                      <p:cBhvr>
                                        <p:cTn id="3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3000"/>
                            </p:stCondLst>
                            <p:childTnLst>
                              <p:par>
                                <p:cTn id="41" presetID="42" presetClass="entr" presetSubtype="0" fill="hold" nodeType="after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500"/>
                                        <p:tgtEl>
                                          <p:spTgt spid="3">
                                            <p:txEl>
                                              <p:pRg st="6" end="6"/>
                                            </p:txEl>
                                          </p:spTgt>
                                        </p:tgtEl>
                                      </p:cBhvr>
                                    </p:animEffect>
                                    <p:anim calcmode="lin" valueType="num">
                                      <p:cBhvr>
                                        <p:cTn id="4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6" fill="hold">
                            <p:stCondLst>
                              <p:cond delay="3500"/>
                            </p:stCondLst>
                            <p:childTnLst>
                              <p:par>
                                <p:cTn id="47" presetID="42" presetClass="entr" presetSubtype="0" fill="hold" nodeType="after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500"/>
                                        <p:tgtEl>
                                          <p:spTgt spid="3">
                                            <p:txEl>
                                              <p:pRg st="7" end="7"/>
                                            </p:txEl>
                                          </p:spTgt>
                                        </p:tgtEl>
                                      </p:cBhvr>
                                    </p:animEffect>
                                    <p:anim calcmode="lin" valueType="num">
                                      <p:cBhvr>
                                        <p:cTn id="5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500"/>
                                        <p:tgtEl>
                                          <p:spTgt spid="3">
                                            <p:txEl>
                                              <p:pRg st="8" end="8"/>
                                            </p:txEl>
                                          </p:spTgt>
                                        </p:tgtEl>
                                      </p:cBhvr>
                                    </p:animEffect>
                                    <p:anim calcmode="lin" valueType="num">
                                      <p:cBhvr>
                                        <p:cTn id="5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9" fill="hold">
                            <p:stCondLst>
                              <p:cond delay="500"/>
                            </p:stCondLst>
                            <p:childTnLst>
                              <p:par>
                                <p:cTn id="60" presetID="42" presetClass="entr" presetSubtype="0" fill="hold" nodeType="afterEffect">
                                  <p:stCondLst>
                                    <p:cond delay="0"/>
                                  </p:stCondLst>
                                  <p:childTnLst>
                                    <p:set>
                                      <p:cBhvr>
                                        <p:cTn id="61" dur="1" fill="hold">
                                          <p:stCondLst>
                                            <p:cond delay="0"/>
                                          </p:stCondLst>
                                        </p:cTn>
                                        <p:tgtEl>
                                          <p:spTgt spid="3">
                                            <p:txEl>
                                              <p:pRg st="9" end="9"/>
                                            </p:txEl>
                                          </p:spTgt>
                                        </p:tgtEl>
                                        <p:attrNameLst>
                                          <p:attrName>style.visibility</p:attrName>
                                        </p:attrNameLst>
                                      </p:cBhvr>
                                      <p:to>
                                        <p:strVal val="visible"/>
                                      </p:to>
                                    </p:set>
                                    <p:animEffect transition="in" filter="fade">
                                      <p:cBhvr>
                                        <p:cTn id="62" dur="500"/>
                                        <p:tgtEl>
                                          <p:spTgt spid="3">
                                            <p:txEl>
                                              <p:pRg st="9" end="9"/>
                                            </p:txEl>
                                          </p:spTgt>
                                        </p:tgtEl>
                                      </p:cBhvr>
                                    </p:animEffect>
                                    <p:anim calcmode="lin" valueType="num">
                                      <p:cBhvr>
                                        <p:cTn id="6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4"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65" fill="hold">
                            <p:stCondLst>
                              <p:cond delay="1000"/>
                            </p:stCondLst>
                            <p:childTnLst>
                              <p:par>
                                <p:cTn id="66" presetID="42" presetClass="entr" presetSubtype="0" fill="hold" nodeType="afterEffect">
                                  <p:stCondLst>
                                    <p:cond delay="0"/>
                                  </p:stCondLst>
                                  <p:childTnLst>
                                    <p:set>
                                      <p:cBhvr>
                                        <p:cTn id="67" dur="1" fill="hold">
                                          <p:stCondLst>
                                            <p:cond delay="0"/>
                                          </p:stCondLst>
                                        </p:cTn>
                                        <p:tgtEl>
                                          <p:spTgt spid="3">
                                            <p:txEl>
                                              <p:pRg st="10" end="10"/>
                                            </p:txEl>
                                          </p:spTgt>
                                        </p:tgtEl>
                                        <p:attrNameLst>
                                          <p:attrName>style.visibility</p:attrName>
                                        </p:attrNameLst>
                                      </p:cBhvr>
                                      <p:to>
                                        <p:strVal val="visible"/>
                                      </p:to>
                                    </p:set>
                                    <p:animEffect transition="in" filter="fade">
                                      <p:cBhvr>
                                        <p:cTn id="68" dur="500"/>
                                        <p:tgtEl>
                                          <p:spTgt spid="3">
                                            <p:txEl>
                                              <p:pRg st="10" end="10"/>
                                            </p:txEl>
                                          </p:spTgt>
                                        </p:tgtEl>
                                      </p:cBhvr>
                                    </p:animEffect>
                                    <p:anim calcmode="lin" valueType="num">
                                      <p:cBhvr>
                                        <p:cTn id="6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0"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71" fill="hold">
                            <p:stCondLst>
                              <p:cond delay="1500"/>
                            </p:stCondLst>
                            <p:childTnLst>
                              <p:par>
                                <p:cTn id="72" presetID="42" presetClass="entr" presetSubtype="0" fill="hold" nodeType="afterEffect">
                                  <p:stCondLst>
                                    <p:cond delay="0"/>
                                  </p:stCondLst>
                                  <p:childTnLst>
                                    <p:set>
                                      <p:cBhvr>
                                        <p:cTn id="73" dur="1" fill="hold">
                                          <p:stCondLst>
                                            <p:cond delay="0"/>
                                          </p:stCondLst>
                                        </p:cTn>
                                        <p:tgtEl>
                                          <p:spTgt spid="3">
                                            <p:txEl>
                                              <p:pRg st="11" end="11"/>
                                            </p:txEl>
                                          </p:spTgt>
                                        </p:tgtEl>
                                        <p:attrNameLst>
                                          <p:attrName>style.visibility</p:attrName>
                                        </p:attrNameLst>
                                      </p:cBhvr>
                                      <p:to>
                                        <p:strVal val="visible"/>
                                      </p:to>
                                    </p:set>
                                    <p:animEffect transition="in" filter="fade">
                                      <p:cBhvr>
                                        <p:cTn id="74" dur="500"/>
                                        <p:tgtEl>
                                          <p:spTgt spid="3">
                                            <p:txEl>
                                              <p:pRg st="11" end="11"/>
                                            </p:txEl>
                                          </p:spTgt>
                                        </p:tgtEl>
                                      </p:cBhvr>
                                    </p:animEffect>
                                    <p:anim calcmode="lin" valueType="num">
                                      <p:cBhvr>
                                        <p:cTn id="7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6" dur="5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441448"/>
            <a:ext cx="7848600" cy="4416552"/>
          </a:xfrm>
        </p:spPr>
        <p:txBody>
          <a:bodyPr>
            <a:normAutofit/>
          </a:bodyPr>
          <a:lstStyle/>
          <a:p>
            <a:pPr lvl="1"/>
            <a:r>
              <a:rPr lang="en-US" dirty="0" smtClean="0"/>
              <a:t>Judah’s Day of Wrath Was </a:t>
            </a:r>
            <a:r>
              <a:rPr lang="en-US" u="sng" dirty="0" smtClean="0"/>
              <a:t>Devastating</a:t>
            </a:r>
          </a:p>
          <a:p>
            <a:pPr lvl="2"/>
            <a:r>
              <a:rPr lang="en-US" dirty="0" smtClean="0"/>
              <a:t>It was a day of wrath</a:t>
            </a:r>
          </a:p>
          <a:p>
            <a:pPr lvl="3"/>
            <a:r>
              <a:rPr lang="en-US" dirty="0" smtClean="0"/>
              <a:t>“That day is a day of wrath” (1:15)</a:t>
            </a:r>
          </a:p>
          <a:p>
            <a:pPr lvl="3"/>
            <a:r>
              <a:rPr lang="en-US" dirty="0" smtClean="0"/>
              <a:t>“In the day of the Lord’s wrath” (1:18)</a:t>
            </a:r>
          </a:p>
          <a:p>
            <a:pPr lvl="3"/>
            <a:r>
              <a:rPr lang="en-US" dirty="0" smtClean="0"/>
              <a:t>“Before the Lord’s fierce anger comes upon you” (2:2)</a:t>
            </a:r>
          </a:p>
          <a:p>
            <a:pPr lvl="3"/>
            <a:r>
              <a:rPr lang="en-US" dirty="0" smtClean="0"/>
              <a:t>“The day of the Lord’s anger comes upon you” (2:2)</a:t>
            </a:r>
          </a:p>
          <a:p>
            <a:pPr lvl="3"/>
            <a:r>
              <a:rPr lang="en-US" dirty="0" smtClean="0"/>
              <a:t>“In the day of the Lord’s anger” (2:3)</a:t>
            </a:r>
          </a:p>
          <a:p>
            <a:pPr lvl="2"/>
            <a:r>
              <a:rPr lang="en-US" dirty="0" smtClean="0"/>
              <a:t>It was a day of jealousy</a:t>
            </a:r>
          </a:p>
          <a:p>
            <a:pPr lvl="3"/>
            <a:r>
              <a:rPr lang="en-US" dirty="0" smtClean="0"/>
              <a:t>“The whole land shall be devoured by the fire” (1:18)</a:t>
            </a:r>
          </a:p>
          <a:p>
            <a:pPr lvl="3"/>
            <a:r>
              <a:rPr lang="en-US" dirty="0" smtClean="0"/>
              <a:t>“Pour on them My indignation, all my fierce anger” (3:8)</a:t>
            </a:r>
          </a:p>
          <a:p>
            <a:pPr lvl="3"/>
            <a:r>
              <a:rPr lang="en-US" dirty="0" smtClean="0"/>
              <a:t>“All the earth shall be devoured with the fire” (3:8)</a:t>
            </a:r>
          </a:p>
          <a:p>
            <a:pPr lvl="3"/>
            <a:endParaRPr lang="en-US" dirty="0" smtClean="0"/>
          </a:p>
          <a:p>
            <a:pPr lvl="2"/>
            <a:endParaRPr lang="en-US" dirty="0" smtClean="0"/>
          </a:p>
        </p:txBody>
      </p:sp>
      <p:sp>
        <p:nvSpPr>
          <p:cNvPr id="11"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12" name="Rectangle 11"/>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
        <p:nvSpPr>
          <p:cNvPr id="13" name="Rectangle 12"/>
          <p:cNvSpPr/>
          <p:nvPr/>
        </p:nvSpPr>
        <p:spPr>
          <a:xfrm>
            <a:off x="1462883" y="1905000"/>
            <a:ext cx="6789038"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3200" b="1"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The Day of the Lord </a:t>
            </a:r>
            <a:r>
              <a:rPr lang="en-US" sz="3200" b="1" u="sng"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Against Judah</a:t>
            </a:r>
            <a:endParaRPr lang="en-US" sz="3200" b="1" u="sng" cap="none" spc="0" dirty="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anim calcmode="lin" valueType="num">
                                      <p:cBhvr>
                                        <p:cTn id="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anim calcmode="lin" valueType="num">
                                      <p:cBhvr>
                                        <p:cTn id="1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anim calcmode="lin" valueType="num">
                                      <p:cBhvr>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anim calcmode="lin" valueType="num">
                                      <p:cBhvr>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42" presetClass="entr" presetSubtype="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anim calcmode="lin" valueType="num">
                                      <p:cBhvr>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4" fill="hold">
                            <p:stCondLst>
                              <p:cond delay="2500"/>
                            </p:stCondLst>
                            <p:childTnLst>
                              <p:par>
                                <p:cTn id="35" presetID="42" presetClass="entr" presetSubtype="0" fill="hold" nodeType="after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anim calcmode="lin" valueType="num">
                                      <p:cBhvr>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500"/>
                                        <p:tgtEl>
                                          <p:spTgt spid="3">
                                            <p:txEl>
                                              <p:pRg st="7" end="7"/>
                                            </p:txEl>
                                          </p:spTgt>
                                        </p:tgtEl>
                                      </p:cBhvr>
                                    </p:animEffect>
                                    <p:anim calcmode="lin" valueType="num">
                                      <p:cBhvr>
                                        <p:cTn id="4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7" fill="hold">
                            <p:stCondLst>
                              <p:cond delay="500"/>
                            </p:stCondLst>
                            <p:childTnLst>
                              <p:par>
                                <p:cTn id="48" presetID="42" presetClass="entr" presetSubtype="0" fill="hold" nodeType="afterEffect">
                                  <p:stCondLst>
                                    <p:cond delay="0"/>
                                  </p:stCondLst>
                                  <p:childTnLst>
                                    <p:set>
                                      <p:cBhvr>
                                        <p:cTn id="49" dur="1" fill="hold">
                                          <p:stCondLst>
                                            <p:cond delay="0"/>
                                          </p:stCondLst>
                                        </p:cTn>
                                        <p:tgtEl>
                                          <p:spTgt spid="3">
                                            <p:txEl>
                                              <p:pRg st="8" end="8"/>
                                            </p:txEl>
                                          </p:spTgt>
                                        </p:tgtEl>
                                        <p:attrNameLst>
                                          <p:attrName>style.visibility</p:attrName>
                                        </p:attrNameLst>
                                      </p:cBhvr>
                                      <p:to>
                                        <p:strVal val="visible"/>
                                      </p:to>
                                    </p:set>
                                    <p:animEffect transition="in" filter="fade">
                                      <p:cBhvr>
                                        <p:cTn id="50" dur="500"/>
                                        <p:tgtEl>
                                          <p:spTgt spid="3">
                                            <p:txEl>
                                              <p:pRg st="8" end="8"/>
                                            </p:txEl>
                                          </p:spTgt>
                                        </p:tgtEl>
                                      </p:cBhvr>
                                    </p:animEffect>
                                    <p:anim calcmode="lin" valueType="num">
                                      <p:cBhvr>
                                        <p:cTn id="5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2"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3" fill="hold">
                            <p:stCondLst>
                              <p:cond delay="1000"/>
                            </p:stCondLst>
                            <p:childTnLst>
                              <p:par>
                                <p:cTn id="54" presetID="42" presetClass="entr" presetSubtype="0" fill="hold" nodeType="after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500"/>
                                        <p:tgtEl>
                                          <p:spTgt spid="3">
                                            <p:txEl>
                                              <p:pRg st="9" end="9"/>
                                            </p:txEl>
                                          </p:spTgt>
                                        </p:tgtEl>
                                      </p:cBhvr>
                                    </p:animEffect>
                                    <p:anim calcmode="lin" valueType="num">
                                      <p:cBhvr>
                                        <p:cTn id="5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59" fill="hold">
                            <p:stCondLst>
                              <p:cond delay="1500"/>
                            </p:stCondLst>
                            <p:childTnLst>
                              <p:par>
                                <p:cTn id="60" presetID="42" presetClass="entr" presetSubtype="0" fill="hold" nodeType="after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fade">
                                      <p:cBhvr>
                                        <p:cTn id="62" dur="500"/>
                                        <p:tgtEl>
                                          <p:spTgt spid="3">
                                            <p:txEl>
                                              <p:pRg st="10" end="10"/>
                                            </p:txEl>
                                          </p:spTgt>
                                        </p:tgtEl>
                                      </p:cBhvr>
                                    </p:animEffect>
                                    <p:anim calcmode="lin" valueType="num">
                                      <p:cBhvr>
                                        <p:cTn id="6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4"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441448"/>
            <a:ext cx="7848600" cy="4416552"/>
          </a:xfrm>
        </p:spPr>
        <p:txBody>
          <a:bodyPr>
            <a:normAutofit fontScale="92500" lnSpcReduction="10000"/>
          </a:bodyPr>
          <a:lstStyle/>
          <a:p>
            <a:pPr lvl="1">
              <a:lnSpc>
                <a:spcPct val="100000"/>
              </a:lnSpc>
            </a:pPr>
            <a:r>
              <a:rPr lang="en-US" sz="2600" dirty="0" smtClean="0"/>
              <a:t>Judah’s Day of Wrath Was </a:t>
            </a:r>
            <a:r>
              <a:rPr lang="en-US" sz="2600" u="sng" dirty="0" smtClean="0"/>
              <a:t>Devastating</a:t>
            </a:r>
          </a:p>
          <a:p>
            <a:pPr lvl="2">
              <a:lnSpc>
                <a:spcPct val="100000"/>
              </a:lnSpc>
            </a:pPr>
            <a:r>
              <a:rPr lang="en-US" sz="2200" dirty="0" smtClean="0"/>
              <a:t>It was a day of utter ruin</a:t>
            </a:r>
          </a:p>
          <a:p>
            <a:pPr lvl="3"/>
            <a:r>
              <a:rPr lang="en-US" dirty="0" smtClean="0"/>
              <a:t>“I will utterly consume everything” (1:2)</a:t>
            </a:r>
          </a:p>
          <a:p>
            <a:pPr lvl="3"/>
            <a:r>
              <a:rPr lang="en-US" dirty="0" smtClean="0"/>
              <a:t>“I will cut off man from the face of the land” (1:3)</a:t>
            </a:r>
          </a:p>
          <a:p>
            <a:pPr lvl="3"/>
            <a:r>
              <a:rPr lang="en-US" dirty="0" smtClean="0"/>
              <a:t>“I will stretch out my hand against Judah” (1:4)</a:t>
            </a:r>
          </a:p>
          <a:p>
            <a:pPr lvl="3"/>
            <a:r>
              <a:rPr lang="en-US" dirty="0" smtClean="0"/>
              <a:t>Lose “their goods…houses…vineyards” (1:13)</a:t>
            </a:r>
          </a:p>
          <a:p>
            <a:pPr lvl="3"/>
            <a:r>
              <a:rPr lang="en-US" dirty="0" smtClean="0"/>
              <a:t>“The noise of the day of the LORD is bitter” (1:14)</a:t>
            </a:r>
          </a:p>
          <a:p>
            <a:pPr lvl="3"/>
            <a:r>
              <a:rPr lang="en-US" dirty="0" smtClean="0"/>
              <a:t>“A day of trouble and distress” (1:15)</a:t>
            </a:r>
          </a:p>
          <a:p>
            <a:pPr lvl="3"/>
            <a:r>
              <a:rPr lang="en-US" dirty="0" smtClean="0"/>
              <a:t>“A day of devastation and desolation” (1:15)</a:t>
            </a:r>
          </a:p>
          <a:p>
            <a:pPr lvl="3"/>
            <a:r>
              <a:rPr lang="en-US" dirty="0" smtClean="0"/>
              <a:t>“A day of darkness and gloominess” (1:15)</a:t>
            </a:r>
          </a:p>
          <a:p>
            <a:pPr lvl="3"/>
            <a:r>
              <a:rPr lang="en-US" dirty="0" smtClean="0"/>
              <a:t>“A day of clouds and thick darkness” (1:15)</a:t>
            </a:r>
          </a:p>
          <a:p>
            <a:pPr lvl="3"/>
            <a:r>
              <a:rPr lang="en-US" dirty="0" smtClean="0"/>
              <a:t>“A day of trumpet and alarm” (1:15)</a:t>
            </a:r>
          </a:p>
          <a:p>
            <a:pPr lvl="3"/>
            <a:r>
              <a:rPr lang="en-US" dirty="0" smtClean="0"/>
              <a:t>“Against the fortified cities and the high towers” (1:15)</a:t>
            </a:r>
          </a:p>
          <a:p>
            <a:pPr lvl="3"/>
            <a:r>
              <a:rPr lang="en-US" dirty="0" smtClean="0"/>
              <a:t>“I will bring distress upon men” (1:17)</a:t>
            </a:r>
          </a:p>
          <a:p>
            <a:pPr lvl="3"/>
            <a:endParaRPr lang="en-US" dirty="0" smtClean="0"/>
          </a:p>
          <a:p>
            <a:pPr lvl="3"/>
            <a:endParaRPr lang="en-US" dirty="0" smtClean="0"/>
          </a:p>
          <a:p>
            <a:pPr lvl="2"/>
            <a:endParaRPr lang="en-US" dirty="0" smtClean="0"/>
          </a:p>
        </p:txBody>
      </p:sp>
      <p:sp>
        <p:nvSpPr>
          <p:cNvPr id="11"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12" name="Rectangle 11"/>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
        <p:nvSpPr>
          <p:cNvPr id="13" name="Rectangle 12"/>
          <p:cNvSpPr/>
          <p:nvPr/>
        </p:nvSpPr>
        <p:spPr>
          <a:xfrm>
            <a:off x="1462883" y="1905000"/>
            <a:ext cx="6789038"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3200" b="1"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The Day of the Lord </a:t>
            </a:r>
            <a:r>
              <a:rPr lang="en-US" sz="3200" b="1" u="sng"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Against Judah</a:t>
            </a:r>
            <a:endParaRPr lang="en-US" sz="3200" b="1" u="sng" cap="none" spc="0" dirty="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anim calcmode="lin" valueType="num">
                                      <p:cBhvr>
                                        <p:cTn id="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anim calcmode="lin" valueType="num">
                                      <p:cBhvr>
                                        <p:cTn id="1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anim calcmode="lin" valueType="num">
                                      <p:cBhvr>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anim calcmode="lin" valueType="num">
                                      <p:cBhvr>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42" presetClass="entr" presetSubtype="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anim calcmode="lin" valueType="num">
                                      <p:cBhvr>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4" fill="hold">
                            <p:stCondLst>
                              <p:cond delay="2500"/>
                            </p:stCondLst>
                            <p:childTnLst>
                              <p:par>
                                <p:cTn id="35" presetID="42" presetClass="entr" presetSubtype="0" fill="hold" nodeType="after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anim calcmode="lin" valueType="num">
                                      <p:cBhvr>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0" fill="hold">
                            <p:stCondLst>
                              <p:cond delay="3000"/>
                            </p:stCondLst>
                            <p:childTnLst>
                              <p:par>
                                <p:cTn id="41" presetID="42" presetClass="entr" presetSubtype="0" fill="hold"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500"/>
                                        <p:tgtEl>
                                          <p:spTgt spid="3">
                                            <p:txEl>
                                              <p:pRg st="7" end="7"/>
                                            </p:txEl>
                                          </p:spTgt>
                                        </p:tgtEl>
                                      </p:cBhvr>
                                    </p:animEffect>
                                    <p:anim calcmode="lin" valueType="num">
                                      <p:cBhvr>
                                        <p:cTn id="4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par>
                          <p:cTn id="46" fill="hold">
                            <p:stCondLst>
                              <p:cond delay="3500"/>
                            </p:stCondLst>
                            <p:childTnLst>
                              <p:par>
                                <p:cTn id="47" presetID="42" presetClass="entr" presetSubtype="0" fill="hold" nodeType="after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500"/>
                                        <p:tgtEl>
                                          <p:spTgt spid="3">
                                            <p:txEl>
                                              <p:pRg st="8" end="8"/>
                                            </p:txEl>
                                          </p:spTgt>
                                        </p:tgtEl>
                                      </p:cBhvr>
                                    </p:animEffect>
                                    <p:anim calcmode="lin" valueType="num">
                                      <p:cBhvr>
                                        <p:cTn id="50"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52" fill="hold">
                            <p:stCondLst>
                              <p:cond delay="4000"/>
                            </p:stCondLst>
                            <p:childTnLst>
                              <p:par>
                                <p:cTn id="53" presetID="42" presetClass="entr" presetSubtype="0" fill="hold" nodeType="after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Effect transition="in" filter="fade">
                                      <p:cBhvr>
                                        <p:cTn id="55" dur="500"/>
                                        <p:tgtEl>
                                          <p:spTgt spid="3">
                                            <p:txEl>
                                              <p:pRg st="9" end="9"/>
                                            </p:txEl>
                                          </p:spTgt>
                                        </p:tgtEl>
                                      </p:cBhvr>
                                    </p:animEffect>
                                    <p:anim calcmode="lin" valueType="num">
                                      <p:cBhvr>
                                        <p:cTn id="56"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par>
                          <p:cTn id="58" fill="hold">
                            <p:stCondLst>
                              <p:cond delay="4500"/>
                            </p:stCondLst>
                            <p:childTnLst>
                              <p:par>
                                <p:cTn id="59" presetID="42" presetClass="entr" presetSubtype="0" fill="hold" nodeType="after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Effect transition="in" filter="fade">
                                      <p:cBhvr>
                                        <p:cTn id="61" dur="500"/>
                                        <p:tgtEl>
                                          <p:spTgt spid="3">
                                            <p:txEl>
                                              <p:pRg st="10" end="10"/>
                                            </p:txEl>
                                          </p:spTgt>
                                        </p:tgtEl>
                                      </p:cBhvr>
                                    </p:animEffect>
                                    <p:anim calcmode="lin" valueType="num">
                                      <p:cBhvr>
                                        <p:cTn id="62"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par>
                          <p:cTn id="64" fill="hold">
                            <p:stCondLst>
                              <p:cond delay="5000"/>
                            </p:stCondLst>
                            <p:childTnLst>
                              <p:par>
                                <p:cTn id="65" presetID="42" presetClass="entr" presetSubtype="0" fill="hold" nodeType="after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Effect transition="in" filter="fade">
                                      <p:cBhvr>
                                        <p:cTn id="67" dur="500"/>
                                        <p:tgtEl>
                                          <p:spTgt spid="3">
                                            <p:txEl>
                                              <p:pRg st="11" end="11"/>
                                            </p:txEl>
                                          </p:spTgt>
                                        </p:tgtEl>
                                      </p:cBhvr>
                                    </p:animEffect>
                                    <p:anim calcmode="lin" valueType="num">
                                      <p:cBhvr>
                                        <p:cTn id="68"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par>
                          <p:cTn id="70" fill="hold">
                            <p:stCondLst>
                              <p:cond delay="5500"/>
                            </p:stCondLst>
                            <p:childTnLst>
                              <p:par>
                                <p:cTn id="71" presetID="42" presetClass="entr" presetSubtype="0" fill="hold" nodeType="afterEffect">
                                  <p:stCondLst>
                                    <p:cond delay="0"/>
                                  </p:stCondLst>
                                  <p:childTnLst>
                                    <p:set>
                                      <p:cBhvr>
                                        <p:cTn id="72" dur="1" fill="hold">
                                          <p:stCondLst>
                                            <p:cond delay="0"/>
                                          </p:stCondLst>
                                        </p:cTn>
                                        <p:tgtEl>
                                          <p:spTgt spid="3">
                                            <p:txEl>
                                              <p:pRg st="12" end="12"/>
                                            </p:txEl>
                                          </p:spTgt>
                                        </p:tgtEl>
                                        <p:attrNameLst>
                                          <p:attrName>style.visibility</p:attrName>
                                        </p:attrNameLst>
                                      </p:cBhvr>
                                      <p:to>
                                        <p:strVal val="visible"/>
                                      </p:to>
                                    </p:set>
                                    <p:animEffect transition="in" filter="fade">
                                      <p:cBhvr>
                                        <p:cTn id="73" dur="500"/>
                                        <p:tgtEl>
                                          <p:spTgt spid="3">
                                            <p:txEl>
                                              <p:pRg st="12" end="12"/>
                                            </p:txEl>
                                          </p:spTgt>
                                        </p:tgtEl>
                                      </p:cBhvr>
                                    </p:animEffect>
                                    <p:anim calcmode="lin" valueType="num">
                                      <p:cBhvr>
                                        <p:cTn id="74"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5" dur="5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par>
                          <p:cTn id="76" fill="hold">
                            <p:stCondLst>
                              <p:cond delay="6000"/>
                            </p:stCondLst>
                            <p:childTnLst>
                              <p:par>
                                <p:cTn id="77" presetID="42" presetClass="entr" presetSubtype="0" fill="hold" nodeType="afterEffect">
                                  <p:stCondLst>
                                    <p:cond delay="0"/>
                                  </p:stCondLst>
                                  <p:childTnLst>
                                    <p:set>
                                      <p:cBhvr>
                                        <p:cTn id="78" dur="1" fill="hold">
                                          <p:stCondLst>
                                            <p:cond delay="0"/>
                                          </p:stCondLst>
                                        </p:cTn>
                                        <p:tgtEl>
                                          <p:spTgt spid="3">
                                            <p:txEl>
                                              <p:pRg st="13" end="13"/>
                                            </p:txEl>
                                          </p:spTgt>
                                        </p:tgtEl>
                                        <p:attrNameLst>
                                          <p:attrName>style.visibility</p:attrName>
                                        </p:attrNameLst>
                                      </p:cBhvr>
                                      <p:to>
                                        <p:strVal val="visible"/>
                                      </p:to>
                                    </p:set>
                                    <p:animEffect transition="in" filter="fade">
                                      <p:cBhvr>
                                        <p:cTn id="79" dur="500"/>
                                        <p:tgtEl>
                                          <p:spTgt spid="3">
                                            <p:txEl>
                                              <p:pRg st="13" end="13"/>
                                            </p:txEl>
                                          </p:spTgt>
                                        </p:tgtEl>
                                      </p:cBhvr>
                                    </p:animEffect>
                                    <p:anim calcmode="lin" valueType="num">
                                      <p:cBhvr>
                                        <p:cTn id="80"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81" dur="5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441448"/>
            <a:ext cx="7848600" cy="4416552"/>
          </a:xfrm>
        </p:spPr>
        <p:txBody>
          <a:bodyPr>
            <a:normAutofit/>
          </a:bodyPr>
          <a:lstStyle/>
          <a:p>
            <a:pPr lvl="1"/>
            <a:r>
              <a:rPr lang="en-US" dirty="0" smtClean="0"/>
              <a:t>Judah’s Day of Wrath Was </a:t>
            </a:r>
            <a:r>
              <a:rPr lang="en-US" u="sng" dirty="0" smtClean="0"/>
              <a:t>Justified</a:t>
            </a:r>
          </a:p>
          <a:p>
            <a:pPr lvl="2"/>
            <a:r>
              <a:rPr lang="en-US" dirty="0" smtClean="0"/>
              <a:t>Sin has consequences</a:t>
            </a:r>
          </a:p>
          <a:p>
            <a:pPr lvl="3"/>
            <a:r>
              <a:rPr lang="en-US" dirty="0" smtClean="0"/>
              <a:t>“They shall walk like blind men, Because they have sinned against the Lord” (1:17)</a:t>
            </a:r>
          </a:p>
          <a:p>
            <a:pPr lvl="3"/>
            <a:r>
              <a:rPr lang="en-US" dirty="0" smtClean="0"/>
              <a:t>“Neither their silver nor their gold Shall be able to deliver them In the day of the LORD'S wrath…For He will make speedy riddance Of all those who dwell in the land” (18)</a:t>
            </a:r>
          </a:p>
          <a:p>
            <a:pPr lvl="3"/>
            <a:endParaRPr lang="en-US" dirty="0" smtClean="0"/>
          </a:p>
          <a:p>
            <a:pPr lvl="3"/>
            <a:endParaRPr lang="en-US" dirty="0" smtClean="0"/>
          </a:p>
          <a:p>
            <a:pPr lvl="3"/>
            <a:endParaRPr lang="en-US" dirty="0" smtClean="0"/>
          </a:p>
          <a:p>
            <a:pPr lvl="3"/>
            <a:endParaRPr lang="en-US" dirty="0" smtClean="0"/>
          </a:p>
          <a:p>
            <a:pPr lvl="2"/>
            <a:endParaRPr lang="en-US" dirty="0" smtClean="0"/>
          </a:p>
        </p:txBody>
      </p:sp>
      <p:sp>
        <p:nvSpPr>
          <p:cNvPr id="11"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12" name="Rectangle 11"/>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
        <p:nvSpPr>
          <p:cNvPr id="13" name="Rectangle 12"/>
          <p:cNvSpPr/>
          <p:nvPr/>
        </p:nvSpPr>
        <p:spPr>
          <a:xfrm>
            <a:off x="1462883" y="1905000"/>
            <a:ext cx="6789038"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3200" b="1"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The Day of the Lord </a:t>
            </a:r>
            <a:r>
              <a:rPr lang="en-US" sz="3200" b="1" u="sng"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Against Judah</a:t>
            </a:r>
            <a:endParaRPr lang="en-US" sz="3200" b="1" u="sng" cap="none" spc="0" dirty="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anim calcmode="lin" valueType="num">
                                      <p:cBhvr>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anim calcmode="lin" valueType="num">
                                      <p:cBhvr>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anim calcmode="lin" valueType="num">
                                      <p:cBhvr>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441448"/>
            <a:ext cx="7848600" cy="4416552"/>
          </a:xfrm>
        </p:spPr>
        <p:txBody>
          <a:bodyPr>
            <a:normAutofit/>
          </a:bodyPr>
          <a:lstStyle/>
          <a:p>
            <a:pPr lvl="1"/>
            <a:r>
              <a:rPr lang="en-US" dirty="0" smtClean="0"/>
              <a:t>Judah’s Day of Wrath Was </a:t>
            </a:r>
            <a:r>
              <a:rPr lang="en-US" u="sng" dirty="0" smtClean="0"/>
              <a:t>Justified</a:t>
            </a:r>
          </a:p>
          <a:p>
            <a:pPr lvl="2"/>
            <a:r>
              <a:rPr lang="en-US" dirty="0" smtClean="0"/>
              <a:t>Religious syncretism was skillfully practiced</a:t>
            </a:r>
          </a:p>
          <a:p>
            <a:pPr lvl="3"/>
            <a:r>
              <a:rPr lang="en-US" dirty="0" smtClean="0"/>
              <a:t>They worshiped Baal, following idolatrous priests (1:4)</a:t>
            </a:r>
          </a:p>
          <a:p>
            <a:pPr lvl="3"/>
            <a:r>
              <a:rPr lang="en-US" dirty="0" smtClean="0"/>
              <a:t>They worshiped the sun, moon and starts (1:5)</a:t>
            </a:r>
          </a:p>
          <a:p>
            <a:pPr lvl="3"/>
            <a:r>
              <a:rPr lang="en-US" dirty="0" smtClean="0"/>
              <a:t>They worshiped </a:t>
            </a:r>
            <a:r>
              <a:rPr lang="en-US" dirty="0" err="1" smtClean="0"/>
              <a:t>Milcom</a:t>
            </a:r>
            <a:r>
              <a:rPr lang="en-US" dirty="0" smtClean="0"/>
              <a:t>/</a:t>
            </a:r>
            <a:r>
              <a:rPr lang="en-US" dirty="0" err="1" smtClean="0"/>
              <a:t>Molech</a:t>
            </a:r>
            <a:r>
              <a:rPr lang="en-US" dirty="0" smtClean="0"/>
              <a:t> (1:5)</a:t>
            </a:r>
          </a:p>
          <a:p>
            <a:pPr lvl="3"/>
            <a:r>
              <a:rPr lang="en-US" dirty="0" smtClean="0"/>
              <a:t>While, at the same time, they worshiped Jehovah (1:5)!</a:t>
            </a:r>
          </a:p>
          <a:p>
            <a:pPr lvl="3"/>
            <a:r>
              <a:rPr lang="en-US" dirty="0" err="1" smtClean="0"/>
              <a:t>Ahaz</a:t>
            </a:r>
            <a:r>
              <a:rPr lang="en-US" dirty="0" smtClean="0"/>
              <a:t> &amp; Manasseh introduced this (2 </a:t>
            </a:r>
            <a:r>
              <a:rPr lang="en-US" dirty="0" err="1" smtClean="0"/>
              <a:t>Kgs</a:t>
            </a:r>
            <a:r>
              <a:rPr lang="en-US" dirty="0" smtClean="0"/>
              <a:t>. 21:3-5; 23:11ff)</a:t>
            </a:r>
          </a:p>
          <a:p>
            <a:pPr lvl="3"/>
            <a:r>
              <a:rPr lang="en-US" dirty="0" smtClean="0"/>
              <a:t>God’s summary:  “Those who have turned back from following the Lord, and have not sought the Lord, nor inquired of Him” (1:6)</a:t>
            </a:r>
          </a:p>
          <a:p>
            <a:pPr lvl="3"/>
            <a:endParaRPr lang="en-US" dirty="0" smtClean="0"/>
          </a:p>
          <a:p>
            <a:pPr lvl="2"/>
            <a:endParaRPr lang="en-US" dirty="0" smtClean="0"/>
          </a:p>
        </p:txBody>
      </p:sp>
      <p:sp>
        <p:nvSpPr>
          <p:cNvPr id="11" name="Title 1"/>
          <p:cNvSpPr>
            <a:spLocks noGrp="1"/>
          </p:cNvSpPr>
          <p:nvPr>
            <p:ph type="title"/>
          </p:nvPr>
        </p:nvSpPr>
        <p:spPr>
          <a:xfrm>
            <a:off x="2209800" y="228600"/>
            <a:ext cx="6934200" cy="838200"/>
          </a:xfrm>
        </p:spPr>
        <p:txBody>
          <a:bodyPr>
            <a:noAutofit/>
          </a:bodyPr>
          <a:lstStyle/>
          <a:p>
            <a:r>
              <a:rPr lang="en-US" sz="4000" dirty="0" smtClean="0"/>
              <a:t>The Prophecy of Zephaniah</a:t>
            </a:r>
            <a:endParaRPr lang="en-US" sz="2800" dirty="0"/>
          </a:p>
        </p:txBody>
      </p:sp>
      <p:sp>
        <p:nvSpPr>
          <p:cNvPr id="12" name="Rectangle 11"/>
          <p:cNvSpPr/>
          <p:nvPr/>
        </p:nvSpPr>
        <p:spPr>
          <a:xfrm>
            <a:off x="304800" y="1066800"/>
            <a:ext cx="8566769"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cap="none" spc="0" dirty="0" smtClean="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rPr>
              <a:t>The Day of the Lord: A Day of Wrath &amp; Love</a:t>
            </a:r>
            <a:endParaRPr lang="en-US" sz="3200" b="1" cap="none" spc="0" dirty="0">
              <a:ln w="11430"/>
              <a:gradFill>
                <a:gsLst>
                  <a:gs pos="0">
                    <a:srgbClr val="FFFF00"/>
                  </a:gs>
                  <a:gs pos="25000">
                    <a:srgbClr val="FFCC00"/>
                  </a:gs>
                  <a:gs pos="50000">
                    <a:srgbClr val="FFBF40"/>
                  </a:gs>
                  <a:gs pos="75000">
                    <a:srgbClr val="CC9900"/>
                  </a:gs>
                  <a:gs pos="100000">
                    <a:schemeClr val="accent6">
                      <a:tint val="90000"/>
                      <a:satMod val="120000"/>
                    </a:schemeClr>
                  </a:gs>
                </a:gsLst>
                <a:lin ang="5400000"/>
              </a:gradFill>
              <a:effectLst>
                <a:outerShdw blurRad="80000" dist="40000" dir="5040000" algn="tl">
                  <a:srgbClr val="000000">
                    <a:alpha val="30000"/>
                  </a:srgbClr>
                </a:outerShdw>
              </a:effectLst>
              <a:latin typeface="Papyrus" pitchFamily="66" charset="0"/>
            </a:endParaRPr>
          </a:p>
        </p:txBody>
      </p:sp>
      <p:sp>
        <p:nvSpPr>
          <p:cNvPr id="13" name="Rectangle 12"/>
          <p:cNvSpPr/>
          <p:nvPr/>
        </p:nvSpPr>
        <p:spPr>
          <a:xfrm>
            <a:off x="1462883" y="1905000"/>
            <a:ext cx="6789038" cy="584775"/>
          </a:xfrm>
          <a:prstGeom prst="rect">
            <a:avLst/>
          </a:prstGeom>
          <a:noFill/>
          <a:effectLst>
            <a:outerShdw blurRad="50800" dist="50800" dir="2700000" algn="ctr" rotWithShape="0">
              <a:schemeClr val="tx1"/>
            </a:outerShdw>
          </a:effectLst>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3200" b="1"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The Day of the Lord </a:t>
            </a:r>
            <a:r>
              <a:rPr lang="en-US" sz="3200" b="1" u="sng" dirty="0" smtClean="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rPr>
              <a:t>Against Judah</a:t>
            </a:r>
            <a:endParaRPr lang="en-US" sz="3200" b="1" u="sng" cap="none" spc="0" dirty="0">
              <a:ln w="11430"/>
              <a:gradFill>
                <a:gsLst>
                  <a:gs pos="0">
                    <a:srgbClr val="FFFF00"/>
                  </a:gs>
                  <a:gs pos="25000">
                    <a:srgbClr val="FFCC00"/>
                  </a:gs>
                  <a:gs pos="50000">
                    <a:srgbClr val="FFBF40"/>
                  </a:gs>
                  <a:gs pos="75000">
                    <a:srgbClr val="CC9900"/>
                  </a:gs>
                  <a:gs pos="100000">
                    <a:srgbClr val="FFA260"/>
                  </a:gs>
                </a:gsLst>
                <a:lin ang="5400000"/>
              </a:gradFill>
              <a:effectLst>
                <a:outerShdw blurRad="80000" dist="40000" dir="5040000" algn="tl">
                  <a:srgbClr val="000000">
                    <a:alpha val="30000"/>
                  </a:srgbClr>
                </a:outerShdw>
              </a:effectLst>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anim calcmode="lin" valueType="num">
                                      <p:cBhvr>
                                        <p:cTn id="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anim calcmode="lin" valueType="num">
                                      <p:cBhvr>
                                        <p:cTn id="1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anim calcmode="lin" valueType="num">
                                      <p:cBhvr>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42" presetClass="entr" presetSubtype="0"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anim calcmode="lin" valueType="num">
                                      <p:cBhvr>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8" fill="hold">
                            <p:stCondLst>
                              <p:cond delay="2000"/>
                            </p:stCondLst>
                            <p:childTnLst>
                              <p:par>
                                <p:cTn id="29" presetID="42" presetClass="entr" presetSubtype="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anim calcmode="lin" valueType="num">
                                      <p:cBhvr>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4" fill="hold">
                            <p:stCondLst>
                              <p:cond delay="2500"/>
                            </p:stCondLst>
                            <p:childTnLst>
                              <p:par>
                                <p:cTn id="35" presetID="42" presetClass="entr" presetSubtype="0" fill="hold" nodeType="after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anim calcmode="lin" valueType="num">
                                      <p:cBhvr>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40" fill="hold">
                            <p:stCondLst>
                              <p:cond delay="3000"/>
                            </p:stCondLst>
                            <p:childTnLst>
                              <p:par>
                                <p:cTn id="41" presetID="42" presetClass="entr" presetSubtype="0" fill="hold"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500"/>
                                        <p:tgtEl>
                                          <p:spTgt spid="3">
                                            <p:txEl>
                                              <p:pRg st="7" end="7"/>
                                            </p:txEl>
                                          </p:spTgt>
                                        </p:tgtEl>
                                      </p:cBhvr>
                                    </p:animEffect>
                                    <p:anim calcmode="lin" valueType="num">
                                      <p:cBhvr>
                                        <p:cTn id="4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5860</TotalTime>
  <Words>2545</Words>
  <Application>Microsoft Office PowerPoint</Application>
  <PresentationFormat>On-screen Show (4:3)</PresentationFormat>
  <Paragraphs>247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The Prophecy of Zephaniah</vt:lpstr>
      <vt:lpstr>The Prophecy of Zephaniah</vt:lpstr>
      <vt:lpstr>The Prophecy of Zephaniah</vt:lpstr>
      <vt:lpstr>The Prophecy of Zephaniah</vt:lpstr>
      <vt:lpstr>The Prophecy of Zephaniah</vt:lpstr>
      <vt:lpstr>The Prophecy of Zephaniah</vt:lpstr>
      <vt:lpstr>The Prophecy of Zephaniah</vt:lpstr>
      <vt:lpstr>The Prophecy of Zephaniah</vt:lpstr>
      <vt:lpstr>The Prophecy of Zephaniah</vt:lpstr>
      <vt:lpstr>The Prophecy of Zephaniah</vt:lpstr>
      <vt:lpstr>The Prophecy of Zephaniah</vt:lpstr>
      <vt:lpstr>The Prophecy of Zephaniah</vt:lpstr>
      <vt:lpstr>The Prophecy of Zephaniah</vt:lpstr>
      <vt:lpstr>The Prophecy of Zephaniah</vt:lpstr>
      <vt:lpstr>The Prophecy of Zephaniah</vt:lpstr>
      <vt:lpstr>The Prophecy of Zephaniah</vt:lpstr>
      <vt:lpstr>The Prophecy of Zephaniah</vt:lpstr>
      <vt:lpstr>The Prophecy of Zephaniah</vt:lpstr>
      <vt:lpstr>Faced with Two Options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dc:creator>
  <cp:lastModifiedBy>David</cp:lastModifiedBy>
  <cp:revision>279</cp:revision>
  <dcterms:created xsi:type="dcterms:W3CDTF">2010-09-04T02:43:12Z</dcterms:created>
  <dcterms:modified xsi:type="dcterms:W3CDTF">2011-09-04T21:24:18Z</dcterms:modified>
</cp:coreProperties>
</file>