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88" r:id="rId3"/>
    <p:sldId id="287" r:id="rId4"/>
    <p:sldId id="291" r:id="rId5"/>
    <p:sldId id="290" r:id="rId6"/>
    <p:sldId id="292" r:id="rId7"/>
    <p:sldId id="293" r:id="rId8"/>
    <p:sldId id="294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AB"/>
    <a:srgbClr val="FFF5AF"/>
    <a:srgbClr val="FFFF93"/>
    <a:srgbClr val="FFD175"/>
    <a:srgbClr val="DAF0FD"/>
    <a:srgbClr val="0000CC"/>
    <a:srgbClr val="CC9900"/>
    <a:srgbClr val="FFBF4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59" autoAdjust="0"/>
  </p:normalViewPr>
  <p:slideViewPr>
    <p:cSldViewPr>
      <p:cViewPr>
        <p:scale>
          <a:sx n="100" d="100"/>
          <a:sy n="100" d="100"/>
        </p:scale>
        <p:origin x="-164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2761-6561-42A9-BEBE-BB7C206A7741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ECA07-EDB6-413F-85ED-B8F8AEAEB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pblfpr\users\David\_Graphics\Oxygen Graphics\Dunjun-Scroll\Dunjun-Scroll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7772400" cy="555625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FFBF40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7772400" cy="533400"/>
          </a:xfr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FFFF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unjun-Scroll_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7696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Papyru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32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8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2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»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149975"/>
            <a:ext cx="8610600" cy="55562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E3AB"/>
                </a:solidFill>
              </a:rPr>
              <a:t>Keys to Learning &amp; Loving</a:t>
            </a:r>
            <a:endParaRPr lang="en-US" sz="4000" dirty="0">
              <a:solidFill>
                <a:srgbClr val="FFE3A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24600" y="5867400"/>
            <a:ext cx="2971800" cy="990600"/>
          </a:xfrm>
        </p:spPr>
        <p:txBody>
          <a:bodyPr anchor="ctr" anchorCtr="0">
            <a:noAutofit/>
          </a:bodyPr>
          <a:lstStyle/>
          <a:p>
            <a:r>
              <a:rPr lang="en-US" sz="6000" dirty="0" smtClean="0"/>
              <a:t>Ezekiel</a:t>
            </a:r>
            <a:endParaRPr lang="en-US" sz="60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Ezekiel prophesied: overview</a:t>
            </a:r>
          </a:p>
          <a:p>
            <a:pPr lvl="1"/>
            <a:r>
              <a:rPr lang="en-US" dirty="0" smtClean="0"/>
              <a:t>To the Southern Kingdom (Judah) captives in Babylon, as Jerusalem was falling</a:t>
            </a:r>
            <a:endParaRPr lang="en-US" sz="4400" dirty="0" smtClean="0"/>
          </a:p>
          <a:p>
            <a:pPr lvl="1"/>
            <a:r>
              <a:rPr lang="en-US" dirty="0" smtClean="0"/>
              <a:t>Of the glory of the Lord leaving Jerusalem &amp; returning to Jerusalem</a:t>
            </a:r>
            <a:endParaRPr lang="en-US" sz="4400" dirty="0" smtClean="0"/>
          </a:p>
          <a:p>
            <a:pPr lvl="2"/>
            <a:r>
              <a:rPr lang="en-US" dirty="0" smtClean="0"/>
              <a:t>Combat optimism of short captivity – Jerusalem be destroyed</a:t>
            </a:r>
            <a:endParaRPr lang="en-US" sz="4000" dirty="0" smtClean="0"/>
          </a:p>
          <a:p>
            <a:pPr lvl="2"/>
            <a:r>
              <a:rPr lang="en-US" dirty="0" smtClean="0"/>
              <a:t>Combat despair among Jews – There is hope, will be restored</a:t>
            </a:r>
            <a:endParaRPr lang="en-US" sz="4000" dirty="0" smtClean="0"/>
          </a:p>
          <a:p>
            <a:r>
              <a:rPr lang="en-US" dirty="0" smtClean="0"/>
              <a:t>The captivity of God’s people and the destruction of Jerusalem were punishments from God for their rebellion into sinful and idolatrous living (7:8, 26; 9:9-10).</a:t>
            </a:r>
            <a:endParaRPr lang="en-US" sz="4400" dirty="0" smtClean="0"/>
          </a:p>
          <a:p>
            <a:r>
              <a:rPr lang="en-US" dirty="0" smtClean="0"/>
              <a:t>Three main themes of Ezekiel:  </a:t>
            </a:r>
            <a:endParaRPr lang="en-US" sz="4400" dirty="0" smtClean="0"/>
          </a:p>
          <a:p>
            <a:pPr lvl="1"/>
            <a:r>
              <a:rPr lang="en-US" dirty="0" smtClean="0"/>
              <a:t>Fall of Jerusalem</a:t>
            </a:r>
            <a:endParaRPr lang="en-US" sz="4400" dirty="0" smtClean="0"/>
          </a:p>
          <a:p>
            <a:pPr lvl="1"/>
            <a:r>
              <a:rPr lang="en-US" dirty="0" smtClean="0"/>
              <a:t>Distinguishing the Holy &amp; the Profane</a:t>
            </a:r>
            <a:endParaRPr lang="en-US" sz="4400" dirty="0" smtClean="0"/>
          </a:p>
          <a:p>
            <a:pPr lvl="1"/>
            <a:r>
              <a:rPr lang="en-US" dirty="0" smtClean="0"/>
              <a:t>Return from Captivity</a:t>
            </a:r>
            <a:endParaRPr lang="en-US" sz="44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1" y="1932087"/>
            <a:ext cx="86914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D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A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A</a:t>
            </a:r>
            <a:endParaRPr lang="en-US" sz="54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appearance of God’s glory to Ezekiel—“a wheel in the middle of a wheel” (1:16, 28)</a:t>
            </a:r>
            <a:endParaRPr lang="en-US" sz="4400" dirty="0" smtClean="0"/>
          </a:p>
          <a:p>
            <a:r>
              <a:rPr lang="en-US" dirty="0" smtClean="0"/>
              <a:t>The call of Ezekiel to prophesy (2:1-3:27)</a:t>
            </a:r>
            <a:endParaRPr lang="en-US" sz="4400" dirty="0" smtClean="0"/>
          </a:p>
          <a:p>
            <a:r>
              <a:rPr lang="en-US" dirty="0" smtClean="0"/>
              <a:t>The feeding of the scroll book to Ezekiel (2:8-3:3)</a:t>
            </a:r>
            <a:endParaRPr lang="en-US" sz="4400" dirty="0" smtClean="0"/>
          </a:p>
          <a:p>
            <a:r>
              <a:rPr lang="en-US" dirty="0" smtClean="0"/>
              <a:t>The release of Ezekiel’s tongue from the roof of his mouth when he said, “Thus says the Lord” (3:26-27)</a:t>
            </a:r>
            <a:endParaRPr lang="en-US" sz="4400" dirty="0" smtClean="0"/>
          </a:p>
          <a:p>
            <a:r>
              <a:rPr lang="en-US" dirty="0" smtClean="0"/>
              <a:t>The instruction to Ezekiel to lie on his left side for Israel, then right side for Judah (4:4-8)</a:t>
            </a:r>
            <a:endParaRPr lang="en-US" sz="4400" dirty="0" smtClean="0"/>
          </a:p>
          <a:p>
            <a:r>
              <a:rPr lang="en-US" dirty="0" smtClean="0"/>
              <a:t>The cutting of Ezekiel’s hair showed the judgment of God upon His people (5:1-17)</a:t>
            </a:r>
            <a:endParaRPr lang="en-US" sz="4400" dirty="0" smtClean="0"/>
          </a:p>
          <a:p>
            <a:r>
              <a:rPr lang="en-US" dirty="0" smtClean="0"/>
              <a:t>The departing of God’s glory from the temple as a result of Israel’s sins (9:3; 10:18; 11:23)</a:t>
            </a:r>
            <a:endParaRPr lang="en-US" sz="44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53202" y="1932087"/>
            <a:ext cx="867545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E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V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E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N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  <a:endParaRPr lang="en-US" sz="54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The rebuke of lying prophets who promised peace when there was no peace (13:8-16)</a:t>
            </a:r>
          </a:p>
          <a:p>
            <a:r>
              <a:rPr lang="en-US" sz="2600" dirty="0" smtClean="0"/>
              <a:t>The search of God for a man to stand in the gap and finding none (22:29-31)</a:t>
            </a:r>
          </a:p>
          <a:p>
            <a:r>
              <a:rPr lang="en-US" sz="2600" dirty="0" smtClean="0"/>
              <a:t>The death of Ezekiel’s wife as a message to the Israelites (24:15-27)</a:t>
            </a:r>
          </a:p>
          <a:p>
            <a:r>
              <a:rPr lang="en-US" sz="2600" dirty="0" smtClean="0"/>
              <a:t>The details prophecy of the destruction of </a:t>
            </a:r>
            <a:r>
              <a:rPr lang="en-US" sz="2600" dirty="0" err="1" smtClean="0"/>
              <a:t>Tyre</a:t>
            </a:r>
            <a:r>
              <a:rPr lang="en-US" sz="2600" dirty="0" smtClean="0"/>
              <a:t> (chap. 26-28)</a:t>
            </a:r>
          </a:p>
          <a:p>
            <a:r>
              <a:rPr lang="en-US" sz="2600" dirty="0" smtClean="0"/>
              <a:t>The valley of dry bones restored to life as a prophetic foreshadowing of the return of Israel from captivity (37:1-14)</a:t>
            </a:r>
          </a:p>
          <a:p>
            <a:r>
              <a:rPr lang="en-US" sz="2600" dirty="0" smtClean="0"/>
              <a:t>The return of God’s glory to the temple (43:1-5)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3202" y="1932087"/>
            <a:ext cx="867545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E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V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E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N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  <a:endParaRPr lang="en-US" sz="54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All Scripture is inspired of God!</a:t>
            </a:r>
            <a:endParaRPr lang="en-US" sz="4400" dirty="0" smtClean="0"/>
          </a:p>
          <a:p>
            <a:pPr lvl="1"/>
            <a:r>
              <a:rPr lang="en-US" dirty="0" smtClean="0"/>
              <a:t>“Says the Lord” or “Thus says the Lord” – 210 times</a:t>
            </a:r>
            <a:endParaRPr lang="en-US" sz="4400" dirty="0" smtClean="0"/>
          </a:p>
          <a:p>
            <a:pPr lvl="1"/>
            <a:r>
              <a:rPr lang="en-US" dirty="0" smtClean="0"/>
              <a:t> “He said to me” or “He spoke to me” – 41 times</a:t>
            </a:r>
            <a:endParaRPr lang="en-US" sz="4400" dirty="0" smtClean="0"/>
          </a:p>
          <a:p>
            <a:pPr lvl="1"/>
            <a:r>
              <a:rPr lang="en-US" dirty="0" smtClean="0"/>
              <a:t>“The Word of the Lord came to me, saying…” – 51 times</a:t>
            </a:r>
            <a:endParaRPr lang="en-US" sz="4400" dirty="0" smtClean="0"/>
          </a:p>
          <a:p>
            <a:pPr lvl="1"/>
            <a:r>
              <a:rPr lang="en-US" dirty="0" smtClean="0"/>
              <a:t>“The hand of the Lord was upon me” – 7 times </a:t>
            </a:r>
            <a:endParaRPr lang="en-US" sz="4400" dirty="0" smtClean="0"/>
          </a:p>
          <a:p>
            <a:pPr lvl="1"/>
            <a:r>
              <a:rPr lang="en-US" dirty="0" smtClean="0"/>
              <a:t>“Hear the Word of the Lord” – 10 times</a:t>
            </a:r>
            <a:endParaRPr lang="en-US" sz="4400" dirty="0" smtClean="0"/>
          </a:p>
          <a:p>
            <a:pPr lvl="1"/>
            <a:r>
              <a:rPr lang="en-US" dirty="0" smtClean="0"/>
              <a:t>Average: 1 out of every 4 verses in the book emphasizes this truth</a:t>
            </a:r>
            <a:endParaRPr lang="en-US" sz="4400" dirty="0" smtClean="0"/>
          </a:p>
          <a:p>
            <a:pPr lvl="1"/>
            <a:r>
              <a:rPr lang="en-US" dirty="0" smtClean="0"/>
              <a:t>The message of Ezekiel (yea, the whole Bible) is from God!</a:t>
            </a:r>
            <a:endParaRPr lang="en-US" sz="44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39576" y="1932087"/>
            <a:ext cx="894797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U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H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God’s watchmen have grave responsibility (3:16-21; 33:1-16)!</a:t>
            </a:r>
            <a:endParaRPr lang="en-US" sz="4400" dirty="0" smtClean="0"/>
          </a:p>
          <a:p>
            <a:r>
              <a:rPr lang="en-US" dirty="0" smtClean="0"/>
              <a:t>Idolatry has tremendously dangerous and far-reaching effects!</a:t>
            </a:r>
            <a:endParaRPr lang="en-US" sz="4400" dirty="0" smtClean="0"/>
          </a:p>
          <a:p>
            <a:pPr lvl="1"/>
            <a:r>
              <a:rPr lang="en-US" sz="2600" dirty="0" smtClean="0"/>
              <a:t>Their idolatry could be traced back to their sojourn in Egypt (20:6-8) &amp; to the wilderness (20:15-17)</a:t>
            </a:r>
            <a:endParaRPr lang="en-US" sz="4300" dirty="0" smtClean="0"/>
          </a:p>
          <a:p>
            <a:pPr lvl="1"/>
            <a:r>
              <a:rPr lang="en-US" sz="2600" dirty="0" smtClean="0"/>
              <a:t>“Their eyes were fixed on their fathers’ idols” (20:24)</a:t>
            </a:r>
            <a:endParaRPr lang="en-US" sz="4300" dirty="0" smtClean="0"/>
          </a:p>
          <a:p>
            <a:pPr lvl="1"/>
            <a:r>
              <a:rPr lang="en-US" sz="2600" dirty="0" smtClean="0"/>
              <a:t>Idolatry had taken on new forms in Canaan (20:27-29)</a:t>
            </a:r>
            <a:endParaRPr lang="en-US" sz="4300" dirty="0" smtClean="0"/>
          </a:p>
          <a:p>
            <a:pPr lvl="1"/>
            <a:r>
              <a:rPr lang="en-US" sz="2600" dirty="0" smtClean="0"/>
              <a:t>Through idolatry they abandoned their reason for existence to “be like the heathen” (20:30-32)</a:t>
            </a:r>
            <a:endParaRPr lang="en-US" sz="4300" dirty="0" smtClean="0"/>
          </a:p>
          <a:p>
            <a:pPr lvl="1"/>
            <a:r>
              <a:rPr lang="en-US" sz="2600" dirty="0" smtClean="0"/>
              <a:t>The people had “set up their idols in their hearts” (14:1-11)</a:t>
            </a:r>
            <a:endParaRPr lang="en-US" sz="4300" dirty="0"/>
          </a:p>
        </p:txBody>
      </p:sp>
      <p:sp>
        <p:nvSpPr>
          <p:cNvPr id="11" name="Rectangle 10"/>
          <p:cNvSpPr/>
          <p:nvPr/>
        </p:nvSpPr>
        <p:spPr>
          <a:xfrm>
            <a:off x="139576" y="1932087"/>
            <a:ext cx="894797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U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H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sz="3100" dirty="0" smtClean="0"/>
              <a:t>God acts “for the sake of His name” (20:9, 14, 22, 39, 44)!</a:t>
            </a:r>
          </a:p>
          <a:p>
            <a:pPr lvl="1"/>
            <a:r>
              <a:rPr lang="en-US" dirty="0" smtClean="0"/>
              <a:t>“For my name’s sake” or “My holy name” – 13 times</a:t>
            </a:r>
            <a:endParaRPr lang="en-US" sz="4400" dirty="0" smtClean="0"/>
          </a:p>
          <a:p>
            <a:pPr lvl="1"/>
            <a:r>
              <a:rPr lang="en-US" dirty="0" smtClean="0"/>
              <a:t>He deals in keeping with His essential nature </a:t>
            </a:r>
            <a:endParaRPr lang="en-US" sz="4400" dirty="0" smtClean="0"/>
          </a:p>
          <a:p>
            <a:pPr lvl="1"/>
            <a:r>
              <a:rPr lang="en-US" dirty="0" smtClean="0"/>
              <a:t>He does not act according to man’s evil ways or corrupt doings (20:44)</a:t>
            </a:r>
            <a:endParaRPr lang="en-US" sz="4400" dirty="0" smtClean="0"/>
          </a:p>
          <a:p>
            <a:r>
              <a:rPr lang="en-US" sz="3100" dirty="0" smtClean="0"/>
              <a:t>God’s people must distinguish between the holy and the profane (22:23-29)!</a:t>
            </a:r>
          </a:p>
          <a:p>
            <a:r>
              <a:rPr lang="en-US" sz="3100" dirty="0" smtClean="0"/>
              <a:t>There is great folly in hearing but not obeying God’s Word (33:30-32)!</a:t>
            </a:r>
          </a:p>
          <a:p>
            <a:r>
              <a:rPr lang="en-US" sz="3100" dirty="0" smtClean="0"/>
              <a:t>God looks to His shepherds to care for the sheep and will severely judge the irresponsible ones (34:1-10)!</a:t>
            </a:r>
          </a:p>
          <a:p>
            <a:r>
              <a:rPr lang="en-US" sz="3100" dirty="0" smtClean="0"/>
              <a:t>The terrible nature and tragedy of sin, destroying both men and nations, is devastating!</a:t>
            </a:r>
            <a:endParaRPr lang="en-US" sz="3100" dirty="0"/>
          </a:p>
        </p:txBody>
      </p:sp>
      <p:sp>
        <p:nvSpPr>
          <p:cNvPr id="11" name="Rectangle 10"/>
          <p:cNvSpPr/>
          <p:nvPr/>
        </p:nvSpPr>
        <p:spPr>
          <a:xfrm>
            <a:off x="139576" y="1932087"/>
            <a:ext cx="894797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U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H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Individual responsibility before God</a:t>
            </a:r>
            <a:endParaRPr lang="en-US" sz="4400" dirty="0" smtClean="0"/>
          </a:p>
          <a:p>
            <a:pPr lvl="1"/>
            <a:r>
              <a:rPr lang="en-US" sz="2600" dirty="0" smtClean="0"/>
              <a:t>God sees souls individually (18:4</a:t>
            </a:r>
            <a:r>
              <a:rPr lang="en-US" sz="2600" dirty="0" smtClean="0"/>
              <a:t>)</a:t>
            </a: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39576" y="1932087"/>
            <a:ext cx="894797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U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T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H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62664" y="1066800"/>
            <a:ext cx="135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Key</a:t>
            </a:r>
            <a:endParaRPr lang="en-US" sz="48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62200" y="2063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 Learning &amp; Loving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667000" y="914400"/>
            <a:ext cx="25146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Ezekiel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Believe Jesus is God’s Son – Mark 16:16</a:t>
            </a:r>
          </a:p>
          <a:p>
            <a:r>
              <a:rPr lang="en-US" dirty="0" smtClean="0"/>
              <a:t>Repent of sinful living – 2 Peter 3:9</a:t>
            </a:r>
          </a:p>
          <a:p>
            <a:r>
              <a:rPr lang="en-US" dirty="0" smtClean="0"/>
              <a:t>Confess your faith in Jesus – Romans 10:9-10</a:t>
            </a:r>
          </a:p>
          <a:p>
            <a:r>
              <a:rPr lang="en-US" dirty="0" smtClean="0"/>
              <a:t>Be immersed into Christ – Galatians 3:26-27</a:t>
            </a:r>
          </a:p>
          <a:p>
            <a:pPr lvl="1"/>
            <a:r>
              <a:rPr lang="en-US" dirty="0" smtClean="0"/>
              <a:t>Sins are washed away – Acts 22:16</a:t>
            </a:r>
          </a:p>
          <a:p>
            <a:pPr lvl="1"/>
            <a:r>
              <a:rPr lang="en-US" dirty="0" smtClean="0"/>
              <a:t>Added to the Lord’s church – Acts 2:47</a:t>
            </a:r>
          </a:p>
          <a:p>
            <a:pPr lvl="1"/>
            <a:r>
              <a:rPr lang="en-US" dirty="0" smtClean="0"/>
              <a:t>Name is written in heaven – Hebrews 12:23</a:t>
            </a:r>
          </a:p>
          <a:p>
            <a:r>
              <a:rPr lang="en-US" dirty="0" smtClean="0"/>
              <a:t>Serve the Lord faithfully – 1 Corinthians 15:58</a:t>
            </a:r>
          </a:p>
          <a:p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62200" y="663575"/>
            <a:ext cx="6781800" cy="555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3AB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j-ea"/>
                <a:cs typeface="+mj-cs"/>
              </a:rPr>
              <a:t>Keys to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E3AB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j-ea"/>
              <a:cs typeface="+mj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743200" y="533400"/>
            <a:ext cx="62484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Being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uLnTx/>
                <a:uFillTx/>
                <a:latin typeface="Papyrus" pitchFamily="66" charset="0"/>
                <a:ea typeface="+mn-ea"/>
                <a:cs typeface="+mn-cs"/>
              </a:rPr>
              <a:t> Saved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  <a:uLnTx/>
              <a:uFillTx/>
              <a:latin typeface="Papyru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5394</TotalTime>
  <Words>816</Words>
  <Application>Microsoft Office PowerPoint</Application>
  <PresentationFormat>On-screen Show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Keys to Learning &amp; Loving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325</cp:revision>
  <dcterms:created xsi:type="dcterms:W3CDTF">2010-09-04T02:43:12Z</dcterms:created>
  <dcterms:modified xsi:type="dcterms:W3CDTF">2011-11-22T20:00:20Z</dcterms:modified>
</cp:coreProperties>
</file>