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eet &amp; Sour Don't Mix - Text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4" y="0"/>
            <a:ext cx="91416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990600"/>
          </a:xfrm>
        </p:spPr>
        <p:txBody>
          <a:bodyPr>
            <a:normAutofit/>
          </a:bodyPr>
          <a:lstStyle>
            <a:lvl1pPr>
              <a:defRPr sz="2800" b="1">
                <a:effectLst>
                  <a:outerShdw blurRad="25400" dist="12700" dir="2700000" algn="ctr" rotWithShape="0">
                    <a:srgbClr val="C00000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5259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00CC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rgbClr val="C00000"/>
                </a:solidFill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effectLst>
                  <a:outerShdw blurRad="25400" dist="254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218B-D111-4A7E-BDE4-D2625F1C94E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7D4E9-7958-41AE-9196-3901B20AB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00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pblfpr\users\David\_Graphics\Lesson-Event PPT Graphics\Sweet &amp; Sour Don't M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317" cy="6858000"/>
          </a:xfrm>
          <a:prstGeom prst="rect">
            <a:avLst/>
          </a:prstGeom>
          <a:noFill/>
        </p:spPr>
      </p:pic>
      <p:pic>
        <p:nvPicPr>
          <p:cNvPr id="4" name="Picture 3" descr="Sweet &amp; Sour Don't Mix - Ezek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165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Sour Grapes</a:t>
            </a:r>
            <a:r>
              <a:rPr lang="en-US" sz="3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Doctrines of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influential men have perpetuated false teachings</a:t>
            </a:r>
            <a:endParaRPr lang="en-US" sz="4400" dirty="0" smtClean="0"/>
          </a:p>
          <a:p>
            <a:r>
              <a:rPr lang="en-US" dirty="0" smtClean="0"/>
              <a:t>Teachings classified as “false” = not according to Scripture</a:t>
            </a:r>
            <a:endParaRPr lang="en-US" sz="4400" dirty="0" smtClean="0"/>
          </a:p>
          <a:p>
            <a:r>
              <a:rPr lang="en-US" dirty="0" smtClean="0"/>
              <a:t>Numerous false teachings about salvation of one’s soul</a:t>
            </a:r>
            <a:endParaRPr lang="en-US" sz="4400" dirty="0" smtClean="0"/>
          </a:p>
          <a:p>
            <a:pPr lvl="1"/>
            <a:r>
              <a:rPr lang="en-US" dirty="0" smtClean="0"/>
              <a:t>Total Depravity: each child born inherits (and is damned by) the sins of parents &amp; Adam</a:t>
            </a:r>
            <a:endParaRPr lang="en-US" sz="4000" dirty="0" smtClean="0"/>
          </a:p>
          <a:p>
            <a:pPr lvl="1"/>
            <a:r>
              <a:rPr lang="en-US" dirty="0" smtClean="0"/>
              <a:t>Unconditional Election: a person has no control over own soul’s salvation</a:t>
            </a:r>
            <a:endParaRPr lang="en-US" sz="4000" dirty="0" smtClean="0"/>
          </a:p>
          <a:p>
            <a:pPr lvl="1"/>
            <a:r>
              <a:rPr lang="en-US" dirty="0" smtClean="0"/>
              <a:t>Predestination: the number of saved is fixed &amp; cannot be altered</a:t>
            </a:r>
            <a:endParaRPr lang="en-US" sz="4000" dirty="0" smtClean="0"/>
          </a:p>
          <a:p>
            <a:pPr lvl="1"/>
            <a:r>
              <a:rPr lang="en-US" dirty="0" smtClean="0"/>
              <a:t>Irresistible Grace: one cannot repel heaven’s pre-determination to save him (or to damn him)</a:t>
            </a:r>
          </a:p>
          <a:p>
            <a:pPr lvl="1"/>
            <a:r>
              <a:rPr lang="en-US" dirty="0" smtClean="0"/>
              <a:t>Perseverance of the Saints: once a person is saved, he can never be lost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Sweet Truth #1</a:t>
            </a:r>
            <a:r>
              <a:rPr lang="en-US" sz="3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We Each Have Personal Responsibility Before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God Sees &amp; Cares for Each Soul Individually</a:t>
            </a:r>
            <a:endParaRPr lang="en-US" sz="4400" dirty="0" smtClean="0"/>
          </a:p>
          <a:p>
            <a:pPr lvl="1"/>
            <a:r>
              <a:rPr lang="en-US" dirty="0" smtClean="0"/>
              <a:t>“All souls are Mine” (v. 4)</a:t>
            </a:r>
            <a:endParaRPr lang="en-US" sz="4000" dirty="0" smtClean="0"/>
          </a:p>
          <a:p>
            <a:pPr lvl="1"/>
            <a:r>
              <a:rPr lang="en-US" dirty="0" smtClean="0"/>
              <a:t>Each person is a separate entity before God</a:t>
            </a:r>
            <a:endParaRPr lang="en-US" sz="4000" dirty="0" smtClean="0"/>
          </a:p>
          <a:p>
            <a:pPr lvl="2"/>
            <a:r>
              <a:rPr lang="en-US" dirty="0" smtClean="0"/>
              <a:t>The soul of the father</a:t>
            </a:r>
            <a:endParaRPr lang="en-US" sz="3400" dirty="0" smtClean="0"/>
          </a:p>
          <a:p>
            <a:pPr lvl="2"/>
            <a:r>
              <a:rPr lang="en-US" dirty="0" smtClean="0"/>
              <a:t>The soul of the son</a:t>
            </a:r>
            <a:endParaRPr lang="en-US" sz="3400" dirty="0" smtClean="0"/>
          </a:p>
          <a:p>
            <a:r>
              <a:rPr lang="en-US" dirty="0" smtClean="0"/>
              <a:t>God Holds Each Soul Accountable Individually</a:t>
            </a:r>
            <a:endParaRPr lang="en-US" sz="4400" dirty="0" smtClean="0"/>
          </a:p>
          <a:p>
            <a:pPr lvl="1"/>
            <a:r>
              <a:rPr lang="en-US" dirty="0" smtClean="0"/>
              <a:t>“The soul who sins shall die” (v. 4)</a:t>
            </a:r>
            <a:endParaRPr lang="en-US" sz="4000" dirty="0" smtClean="0"/>
          </a:p>
          <a:p>
            <a:pPr lvl="1"/>
            <a:r>
              <a:rPr lang="en-US" dirty="0" smtClean="0"/>
              <a:t>The emphasis is on the individual soul itself</a:t>
            </a:r>
            <a:endParaRPr lang="en-US" sz="4000" dirty="0" smtClean="0"/>
          </a:p>
          <a:p>
            <a:pPr lvl="1"/>
            <a:r>
              <a:rPr lang="en-US" dirty="0" smtClean="0"/>
              <a:t>“Die” has to do with separating oneself from the source of all life</a:t>
            </a:r>
            <a:endParaRPr lang="en-US" sz="4000" dirty="0" smtClean="0"/>
          </a:p>
          <a:p>
            <a:pPr lvl="2"/>
            <a:r>
              <a:rPr lang="en-US" dirty="0" smtClean="0"/>
              <a:t>Sin brings “spiritual death” (Gen. 2:17; Rom. 6:23; Isa. 59:2)</a:t>
            </a:r>
            <a:endParaRPr lang="en-US" sz="3400" dirty="0" smtClean="0"/>
          </a:p>
          <a:p>
            <a:pPr lvl="2"/>
            <a:r>
              <a:rPr lang="en-US" dirty="0" smtClean="0"/>
              <a:t>Banishment from the presence of God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Sweet Truth #1</a:t>
            </a:r>
            <a:r>
              <a:rPr lang="en-US" sz="3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We Each Have Personal Responsibility Before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God Does Not Hold Anyone Accountable for Sins of Others</a:t>
            </a:r>
            <a:endParaRPr lang="en-US" sz="4400" dirty="0" smtClean="0"/>
          </a:p>
          <a:p>
            <a:pPr lvl="1"/>
            <a:r>
              <a:rPr lang="en-US" dirty="0" smtClean="0"/>
              <a:t>God sees a “just man” individually (18:5-9)</a:t>
            </a:r>
            <a:endParaRPr lang="en-US" sz="3400" dirty="0" smtClean="0"/>
          </a:p>
          <a:p>
            <a:pPr lvl="1"/>
            <a:r>
              <a:rPr lang="en-US" dirty="0" smtClean="0"/>
              <a:t>God sees an “abominable son” individually (18:10-13, 18)</a:t>
            </a:r>
            <a:endParaRPr lang="en-US" sz="3400" dirty="0" smtClean="0"/>
          </a:p>
          <a:p>
            <a:pPr lvl="1"/>
            <a:r>
              <a:rPr lang="en-US" dirty="0" smtClean="0"/>
              <a:t>God sees a “faithful grandson” individually (18:14-17)</a:t>
            </a:r>
            <a:endParaRPr lang="en-US" sz="3400" dirty="0" smtClean="0"/>
          </a:p>
          <a:p>
            <a:r>
              <a:rPr lang="en-US" dirty="0" smtClean="0"/>
              <a:t>Each Person Is Accountable to God for What </a:t>
            </a:r>
            <a:r>
              <a:rPr lang="en-US" dirty="0" err="1" smtClean="0"/>
              <a:t>He/She</a:t>
            </a:r>
            <a:r>
              <a:rPr lang="en-US" dirty="0" smtClean="0"/>
              <a:t> Does</a:t>
            </a:r>
            <a:endParaRPr lang="en-US" sz="4400" dirty="0" smtClean="0"/>
          </a:p>
          <a:p>
            <a:pPr lvl="1"/>
            <a:r>
              <a:rPr lang="en-US" dirty="0" smtClean="0"/>
              <a:t>“Because the son has done” (18:19)</a:t>
            </a:r>
            <a:endParaRPr lang="en-US" sz="4000" dirty="0" smtClean="0"/>
          </a:p>
          <a:p>
            <a:pPr lvl="1"/>
            <a:r>
              <a:rPr lang="en-US" dirty="0" smtClean="0"/>
              <a:t>“Shall not bear the guilt of” another (18:20)</a:t>
            </a:r>
            <a:endParaRPr lang="en-US" sz="4000" dirty="0" smtClean="0"/>
          </a:p>
          <a:p>
            <a:pPr lvl="1"/>
            <a:r>
              <a:rPr lang="en-US" dirty="0" smtClean="0"/>
              <a:t>“The righteousness of the righteous shall be upon” the righteous</a:t>
            </a:r>
            <a:endParaRPr lang="en-US" sz="4000" dirty="0" smtClean="0"/>
          </a:p>
          <a:p>
            <a:pPr lvl="1"/>
            <a:r>
              <a:rPr lang="en-US" dirty="0" smtClean="0"/>
              <a:t>“The wickedness of the wicked shall be upon” the wicked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Sweet Truth #2</a:t>
            </a:r>
            <a:r>
              <a:rPr lang="en-US" sz="3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We Each Have Our Own Free Will Before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52596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Each Person Has Freedom from God to </a:t>
            </a:r>
            <a:r>
              <a:rPr lang="en-US" sz="2700" u="sng" dirty="0" smtClean="0"/>
              <a:t>Choose</a:t>
            </a:r>
            <a:r>
              <a:rPr lang="en-US" sz="2700" dirty="0" smtClean="0"/>
              <a:t> His Path</a:t>
            </a:r>
          </a:p>
          <a:p>
            <a:pPr lvl="1"/>
            <a:r>
              <a:rPr lang="en-US" dirty="0" smtClean="0"/>
              <a:t>The choice to be wicked is a choice</a:t>
            </a:r>
            <a:endParaRPr lang="en-US" sz="4000" dirty="0" smtClean="0"/>
          </a:p>
          <a:p>
            <a:pPr lvl="1"/>
            <a:r>
              <a:rPr lang="en-US" dirty="0" smtClean="0"/>
              <a:t>The choice to be righteous is a choice</a:t>
            </a:r>
            <a:endParaRPr lang="en-US" sz="4000" dirty="0" smtClean="0"/>
          </a:p>
          <a:p>
            <a:pPr lvl="1"/>
            <a:r>
              <a:rPr lang="en-US" dirty="0" smtClean="0"/>
              <a:t>The choice to sin is a choice (sin is a choice)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Sweet Truth #2</a:t>
            </a:r>
            <a:r>
              <a:rPr lang="en-US" sz="3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We Each Have Our Own Free Will Before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900" dirty="0" smtClean="0"/>
              <a:t>Each Person Has Freedom from God to </a:t>
            </a:r>
            <a:r>
              <a:rPr lang="en-US" sz="2900" u="sng" dirty="0" smtClean="0"/>
              <a:t>Change</a:t>
            </a:r>
            <a:r>
              <a:rPr lang="en-US" sz="2900" dirty="0" smtClean="0"/>
              <a:t> His Path</a:t>
            </a:r>
          </a:p>
          <a:p>
            <a:pPr lvl="1"/>
            <a:r>
              <a:rPr lang="en-US" dirty="0" smtClean="0"/>
              <a:t>No person is locked into a life of sin</a:t>
            </a:r>
            <a:endParaRPr lang="en-US" sz="4000" dirty="0" smtClean="0"/>
          </a:p>
          <a:p>
            <a:pPr lvl="2"/>
            <a:r>
              <a:rPr lang="en-US" dirty="0" smtClean="0"/>
              <a:t>He can “turn from all his sins he has committed” (18:21)</a:t>
            </a:r>
            <a:endParaRPr lang="en-US" sz="3400" dirty="0" smtClean="0"/>
          </a:p>
          <a:p>
            <a:pPr lvl="2"/>
            <a:r>
              <a:rPr lang="en-US" dirty="0" smtClean="0"/>
              <a:t>He can “keep” and “do” what God commands (18:21)</a:t>
            </a:r>
            <a:endParaRPr lang="en-US" sz="3400" dirty="0" smtClean="0"/>
          </a:p>
          <a:p>
            <a:pPr lvl="2"/>
            <a:r>
              <a:rPr lang="en-US" dirty="0" smtClean="0"/>
              <a:t>He shall live and not die (18:21)</a:t>
            </a:r>
            <a:endParaRPr lang="en-US" sz="3400" dirty="0" smtClean="0"/>
          </a:p>
          <a:p>
            <a:pPr lvl="2"/>
            <a:r>
              <a:rPr lang="en-US" dirty="0" smtClean="0"/>
              <a:t>None of his transgressions will be remembered against him (18:22)</a:t>
            </a:r>
            <a:endParaRPr lang="en-US" sz="3400" dirty="0" smtClean="0"/>
          </a:p>
          <a:p>
            <a:pPr lvl="2"/>
            <a:r>
              <a:rPr lang="en-US" dirty="0" smtClean="0"/>
              <a:t>God’s pleasure is in the wicked turning from his ways (18:23)</a:t>
            </a:r>
            <a:endParaRPr lang="en-US" sz="3400" dirty="0" smtClean="0"/>
          </a:p>
          <a:p>
            <a:pPr lvl="1"/>
            <a:r>
              <a:rPr lang="en-US" dirty="0" smtClean="0"/>
              <a:t>No person is locked into a life of righteousness</a:t>
            </a:r>
            <a:endParaRPr lang="en-US" sz="4000" dirty="0" smtClean="0"/>
          </a:p>
          <a:p>
            <a:pPr lvl="2"/>
            <a:r>
              <a:rPr lang="en-US" dirty="0" smtClean="0"/>
              <a:t>He can “turn away from his righteousness” (18:24)</a:t>
            </a:r>
            <a:endParaRPr lang="en-US" sz="3400" dirty="0" smtClean="0"/>
          </a:p>
          <a:p>
            <a:pPr lvl="2"/>
            <a:r>
              <a:rPr lang="en-US" dirty="0" smtClean="0"/>
              <a:t>He can “commit iniquity” and do “all the abominations” (18:24)</a:t>
            </a:r>
            <a:endParaRPr lang="en-US" sz="3400" dirty="0" smtClean="0"/>
          </a:p>
          <a:p>
            <a:pPr lvl="2"/>
            <a:r>
              <a:rPr lang="en-US" dirty="0" smtClean="0"/>
              <a:t>He shall not live; he shall die (18:24)</a:t>
            </a:r>
            <a:endParaRPr lang="en-US" sz="3400" dirty="0" smtClean="0"/>
          </a:p>
          <a:p>
            <a:pPr lvl="2"/>
            <a:r>
              <a:rPr lang="en-US" dirty="0" smtClean="0"/>
              <a:t>All the righteousness he has done will not be remembered (18:24)</a:t>
            </a:r>
            <a:endParaRPr lang="en-US" sz="3400" dirty="0" smtClean="0"/>
          </a:p>
          <a:p>
            <a:pPr lvl="2"/>
            <a:r>
              <a:rPr lang="en-US" dirty="0" smtClean="0"/>
              <a:t>He is guilty of the sins he has committed (18:24)</a:t>
            </a:r>
            <a:endParaRPr lang="en-US" sz="3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Sweet Truth #2</a:t>
            </a:r>
            <a:r>
              <a:rPr lang="en-US" sz="3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We Each Have Our Own Free Will Before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God’s Way of Freedom Is the Only Fair Way</a:t>
            </a:r>
            <a:endParaRPr lang="en-US" sz="4400" dirty="0" smtClean="0"/>
          </a:p>
          <a:p>
            <a:pPr lvl="1"/>
            <a:r>
              <a:rPr lang="en-US" dirty="0" smtClean="0"/>
              <a:t>God allows U-turns (that is fair).</a:t>
            </a:r>
            <a:endParaRPr lang="en-US" sz="4000" dirty="0" smtClean="0"/>
          </a:p>
          <a:p>
            <a:pPr lvl="1"/>
            <a:r>
              <a:rPr lang="en-US" dirty="0" smtClean="0"/>
              <a:t>The man who dies, dies “because of the iniquity he has done” (18:26)</a:t>
            </a:r>
            <a:endParaRPr lang="en-US" sz="4000" dirty="0" smtClean="0"/>
          </a:p>
          <a:p>
            <a:pPr lvl="1"/>
            <a:r>
              <a:rPr lang="en-US" dirty="0" smtClean="0"/>
              <a:t>The man who lives, lives because he did “lawful and right” (18:27-28)</a:t>
            </a:r>
            <a:endParaRPr lang="en-US" sz="4000" dirty="0" smtClean="0"/>
          </a:p>
          <a:p>
            <a:pPr lvl="1"/>
            <a:r>
              <a:rPr lang="en-US" dirty="0" smtClean="0"/>
              <a:t>God is fair!  More than fair!  </a:t>
            </a:r>
            <a:endParaRPr lang="en-US" sz="4000" dirty="0" smtClean="0"/>
          </a:p>
          <a:p>
            <a:pPr lvl="2"/>
            <a:r>
              <a:rPr lang="en-US" dirty="0" smtClean="0"/>
              <a:t>He allows man to choose his path</a:t>
            </a:r>
            <a:endParaRPr lang="en-US" sz="3400" dirty="0" smtClean="0"/>
          </a:p>
          <a:p>
            <a:pPr lvl="2"/>
            <a:r>
              <a:rPr lang="en-US" dirty="0" smtClean="0"/>
              <a:t>He allows man to change his path</a:t>
            </a:r>
            <a:endParaRPr lang="en-US" sz="3400" dirty="0" smtClean="0"/>
          </a:p>
          <a:p>
            <a:pPr lvl="2"/>
            <a:r>
              <a:rPr lang="en-US" dirty="0" smtClean="0"/>
              <a:t>The end result for each man is based on his own actions/choices</a:t>
            </a:r>
            <a:endParaRPr lang="en-US" sz="9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Sweet Truth #3</a:t>
            </a:r>
            <a:r>
              <a:rPr lang="en-US" sz="3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God Calls All to Repent for He Wants All to Be 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God Will Judge Each Person “According to His Ways” (18:30; cf. Rom. 14:12)</a:t>
            </a:r>
            <a:endParaRPr lang="en-US" sz="4400" dirty="0" smtClean="0"/>
          </a:p>
          <a:p>
            <a:r>
              <a:rPr lang="en-US" dirty="0" smtClean="0"/>
              <a:t>God Pleads with Each Person to “Repent, and Turn” (18:30) – He’s fair!</a:t>
            </a:r>
            <a:endParaRPr lang="en-US" sz="4400" dirty="0" smtClean="0"/>
          </a:p>
          <a:p>
            <a:r>
              <a:rPr lang="en-US" dirty="0" smtClean="0"/>
              <a:t>God Offers Each Person “A New Heart and a New Spirit” (18:31)</a:t>
            </a:r>
            <a:endParaRPr lang="en-US" sz="4400" dirty="0" smtClean="0"/>
          </a:p>
          <a:p>
            <a:r>
              <a:rPr lang="en-US" dirty="0" smtClean="0"/>
              <a:t>God Does Not Want Any Person to Perish (18:31-32, 23; cf. 2 Pet. 3:9)</a:t>
            </a:r>
            <a:endParaRPr lang="en-US" sz="4400" dirty="0" smtClean="0"/>
          </a:p>
          <a:p>
            <a:r>
              <a:rPr lang="en-US" dirty="0" smtClean="0"/>
              <a:t>Therefore, Turn &amp; Live! (18:32) – Before it is too late!</a:t>
            </a:r>
          </a:p>
          <a:p>
            <a:pPr lvl="1"/>
            <a:r>
              <a:rPr lang="en-US" dirty="0" smtClean="0"/>
              <a:t>Repent &amp; be baptized tonight (Acts 2:38) – Choice is yours!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727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Sour Grapes: The Doctrines of Men</vt:lpstr>
      <vt:lpstr>Sweet Truth #1:  We Each Have Personal Responsibility Before God</vt:lpstr>
      <vt:lpstr>Sweet Truth #1:  We Each Have Personal Responsibility Before God</vt:lpstr>
      <vt:lpstr>Sweet Truth #2:  We Each Have Our Own Free Will Before God</vt:lpstr>
      <vt:lpstr>Sweet Truth #2:  We Each Have Our Own Free Will Before God</vt:lpstr>
      <vt:lpstr>Sweet Truth #2:  We Each Have Our Own Free Will Before God</vt:lpstr>
      <vt:lpstr>Sweet Truth #3:  God Calls All to Repent for He Wants All to Be Saved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7</cp:revision>
  <dcterms:created xsi:type="dcterms:W3CDTF">2012-02-18T21:14:07Z</dcterms:created>
  <dcterms:modified xsi:type="dcterms:W3CDTF">2012-02-26T22:57:27Z</dcterms:modified>
</cp:coreProperties>
</file>