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1080"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3" descr="\\pblfpr\users\David\_Graphics\Jesus\three crosses 5.jpg"/>
          <p:cNvPicPr>
            <a:picLocks noChangeAspect="1" noChangeArrowheads="1"/>
          </p:cNvPicPr>
          <p:nvPr userDrawn="1"/>
        </p:nvPicPr>
        <p:blipFill>
          <a:blip r:embed="rId2" cstate="print"/>
          <a:srcRect/>
          <a:stretch>
            <a:fillRect/>
          </a:stretch>
        </p:blipFill>
        <p:spPr bwMode="auto">
          <a:xfrm>
            <a:off x="0" y="0"/>
            <a:ext cx="9144000" cy="6858001"/>
          </a:xfrm>
          <a:prstGeom prst="rect">
            <a:avLst/>
          </a:prstGeom>
          <a:noFill/>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D874A0-8695-4C3B-8EA4-C77AD44B9276}" type="datetimeFigureOut">
              <a:rPr lang="en-US" smtClean="0"/>
              <a:pPr/>
              <a:t>4/29/2012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D874A0-8695-4C3B-8EA4-C77AD44B9276}" type="datetimeFigureOut">
              <a:rPr lang="en-US" smtClean="0"/>
              <a:pPr/>
              <a:t>4/29/2012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D874A0-8695-4C3B-8EA4-C77AD44B9276}" type="datetimeFigureOut">
              <a:rPr lang="en-US" smtClean="0"/>
              <a:pPr/>
              <a:t>4/29/2012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2" descr="C:\Documents and Settings\Linda\Desktop\Sermon_January07\done and ready\march\7words_paradise\paradise2.jpg"/>
          <p:cNvPicPr preferRelativeResize="0">
            <a:picLocks noChangeAspect="1" noChangeArrowheads="1"/>
          </p:cNvPicPr>
          <p:nvPr userDrawn="1"/>
        </p:nvPicPr>
        <p:blipFill>
          <a:blip r:embed="rId2" cstate="print"/>
          <a:srcRect b="500"/>
          <a:stretch>
            <a:fillRect/>
          </a:stretch>
        </p:blipFill>
        <p:spPr bwMode="auto">
          <a:xfrm>
            <a:off x="0" y="0"/>
            <a:ext cx="9200603" cy="6867144"/>
          </a:xfrm>
          <a:prstGeom prst="rect">
            <a:avLst/>
          </a:prstGeom>
          <a:noFill/>
          <a:ln w="9525">
            <a:noFill/>
            <a:miter lim="800000"/>
            <a:headEnd/>
            <a:tailEnd/>
          </a:ln>
          <a:effectLst/>
        </p:spPr>
      </p:pic>
      <p:sp>
        <p:nvSpPr>
          <p:cNvPr id="3" name="Content Placeholder 2"/>
          <p:cNvSpPr>
            <a:spLocks noGrp="1"/>
          </p:cNvSpPr>
          <p:nvPr>
            <p:ph idx="1"/>
          </p:nvPr>
        </p:nvSpPr>
        <p:spPr>
          <a:xfrm>
            <a:off x="152400" y="1066800"/>
            <a:ext cx="8915400" cy="5638800"/>
          </a:xfrm>
        </p:spPr>
        <p:txBody>
          <a:bodyPr/>
          <a:lstStyle>
            <a:lvl1pPr>
              <a:defRPr sz="2800" b="1">
                <a:solidFill>
                  <a:schemeClr val="bg1"/>
                </a:solidFill>
                <a:effectLst>
                  <a:outerShdw blurRad="50800" dist="50800" dir="2700000" algn="ctr" rotWithShape="0">
                    <a:schemeClr val="tx1"/>
                  </a:outerShdw>
                </a:effectLst>
              </a:defRPr>
            </a:lvl1pPr>
            <a:lvl2pPr>
              <a:defRPr b="1">
                <a:solidFill>
                  <a:srgbClr val="FFFF00"/>
                </a:solidFill>
                <a:effectLst>
                  <a:outerShdw blurRad="50800" dist="50800" dir="2700000" algn="ctr" rotWithShape="0">
                    <a:schemeClr val="tx1"/>
                  </a:outerShdw>
                </a:effectLst>
              </a:defRPr>
            </a:lvl2pPr>
            <a:lvl3pPr>
              <a:defRPr b="1">
                <a:solidFill>
                  <a:schemeClr val="bg1"/>
                </a:solidFill>
                <a:effectLst>
                  <a:outerShdw blurRad="50800" dist="50800" dir="2700000" algn="ctr" rotWithShape="0">
                    <a:schemeClr val="tx1"/>
                  </a:outerShdw>
                </a:effectLst>
              </a:defRPr>
            </a:lvl3pPr>
            <a:lvl4pPr>
              <a:defRPr b="1">
                <a:solidFill>
                  <a:schemeClr val="bg1"/>
                </a:solidFill>
                <a:effectLst>
                  <a:outerShdw blurRad="50800" dist="50800" dir="2700000" algn="ctr" rotWithShape="0">
                    <a:schemeClr val="tx1"/>
                  </a:outerShdw>
                </a:effectLst>
              </a:defRPr>
            </a:lvl4pPr>
            <a:lvl5pPr>
              <a:defRPr b="1">
                <a:solidFill>
                  <a:schemeClr val="bg1"/>
                </a:solidFill>
                <a:effectLst>
                  <a:outerShdw blurRad="50800" dist="50800" dir="2700000" algn="ctr" rotWithShape="0">
                    <a:schemeClr val="tx1"/>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3" name="Group 12"/>
          <p:cNvGrpSpPr/>
          <p:nvPr userDrawn="1"/>
        </p:nvGrpSpPr>
        <p:grpSpPr>
          <a:xfrm>
            <a:off x="1429140" y="-41196"/>
            <a:ext cx="6267060" cy="1107996"/>
            <a:chOff x="1371600" y="-41196"/>
            <a:chExt cx="6267060" cy="1107996"/>
          </a:xfrm>
        </p:grpSpPr>
        <p:sp>
          <p:nvSpPr>
            <p:cNvPr id="5" name="Rectangle 4"/>
            <p:cNvSpPr/>
            <p:nvPr userDrawn="1"/>
          </p:nvSpPr>
          <p:spPr>
            <a:xfrm>
              <a:off x="2286000" y="-41196"/>
              <a:ext cx="2295330" cy="1107996"/>
            </a:xfrm>
            <a:prstGeom prst="rect">
              <a:avLst/>
            </a:prstGeom>
            <a:noFill/>
          </p:spPr>
          <p:txBody>
            <a:bodyPr wrap="square" lIns="91440" tIns="45720" rIns="91440" bIns="45720">
              <a:spAutoFit/>
            </a:bodyPr>
            <a:lstStyle/>
            <a:p>
              <a:pPr algn="ctr"/>
              <a:r>
                <a:rPr lang="en-US" sz="6600" b="1"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Thief</a:t>
              </a:r>
              <a:endParaRPr lang="en-US" sz="6600" b="1"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6" name="Rectangle 5"/>
            <p:cNvSpPr/>
            <p:nvPr userDrawn="1"/>
          </p:nvSpPr>
          <p:spPr>
            <a:xfrm>
              <a:off x="5190930" y="-41196"/>
              <a:ext cx="2447730" cy="1107996"/>
            </a:xfrm>
            <a:prstGeom prst="rect">
              <a:avLst/>
            </a:prstGeom>
            <a:noFill/>
          </p:spPr>
          <p:txBody>
            <a:bodyPr wrap="square" lIns="91440" tIns="45720" rIns="91440" bIns="45720">
              <a:spAutoFit/>
            </a:bodyPr>
            <a:lstStyle/>
            <a:p>
              <a:pPr algn="ctr"/>
              <a:r>
                <a:rPr lang="en-US" sz="6600" b="1"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Cross</a:t>
              </a:r>
              <a:endParaRPr lang="en-US" sz="6600" b="1"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8" name="Rectangle 7"/>
            <p:cNvSpPr/>
            <p:nvPr userDrawn="1"/>
          </p:nvSpPr>
          <p:spPr>
            <a:xfrm>
              <a:off x="1371600" y="101025"/>
              <a:ext cx="999930" cy="584775"/>
            </a:xfrm>
            <a:prstGeom prst="rect">
              <a:avLst/>
            </a:prstGeom>
            <a:noFill/>
          </p:spPr>
          <p:txBody>
            <a:bodyPr wrap="square" lIns="91440" tIns="45720" rIns="91440" bIns="45720">
              <a:spAutoFit/>
            </a:bodyPr>
            <a:lstStyle/>
            <a:p>
              <a:pPr algn="ctr"/>
              <a:r>
                <a:rPr lang="en-US" sz="3200" cap="none" spc="100" baseline="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The</a:t>
              </a:r>
              <a:endParaRPr lang="en-US" sz="3200" cap="none" spc="100" baseline="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9" name="Rectangle 8"/>
            <p:cNvSpPr/>
            <p:nvPr userDrawn="1"/>
          </p:nvSpPr>
          <p:spPr>
            <a:xfrm>
              <a:off x="4276530" y="54864"/>
              <a:ext cx="1371600" cy="893578"/>
            </a:xfrm>
            <a:prstGeom prst="rect">
              <a:avLst/>
            </a:prstGeom>
            <a:noFill/>
          </p:spPr>
          <p:txBody>
            <a:bodyPr wrap="square" lIns="91440" tIns="45720" rIns="91440" bIns="45720">
              <a:spAutoFit/>
            </a:bodyPr>
            <a:lstStyle/>
            <a:p>
              <a:pPr algn="ctr">
                <a:lnSpc>
                  <a:spcPct val="80000"/>
                </a:lnSpc>
              </a:pPr>
              <a:r>
                <a:rPr lang="en-US" sz="320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o</a:t>
              </a:r>
              <a:r>
                <a:rPr lang="en-US" sz="3200"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n </a:t>
              </a:r>
            </a:p>
            <a:p>
              <a:pPr algn="ctr">
                <a:lnSpc>
                  <a:spcPct val="80000"/>
                </a:lnSpc>
              </a:pPr>
              <a:r>
                <a:rPr lang="en-US" sz="3200"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the</a:t>
              </a:r>
              <a:endParaRPr lang="en-US" sz="3200"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anim calcmode="lin" valueType="num">
                      <p:cBhvr>
                        <p:cTn dur="500" fill="hold"/>
                        <p:tgtEl>
                          <p:spTgt spid="3"/>
                        </p:tgtEl>
                        <p:attrNameLst>
                          <p:attrName>ppt_x</p:attrName>
                        </p:attrNameLst>
                      </p:cBhvr>
                      <p:tavLst>
                        <p:tav tm="0">
                          <p:val>
                            <p:strVal val="#ppt_x"/>
                          </p:val>
                        </p:tav>
                        <p:tav tm="100000">
                          <p:val>
                            <p:strVal val="#ppt_x"/>
                          </p:val>
                        </p:tav>
                      </p:tavLst>
                    </p:anim>
                    <p:anim calcmode="lin" valueType="num">
                      <p:cBhvr>
                        <p:cTn dur="500" fill="hold"/>
                        <p:tgtEl>
                          <p:spTgt spid="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D874A0-8695-4C3B-8EA4-C77AD44B9276}" type="datetimeFigureOut">
              <a:rPr lang="en-US" smtClean="0"/>
              <a:pPr/>
              <a:t>4/29/2012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D874A0-8695-4C3B-8EA4-C77AD44B9276}" type="datetimeFigureOut">
              <a:rPr lang="en-US" smtClean="0"/>
              <a:pPr/>
              <a:t>4/29/2012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D874A0-8695-4C3B-8EA4-C77AD44B9276}" type="datetimeFigureOut">
              <a:rPr lang="en-US" smtClean="0"/>
              <a:pPr/>
              <a:t>4/29/2012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D874A0-8695-4C3B-8EA4-C77AD44B9276}" type="datetimeFigureOut">
              <a:rPr lang="en-US" smtClean="0"/>
              <a:pPr/>
              <a:t>4/29/2012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D874A0-8695-4C3B-8EA4-C77AD44B9276}" type="datetimeFigureOut">
              <a:rPr lang="en-US" smtClean="0"/>
              <a:pPr/>
              <a:t>4/29/2012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D874A0-8695-4C3B-8EA4-C77AD44B9276}" type="datetimeFigureOut">
              <a:rPr lang="en-US" smtClean="0"/>
              <a:pPr/>
              <a:t>4/29/2012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D874A0-8695-4C3B-8EA4-C77AD44B9276}" type="datetimeFigureOut">
              <a:rPr lang="en-US" smtClean="0"/>
              <a:pPr/>
              <a:t>4/29/2012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9B6347-49C2-4493-84E8-7DCD898353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874A0-8695-4C3B-8EA4-C77AD44B9276}" type="datetimeFigureOut">
              <a:rPr lang="en-US" smtClean="0"/>
              <a:pPr/>
              <a:t>4/29/2012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9B6347-49C2-4493-84E8-7DCD898353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57400" y="3124200"/>
            <a:ext cx="3895530" cy="1569660"/>
          </a:xfrm>
          <a:prstGeom prst="rect">
            <a:avLst/>
          </a:prstGeom>
          <a:noFill/>
        </p:spPr>
        <p:txBody>
          <a:bodyPr wrap="square" lIns="91440" tIns="45720" rIns="91440" bIns="45720">
            <a:spAutoFit/>
          </a:bodyPr>
          <a:lstStyle/>
          <a:p>
            <a:pPr algn="ctr"/>
            <a:r>
              <a:rPr lang="en-US" sz="9600" b="1"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Thief</a:t>
            </a:r>
            <a:endParaRPr lang="en-US" sz="9600" b="1"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7" name="Rectangle 6"/>
          <p:cNvSpPr/>
          <p:nvPr/>
        </p:nvSpPr>
        <p:spPr>
          <a:xfrm>
            <a:off x="3733800" y="4572000"/>
            <a:ext cx="3895530" cy="1569660"/>
          </a:xfrm>
          <a:prstGeom prst="rect">
            <a:avLst/>
          </a:prstGeom>
          <a:noFill/>
        </p:spPr>
        <p:txBody>
          <a:bodyPr wrap="square" lIns="91440" tIns="45720" rIns="91440" bIns="45720">
            <a:spAutoFit/>
          </a:bodyPr>
          <a:lstStyle/>
          <a:p>
            <a:pPr algn="ctr"/>
            <a:r>
              <a:rPr lang="en-US" sz="9600" b="1"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Cross</a:t>
            </a:r>
            <a:endParaRPr lang="en-US" sz="9600" b="1"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8" name="Rectangle 7"/>
          <p:cNvSpPr/>
          <p:nvPr/>
        </p:nvSpPr>
        <p:spPr>
          <a:xfrm>
            <a:off x="1143000" y="3124200"/>
            <a:ext cx="1219200" cy="830997"/>
          </a:xfrm>
          <a:prstGeom prst="rect">
            <a:avLst/>
          </a:prstGeom>
          <a:noFill/>
        </p:spPr>
        <p:txBody>
          <a:bodyPr wrap="square" lIns="91440" tIns="45720" rIns="91440" bIns="45720">
            <a:spAutoFit/>
          </a:bodyPr>
          <a:lstStyle/>
          <a:p>
            <a:pPr algn="ctr"/>
            <a:r>
              <a:rPr lang="en-US" sz="4800"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The</a:t>
            </a:r>
            <a:endParaRPr lang="en-US" sz="4800"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9" name="Rectangle 8"/>
          <p:cNvSpPr/>
          <p:nvPr/>
        </p:nvSpPr>
        <p:spPr>
          <a:xfrm>
            <a:off x="2057400" y="4800600"/>
            <a:ext cx="2133600" cy="683264"/>
          </a:xfrm>
          <a:prstGeom prst="rect">
            <a:avLst/>
          </a:prstGeom>
          <a:noFill/>
        </p:spPr>
        <p:txBody>
          <a:bodyPr wrap="square" lIns="91440" tIns="45720" rIns="91440" bIns="45720">
            <a:spAutoFit/>
          </a:bodyPr>
          <a:lstStyle/>
          <a:p>
            <a:pPr algn="ctr">
              <a:lnSpc>
                <a:spcPct val="80000"/>
              </a:lnSpc>
            </a:pPr>
            <a:r>
              <a:rPr lang="en-US" sz="480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o</a:t>
            </a:r>
            <a:r>
              <a:rPr lang="en-US" sz="4800" cap="none" spc="0" dirty="0" smtClean="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rPr>
              <a:t>n the</a:t>
            </a:r>
            <a:endParaRPr lang="en-US" sz="4800" cap="none" spc="0" dirty="0">
              <a:ln w="18415" cmpd="sng">
                <a:solidFill>
                  <a:srgbClr val="FFFFFF"/>
                </a:solidFill>
                <a:prstDash val="solid"/>
              </a:ln>
              <a:solidFill>
                <a:srgbClr val="FFFFFF"/>
              </a:solidFill>
              <a:effectLst>
                <a:outerShdw blurRad="50800" dist="38100" dir="2700000" algn="tl" rotWithShape="0">
                  <a:srgbClr val="000000"/>
                </a:outerShdw>
              </a:effectLst>
              <a:latin typeface="Book Antiqua" pitchFamily="18" charset="0"/>
            </a:endParaRPr>
          </a:p>
        </p:txBody>
      </p:sp>
      <p:sp>
        <p:nvSpPr>
          <p:cNvPr id="12" name="TextBox 11"/>
          <p:cNvSpPr txBox="1"/>
          <p:nvPr/>
        </p:nvSpPr>
        <p:spPr>
          <a:xfrm>
            <a:off x="5943600" y="6334780"/>
            <a:ext cx="3200400" cy="523220"/>
          </a:xfrm>
          <a:prstGeom prst="rect">
            <a:avLst/>
          </a:prstGeom>
          <a:noFill/>
        </p:spPr>
        <p:txBody>
          <a:bodyPr wrap="square" rtlCol="0">
            <a:spAutoFit/>
          </a:bodyPr>
          <a:lstStyle/>
          <a:p>
            <a:pPr algn="r"/>
            <a:r>
              <a:rPr lang="en-US" sz="2800" b="1" spc="100" dirty="0" smtClean="0">
                <a:solidFill>
                  <a:schemeClr val="bg1"/>
                </a:solidFill>
                <a:effectLst>
                  <a:outerShdw blurRad="50800" dist="50800" dir="2700000" algn="ctr" rotWithShape="0">
                    <a:schemeClr val="tx1"/>
                  </a:outerShdw>
                </a:effectLst>
                <a:latin typeface="Book Antiqua" pitchFamily="18" charset="0"/>
              </a:rPr>
              <a:t>Luke 23:39-43</a:t>
            </a:r>
            <a:endParaRPr lang="en-US" sz="2800" b="1" spc="100" dirty="0">
              <a:solidFill>
                <a:schemeClr val="bg1"/>
              </a:solidFill>
              <a:effectLst>
                <a:outerShdw blurRad="50800" dist="50800" dir="2700000" algn="ctr" rotWithShape="0">
                  <a:schemeClr val="tx1"/>
                </a:outerShdw>
              </a:effectLst>
              <a:latin typeface="Book Antiqua" pitchFamily="18"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791200"/>
          </a:xfrm>
        </p:spPr>
        <p:txBody>
          <a:bodyPr>
            <a:normAutofit lnSpcReduction="10000"/>
          </a:bodyPr>
          <a:lstStyle/>
          <a:p>
            <a:r>
              <a:rPr lang="en-US" dirty="0" smtClean="0"/>
              <a:t>The Thief Might Have Been Baptized!</a:t>
            </a:r>
          </a:p>
          <a:p>
            <a:pPr lvl="1"/>
            <a:r>
              <a:rPr lang="en-US" dirty="0" smtClean="0"/>
              <a:t>No one knows/can prove if he was baptized or not</a:t>
            </a:r>
          </a:p>
          <a:p>
            <a:pPr lvl="1"/>
            <a:r>
              <a:rPr lang="en-US" dirty="0" smtClean="0"/>
              <a:t>The thief lived last 3 years in the midst of widespread teaching, practice and acceptance of baptism</a:t>
            </a:r>
          </a:p>
          <a:p>
            <a:pPr lvl="2"/>
            <a:r>
              <a:rPr lang="en-US" sz="2300" dirty="0" smtClean="0"/>
              <a:t>John preached baptism “to all the people of Israel” (Ac. 13:24)</a:t>
            </a:r>
          </a:p>
          <a:p>
            <a:pPr lvl="2"/>
            <a:r>
              <a:rPr lang="en-US" sz="2300" dirty="0" smtClean="0"/>
              <a:t>“All the land of Judea…went out to him” (Mark 1:4-5)</a:t>
            </a:r>
          </a:p>
          <a:p>
            <a:pPr lvl="2"/>
            <a:r>
              <a:rPr lang="en-US" sz="2300" dirty="0" smtClean="0"/>
              <a:t>“Jerusalem, all Judea &amp; all the region of Jordan” (Matt. 3:5-6)</a:t>
            </a:r>
          </a:p>
          <a:p>
            <a:pPr lvl="2"/>
            <a:r>
              <a:rPr lang="en-US" sz="2300" dirty="0" smtClean="0"/>
              <a:t>“…the multitudes that came out to be baptized” (Luke 3:7)</a:t>
            </a:r>
          </a:p>
          <a:p>
            <a:pPr lvl="2"/>
            <a:r>
              <a:rPr lang="en-US" sz="2300" dirty="0" smtClean="0"/>
              <a:t>“When all the people were baptized…” (Luke 3:21)</a:t>
            </a:r>
          </a:p>
          <a:p>
            <a:pPr lvl="2"/>
            <a:r>
              <a:rPr lang="en-US" sz="2300" dirty="0" smtClean="0"/>
              <a:t>“Jesus made &amp; baptized more disciples than John” (John 4:1)</a:t>
            </a:r>
          </a:p>
          <a:p>
            <a:pPr lvl="2"/>
            <a:r>
              <a:rPr lang="en-US" sz="2300" dirty="0" smtClean="0"/>
              <a:t>The thief could have been baptized, then lapsed into old ways.</a:t>
            </a:r>
          </a:p>
          <a:p>
            <a:pPr lvl="1"/>
            <a:r>
              <a:rPr lang="en-US" dirty="0" smtClean="0"/>
              <a:t>The thief had a good knowledge of Christ (</a:t>
            </a:r>
            <a:r>
              <a:rPr lang="en-US" dirty="0" err="1" smtClean="0"/>
              <a:t>Lk</a:t>
            </a:r>
            <a:r>
              <a:rPr lang="en-US" dirty="0" smtClean="0"/>
              <a:t> 23:39-43)</a:t>
            </a:r>
          </a:p>
          <a:p>
            <a:pPr lvl="2"/>
            <a:r>
              <a:rPr lang="en-US" dirty="0" smtClean="0"/>
              <a:t>He knew, believed &amp; respected Jesus more than most</a:t>
            </a:r>
          </a:p>
          <a:p>
            <a:pPr lvl="2"/>
            <a:r>
              <a:rPr lang="en-US" dirty="0" smtClean="0"/>
              <a:t>Most likely he learned this earlier, perhaps even as a disciple</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fade">
                                      <p:cBhvr>
                                        <p:cTn id="20" dur="500"/>
                                        <p:tgtEl>
                                          <p:spTgt spid="2">
                                            <p:txEl>
                                              <p:pRg st="2" end="2"/>
                                            </p:txEl>
                                          </p:spTgt>
                                        </p:tgtEl>
                                      </p:cBhvr>
                                    </p:animEffect>
                                    <p:anim calcmode="lin" valueType="num">
                                      <p:cBhvr>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42" presetClass="entr" presetSubtype="0" fill="hold" grpId="0" nodeType="after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500"/>
                                        <p:tgtEl>
                                          <p:spTgt spid="2">
                                            <p:txEl>
                                              <p:pRg st="3" end="3"/>
                                            </p:txEl>
                                          </p:spTgt>
                                        </p:tgtEl>
                                      </p:cBhvr>
                                    </p:animEffect>
                                    <p:anim calcmode="lin" valueType="num">
                                      <p:cBhvr>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2" presetClass="entr" presetSubtype="0" fill="hold" grpId="0" nodeType="after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500"/>
                                        <p:tgtEl>
                                          <p:spTgt spid="2">
                                            <p:txEl>
                                              <p:pRg st="4" end="4"/>
                                            </p:txEl>
                                          </p:spTgt>
                                        </p:tgtEl>
                                      </p:cBhvr>
                                    </p:animEffect>
                                    <p:anim calcmode="lin" valueType="num">
                                      <p:cBhvr>
                                        <p:cTn id="3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5" fill="hold">
                            <p:stCondLst>
                              <p:cond delay="1500"/>
                            </p:stCondLst>
                            <p:childTnLst>
                              <p:par>
                                <p:cTn id="36" presetID="42" presetClass="entr" presetSubtype="0" fill="hold" grpId="0" nodeType="after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500"/>
                                        <p:tgtEl>
                                          <p:spTgt spid="2">
                                            <p:txEl>
                                              <p:pRg st="5" end="5"/>
                                            </p:txEl>
                                          </p:spTgt>
                                        </p:tgtEl>
                                      </p:cBhvr>
                                    </p:animEffect>
                                    <p:anim calcmode="lin" valueType="num">
                                      <p:cBhvr>
                                        <p:cTn id="3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1" fill="hold">
                            <p:stCondLst>
                              <p:cond delay="2000"/>
                            </p:stCondLst>
                            <p:childTnLst>
                              <p:par>
                                <p:cTn id="42" presetID="42" presetClass="entr" presetSubtype="0" fill="hold" grpId="0" nodeType="afterEffect">
                                  <p:stCondLst>
                                    <p:cond delay="0"/>
                                  </p:stCondLst>
                                  <p:childTnLst>
                                    <p:set>
                                      <p:cBhvr>
                                        <p:cTn id="43" dur="1" fill="hold">
                                          <p:stCondLst>
                                            <p:cond delay="0"/>
                                          </p:stCondLst>
                                        </p:cTn>
                                        <p:tgtEl>
                                          <p:spTgt spid="2">
                                            <p:txEl>
                                              <p:pRg st="6" end="6"/>
                                            </p:txEl>
                                          </p:spTgt>
                                        </p:tgtEl>
                                        <p:attrNameLst>
                                          <p:attrName>style.visibility</p:attrName>
                                        </p:attrNameLst>
                                      </p:cBhvr>
                                      <p:to>
                                        <p:strVal val="visible"/>
                                      </p:to>
                                    </p:set>
                                    <p:animEffect transition="in" filter="fade">
                                      <p:cBhvr>
                                        <p:cTn id="44" dur="500"/>
                                        <p:tgtEl>
                                          <p:spTgt spid="2">
                                            <p:txEl>
                                              <p:pRg st="6" end="6"/>
                                            </p:txEl>
                                          </p:spTgt>
                                        </p:tgtEl>
                                      </p:cBhvr>
                                    </p:animEffect>
                                    <p:anim calcmode="lin" valueType="num">
                                      <p:cBhvr>
                                        <p:cTn id="4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7" fill="hold">
                            <p:stCondLst>
                              <p:cond delay="2500"/>
                            </p:stCondLst>
                            <p:childTnLst>
                              <p:par>
                                <p:cTn id="48" presetID="42" presetClass="entr" presetSubtype="0" fill="hold" grpId="0" nodeType="after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fade">
                                      <p:cBhvr>
                                        <p:cTn id="50" dur="500"/>
                                        <p:tgtEl>
                                          <p:spTgt spid="2">
                                            <p:txEl>
                                              <p:pRg st="7" end="7"/>
                                            </p:txEl>
                                          </p:spTgt>
                                        </p:tgtEl>
                                      </p:cBhvr>
                                    </p:animEffect>
                                    <p:anim calcmode="lin" valueType="num">
                                      <p:cBhvr>
                                        <p:cTn id="5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par>
                          <p:cTn id="53" fill="hold">
                            <p:stCondLst>
                              <p:cond delay="3000"/>
                            </p:stCondLst>
                            <p:childTnLst>
                              <p:par>
                                <p:cTn id="54" presetID="42" presetClass="entr" presetSubtype="0" fill="hold" grpId="0" nodeType="after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500"/>
                                        <p:tgtEl>
                                          <p:spTgt spid="2">
                                            <p:txEl>
                                              <p:pRg st="8" end="8"/>
                                            </p:txEl>
                                          </p:spTgt>
                                        </p:tgtEl>
                                      </p:cBhvr>
                                    </p:animEffect>
                                    <p:anim calcmode="lin" valueType="num">
                                      <p:cBhvr>
                                        <p:cTn id="5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par>
                          <p:cTn id="59" fill="hold">
                            <p:stCondLst>
                              <p:cond delay="3500"/>
                            </p:stCondLst>
                            <p:childTnLst>
                              <p:par>
                                <p:cTn id="60" presetID="42" presetClass="entr" presetSubtype="0" fill="hold" grpId="0" nodeType="afterEffect">
                                  <p:stCondLst>
                                    <p:cond delay="0"/>
                                  </p:stCondLst>
                                  <p:childTnLst>
                                    <p:set>
                                      <p:cBhvr>
                                        <p:cTn id="61" dur="1" fill="hold">
                                          <p:stCondLst>
                                            <p:cond delay="0"/>
                                          </p:stCondLst>
                                        </p:cTn>
                                        <p:tgtEl>
                                          <p:spTgt spid="2">
                                            <p:txEl>
                                              <p:pRg st="9" end="9"/>
                                            </p:txEl>
                                          </p:spTgt>
                                        </p:tgtEl>
                                        <p:attrNameLst>
                                          <p:attrName>style.visibility</p:attrName>
                                        </p:attrNameLst>
                                      </p:cBhvr>
                                      <p:to>
                                        <p:strVal val="visible"/>
                                      </p:to>
                                    </p:set>
                                    <p:animEffect transition="in" filter="fade">
                                      <p:cBhvr>
                                        <p:cTn id="62" dur="500"/>
                                        <p:tgtEl>
                                          <p:spTgt spid="2">
                                            <p:txEl>
                                              <p:pRg st="9" end="9"/>
                                            </p:txEl>
                                          </p:spTgt>
                                        </p:tgtEl>
                                      </p:cBhvr>
                                    </p:animEffect>
                                    <p:anim calcmode="lin" valueType="num">
                                      <p:cBhvr>
                                        <p:cTn id="6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4" dur="5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2">
                                            <p:txEl>
                                              <p:pRg st="10" end="10"/>
                                            </p:txEl>
                                          </p:spTgt>
                                        </p:tgtEl>
                                        <p:attrNameLst>
                                          <p:attrName>style.visibility</p:attrName>
                                        </p:attrNameLst>
                                      </p:cBhvr>
                                      <p:to>
                                        <p:strVal val="visible"/>
                                      </p:to>
                                    </p:set>
                                    <p:animEffect transition="in" filter="fade">
                                      <p:cBhvr>
                                        <p:cTn id="69" dur="500"/>
                                        <p:tgtEl>
                                          <p:spTgt spid="2">
                                            <p:txEl>
                                              <p:pRg st="10" end="10"/>
                                            </p:txEl>
                                          </p:spTgt>
                                        </p:tgtEl>
                                      </p:cBhvr>
                                    </p:animEffect>
                                    <p:anim calcmode="lin" valueType="num">
                                      <p:cBhvr>
                                        <p:cTn id="70"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1" dur="5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par>
                          <p:cTn id="72" fill="hold">
                            <p:stCondLst>
                              <p:cond delay="500"/>
                            </p:stCondLst>
                            <p:childTnLst>
                              <p:par>
                                <p:cTn id="73" presetID="42" presetClass="entr" presetSubtype="0" fill="hold" grpId="0" nodeType="afterEffect">
                                  <p:stCondLst>
                                    <p:cond delay="0"/>
                                  </p:stCondLst>
                                  <p:childTnLst>
                                    <p:set>
                                      <p:cBhvr>
                                        <p:cTn id="74" dur="1" fill="hold">
                                          <p:stCondLst>
                                            <p:cond delay="0"/>
                                          </p:stCondLst>
                                        </p:cTn>
                                        <p:tgtEl>
                                          <p:spTgt spid="2">
                                            <p:txEl>
                                              <p:pRg st="11" end="11"/>
                                            </p:txEl>
                                          </p:spTgt>
                                        </p:tgtEl>
                                        <p:attrNameLst>
                                          <p:attrName>style.visibility</p:attrName>
                                        </p:attrNameLst>
                                      </p:cBhvr>
                                      <p:to>
                                        <p:strVal val="visible"/>
                                      </p:to>
                                    </p:set>
                                    <p:animEffect transition="in" filter="fade">
                                      <p:cBhvr>
                                        <p:cTn id="75" dur="500"/>
                                        <p:tgtEl>
                                          <p:spTgt spid="2">
                                            <p:txEl>
                                              <p:pRg st="11" end="11"/>
                                            </p:txEl>
                                          </p:spTgt>
                                        </p:tgtEl>
                                      </p:cBhvr>
                                    </p:animEffect>
                                    <p:anim calcmode="lin" valueType="num">
                                      <p:cBhvr>
                                        <p:cTn id="76"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7" dur="5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par>
                          <p:cTn id="78" fill="hold">
                            <p:stCondLst>
                              <p:cond delay="1000"/>
                            </p:stCondLst>
                            <p:childTnLst>
                              <p:par>
                                <p:cTn id="79" presetID="42" presetClass="entr" presetSubtype="0" fill="hold" grpId="0" nodeType="afterEffect">
                                  <p:stCondLst>
                                    <p:cond delay="0"/>
                                  </p:stCondLst>
                                  <p:childTnLst>
                                    <p:set>
                                      <p:cBhvr>
                                        <p:cTn id="80" dur="1" fill="hold">
                                          <p:stCondLst>
                                            <p:cond delay="0"/>
                                          </p:stCondLst>
                                        </p:cTn>
                                        <p:tgtEl>
                                          <p:spTgt spid="2">
                                            <p:txEl>
                                              <p:pRg st="12" end="12"/>
                                            </p:txEl>
                                          </p:spTgt>
                                        </p:tgtEl>
                                        <p:attrNameLst>
                                          <p:attrName>style.visibility</p:attrName>
                                        </p:attrNameLst>
                                      </p:cBhvr>
                                      <p:to>
                                        <p:strVal val="visible"/>
                                      </p:to>
                                    </p:set>
                                    <p:animEffect transition="in" filter="fade">
                                      <p:cBhvr>
                                        <p:cTn id="81" dur="500"/>
                                        <p:tgtEl>
                                          <p:spTgt spid="2">
                                            <p:txEl>
                                              <p:pRg st="12" end="12"/>
                                            </p:txEl>
                                          </p:spTgt>
                                        </p:tgtEl>
                                      </p:cBhvr>
                                    </p:animEffect>
                                    <p:anim calcmode="lin" valueType="num">
                                      <p:cBhvr>
                                        <p:cTn id="82"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83" dur="5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9067800" cy="5791200"/>
          </a:xfrm>
        </p:spPr>
        <p:txBody>
          <a:bodyPr>
            <a:normAutofit lnSpcReduction="10000"/>
          </a:bodyPr>
          <a:lstStyle/>
          <a:p>
            <a:r>
              <a:rPr lang="en-US" dirty="0" smtClean="0"/>
              <a:t>The Thief Did Not Live Under the N.T. Like We Do!</a:t>
            </a:r>
          </a:p>
          <a:p>
            <a:pPr lvl="1"/>
            <a:r>
              <a:rPr lang="en-US" dirty="0" smtClean="0"/>
              <a:t>The thief lived and died under the Old Testament.</a:t>
            </a:r>
          </a:p>
          <a:p>
            <a:pPr lvl="2"/>
            <a:r>
              <a:rPr lang="en-US" dirty="0" smtClean="0"/>
              <a:t>The testament under which he lived did not require baptism.</a:t>
            </a:r>
            <a:endParaRPr lang="en-US" sz="4000" dirty="0" smtClean="0"/>
          </a:p>
          <a:p>
            <a:pPr lvl="2"/>
            <a:r>
              <a:rPr lang="en-US" dirty="0" smtClean="0"/>
              <a:t>The testament under which we live does require baptism. </a:t>
            </a:r>
            <a:endParaRPr lang="en-US" sz="4000" dirty="0" smtClean="0"/>
          </a:p>
          <a:p>
            <a:pPr lvl="1"/>
            <a:r>
              <a:rPr lang="en-US" dirty="0" smtClean="0"/>
              <a:t>Fundamental principle found in Hebrews 9:15-17</a:t>
            </a:r>
            <a:endParaRPr lang="en-US" sz="4400" dirty="0" smtClean="0"/>
          </a:p>
          <a:p>
            <a:pPr lvl="2"/>
            <a:r>
              <a:rPr lang="en-US" dirty="0" smtClean="0"/>
              <a:t>A testament is only in force after the death of the testator.</a:t>
            </a:r>
            <a:endParaRPr lang="en-US" sz="4000" dirty="0" smtClean="0"/>
          </a:p>
          <a:p>
            <a:pPr lvl="2"/>
            <a:r>
              <a:rPr lang="en-US" dirty="0" smtClean="0"/>
              <a:t>After death, the testament assumes authority/control.</a:t>
            </a:r>
            <a:endParaRPr lang="en-US" sz="4000" dirty="0" smtClean="0"/>
          </a:p>
          <a:p>
            <a:pPr lvl="2"/>
            <a:r>
              <a:rPr lang="en-US" dirty="0" smtClean="0"/>
              <a:t>The thief lived before the testament requiring baptism.</a:t>
            </a:r>
            <a:endParaRPr lang="en-US" sz="4000" dirty="0" smtClean="0"/>
          </a:p>
          <a:p>
            <a:pPr lvl="1"/>
            <a:r>
              <a:rPr lang="en-US" dirty="0" smtClean="0"/>
              <a:t>One is amenable to the law under which he lives.</a:t>
            </a:r>
            <a:endParaRPr lang="en-US" sz="4400" dirty="0" smtClean="0"/>
          </a:p>
          <a:p>
            <a:pPr lvl="2"/>
            <a:r>
              <a:rPr lang="en-US" dirty="0" smtClean="0"/>
              <a:t>The thief was not subject to New Testament baptism.</a:t>
            </a:r>
          </a:p>
          <a:p>
            <a:pPr lvl="3"/>
            <a:r>
              <a:rPr lang="en-US" sz="2200" dirty="0" smtClean="0"/>
              <a:t>Neither was Adam, Noah, Abraham, David, etc.</a:t>
            </a:r>
          </a:p>
          <a:p>
            <a:pPr lvl="2"/>
            <a:r>
              <a:rPr lang="en-US" dirty="0" smtClean="0"/>
              <a:t>Today we are not subject to animal sacrifices, Passover, etc.</a:t>
            </a:r>
            <a:endParaRPr lang="en-US" sz="4000" dirty="0" smtClean="0"/>
          </a:p>
          <a:p>
            <a:pPr lvl="2"/>
            <a:r>
              <a:rPr lang="en-US" dirty="0" smtClean="0"/>
              <a:t>Abraham Lincoln was not subject to paying income tax.</a:t>
            </a:r>
            <a:endParaRPr lang="en-US" sz="40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500"/>
                                        <p:tgtEl>
                                          <p:spTgt spid="2">
                                            <p:txEl>
                                              <p:pRg st="1" end="1"/>
                                            </p:txEl>
                                          </p:spTgt>
                                        </p:tgtEl>
                                      </p:cBhvr>
                                    </p:animEffect>
                                    <p:anim calcmode="lin" valueType="num">
                                      <p:cBhvr>
                                        <p:cTn id="1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fade">
                                      <p:cBhvr>
                                        <p:cTn id="20" dur="500"/>
                                        <p:tgtEl>
                                          <p:spTgt spid="2">
                                            <p:txEl>
                                              <p:pRg st="2" end="2"/>
                                            </p:txEl>
                                          </p:spTgt>
                                        </p:tgtEl>
                                      </p:cBhvr>
                                    </p:animEffect>
                                    <p:anim calcmode="lin" valueType="num">
                                      <p:cBhvr>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grpId="0" nodeType="after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500"/>
                                        <p:tgtEl>
                                          <p:spTgt spid="2">
                                            <p:txEl>
                                              <p:pRg st="3" end="3"/>
                                            </p:txEl>
                                          </p:spTgt>
                                        </p:tgtEl>
                                      </p:cBhvr>
                                    </p:animEffect>
                                    <p:anim calcmode="lin" valueType="num">
                                      <p:cBhvr>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500"/>
                                        <p:tgtEl>
                                          <p:spTgt spid="2">
                                            <p:txEl>
                                              <p:pRg st="4" end="4"/>
                                            </p:txEl>
                                          </p:spTgt>
                                        </p:tgtEl>
                                      </p:cBhvr>
                                    </p:animEffect>
                                    <p:anim calcmode="lin" valueType="num">
                                      <p:cBhvr>
                                        <p:cTn id="34"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500"/>
                                        <p:tgtEl>
                                          <p:spTgt spid="2">
                                            <p:txEl>
                                              <p:pRg st="5" end="5"/>
                                            </p:txEl>
                                          </p:spTgt>
                                        </p:tgtEl>
                                      </p:cBhvr>
                                    </p:animEffect>
                                    <p:anim calcmode="lin" valueType="num">
                                      <p:cBhvr>
                                        <p:cTn id="4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500"/>
                            </p:stCondLst>
                            <p:childTnLst>
                              <p:par>
                                <p:cTn id="44" presetID="42" presetClass="entr" presetSubtype="0" fill="hold" grpId="0" nodeType="afterEffect">
                                  <p:stCondLst>
                                    <p:cond delay="0"/>
                                  </p:stCondLst>
                                  <p:childTnLst>
                                    <p:set>
                                      <p:cBhvr>
                                        <p:cTn id="45" dur="1" fill="hold">
                                          <p:stCondLst>
                                            <p:cond delay="0"/>
                                          </p:stCondLst>
                                        </p:cTn>
                                        <p:tgtEl>
                                          <p:spTgt spid="2">
                                            <p:txEl>
                                              <p:pRg st="6" end="6"/>
                                            </p:txEl>
                                          </p:spTgt>
                                        </p:tgtEl>
                                        <p:attrNameLst>
                                          <p:attrName>style.visibility</p:attrName>
                                        </p:attrNameLst>
                                      </p:cBhvr>
                                      <p:to>
                                        <p:strVal val="visible"/>
                                      </p:to>
                                    </p:set>
                                    <p:animEffect transition="in" filter="fade">
                                      <p:cBhvr>
                                        <p:cTn id="46" dur="500"/>
                                        <p:tgtEl>
                                          <p:spTgt spid="2">
                                            <p:txEl>
                                              <p:pRg st="6" end="6"/>
                                            </p:txEl>
                                          </p:spTgt>
                                        </p:tgtEl>
                                      </p:cBhvr>
                                    </p:animEffect>
                                    <p:anim calcmode="lin" valueType="num">
                                      <p:cBhvr>
                                        <p:cTn id="4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9" fill="hold">
                            <p:stCondLst>
                              <p:cond delay="1000"/>
                            </p:stCondLst>
                            <p:childTnLst>
                              <p:par>
                                <p:cTn id="50" presetID="42" presetClass="entr" presetSubtype="0" fill="hold" grpId="0" nodeType="afterEffect">
                                  <p:stCondLst>
                                    <p:cond delay="0"/>
                                  </p:stCondLst>
                                  <p:childTnLst>
                                    <p:set>
                                      <p:cBhvr>
                                        <p:cTn id="51" dur="1" fill="hold">
                                          <p:stCondLst>
                                            <p:cond delay="0"/>
                                          </p:stCondLst>
                                        </p:cTn>
                                        <p:tgtEl>
                                          <p:spTgt spid="2">
                                            <p:txEl>
                                              <p:pRg st="7" end="7"/>
                                            </p:txEl>
                                          </p:spTgt>
                                        </p:tgtEl>
                                        <p:attrNameLst>
                                          <p:attrName>style.visibility</p:attrName>
                                        </p:attrNameLst>
                                      </p:cBhvr>
                                      <p:to>
                                        <p:strVal val="visible"/>
                                      </p:to>
                                    </p:set>
                                    <p:animEffect transition="in" filter="fade">
                                      <p:cBhvr>
                                        <p:cTn id="52" dur="500"/>
                                        <p:tgtEl>
                                          <p:spTgt spid="2">
                                            <p:txEl>
                                              <p:pRg st="7" end="7"/>
                                            </p:txEl>
                                          </p:spTgt>
                                        </p:tgtEl>
                                      </p:cBhvr>
                                    </p:animEffect>
                                    <p:anim calcmode="lin" valueType="num">
                                      <p:cBhvr>
                                        <p:cTn id="5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
                                            <p:txEl>
                                              <p:pRg st="8" end="8"/>
                                            </p:txEl>
                                          </p:spTgt>
                                        </p:tgtEl>
                                        <p:attrNameLst>
                                          <p:attrName>style.visibility</p:attrName>
                                        </p:attrNameLst>
                                      </p:cBhvr>
                                      <p:to>
                                        <p:strVal val="visible"/>
                                      </p:to>
                                    </p:set>
                                    <p:animEffect transition="in" filter="fade">
                                      <p:cBhvr>
                                        <p:cTn id="59" dur="500"/>
                                        <p:tgtEl>
                                          <p:spTgt spid="2">
                                            <p:txEl>
                                              <p:pRg st="8" end="8"/>
                                            </p:txEl>
                                          </p:spTgt>
                                        </p:tgtEl>
                                      </p:cBhvr>
                                    </p:animEffect>
                                    <p:anim calcmode="lin" valueType="num">
                                      <p:cBhvr>
                                        <p:cTn id="60"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1"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par>
                          <p:cTn id="62" fill="hold">
                            <p:stCondLst>
                              <p:cond delay="500"/>
                            </p:stCondLst>
                            <p:childTnLst>
                              <p:par>
                                <p:cTn id="63" presetID="42" presetClass="entr" presetSubtype="0" fill="hold" grpId="0" nodeType="afterEffect">
                                  <p:stCondLst>
                                    <p:cond delay="0"/>
                                  </p:stCondLst>
                                  <p:childTnLst>
                                    <p:set>
                                      <p:cBhvr>
                                        <p:cTn id="64" dur="1" fill="hold">
                                          <p:stCondLst>
                                            <p:cond delay="0"/>
                                          </p:stCondLst>
                                        </p:cTn>
                                        <p:tgtEl>
                                          <p:spTgt spid="2">
                                            <p:txEl>
                                              <p:pRg st="9" end="9"/>
                                            </p:txEl>
                                          </p:spTgt>
                                        </p:tgtEl>
                                        <p:attrNameLst>
                                          <p:attrName>style.visibility</p:attrName>
                                        </p:attrNameLst>
                                      </p:cBhvr>
                                      <p:to>
                                        <p:strVal val="visible"/>
                                      </p:to>
                                    </p:set>
                                    <p:animEffect transition="in" filter="fade">
                                      <p:cBhvr>
                                        <p:cTn id="65" dur="500"/>
                                        <p:tgtEl>
                                          <p:spTgt spid="2">
                                            <p:txEl>
                                              <p:pRg st="9" end="9"/>
                                            </p:txEl>
                                          </p:spTgt>
                                        </p:tgtEl>
                                      </p:cBhvr>
                                    </p:animEffect>
                                    <p:anim calcmode="lin" valueType="num">
                                      <p:cBhvr>
                                        <p:cTn id="66"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7" dur="5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par>
                          <p:cTn id="68" fill="hold">
                            <p:stCondLst>
                              <p:cond delay="1000"/>
                            </p:stCondLst>
                            <p:childTnLst>
                              <p:par>
                                <p:cTn id="69" presetID="42" presetClass="entr" presetSubtype="0" fill="hold" grpId="0" nodeType="afterEffect">
                                  <p:stCondLst>
                                    <p:cond delay="0"/>
                                  </p:stCondLst>
                                  <p:childTnLst>
                                    <p:set>
                                      <p:cBhvr>
                                        <p:cTn id="70" dur="1" fill="hold">
                                          <p:stCondLst>
                                            <p:cond delay="0"/>
                                          </p:stCondLst>
                                        </p:cTn>
                                        <p:tgtEl>
                                          <p:spTgt spid="2">
                                            <p:txEl>
                                              <p:pRg st="10" end="10"/>
                                            </p:txEl>
                                          </p:spTgt>
                                        </p:tgtEl>
                                        <p:attrNameLst>
                                          <p:attrName>style.visibility</p:attrName>
                                        </p:attrNameLst>
                                      </p:cBhvr>
                                      <p:to>
                                        <p:strVal val="visible"/>
                                      </p:to>
                                    </p:set>
                                    <p:animEffect transition="in" filter="fade">
                                      <p:cBhvr>
                                        <p:cTn id="71" dur="500"/>
                                        <p:tgtEl>
                                          <p:spTgt spid="2">
                                            <p:txEl>
                                              <p:pRg st="10" end="10"/>
                                            </p:txEl>
                                          </p:spTgt>
                                        </p:tgtEl>
                                      </p:cBhvr>
                                    </p:animEffect>
                                    <p:anim calcmode="lin" valueType="num">
                                      <p:cBhvr>
                                        <p:cTn id="72"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3" dur="5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2">
                                            <p:txEl>
                                              <p:pRg st="11" end="11"/>
                                            </p:txEl>
                                          </p:spTgt>
                                        </p:tgtEl>
                                        <p:attrNameLst>
                                          <p:attrName>style.visibility</p:attrName>
                                        </p:attrNameLst>
                                      </p:cBhvr>
                                      <p:to>
                                        <p:strVal val="visible"/>
                                      </p:to>
                                    </p:set>
                                    <p:animEffect transition="in" filter="fade">
                                      <p:cBhvr>
                                        <p:cTn id="78" dur="500"/>
                                        <p:tgtEl>
                                          <p:spTgt spid="2">
                                            <p:txEl>
                                              <p:pRg st="11" end="11"/>
                                            </p:txEl>
                                          </p:spTgt>
                                        </p:tgtEl>
                                      </p:cBhvr>
                                    </p:animEffect>
                                    <p:anim calcmode="lin" valueType="num">
                                      <p:cBhvr>
                                        <p:cTn id="7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80" dur="5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2">
                                            <p:txEl>
                                              <p:pRg st="12" end="12"/>
                                            </p:txEl>
                                          </p:spTgt>
                                        </p:tgtEl>
                                        <p:attrNameLst>
                                          <p:attrName>style.visibility</p:attrName>
                                        </p:attrNameLst>
                                      </p:cBhvr>
                                      <p:to>
                                        <p:strVal val="visible"/>
                                      </p:to>
                                    </p:set>
                                    <p:animEffect transition="in" filter="fade">
                                      <p:cBhvr>
                                        <p:cTn id="85" dur="500"/>
                                        <p:tgtEl>
                                          <p:spTgt spid="2">
                                            <p:txEl>
                                              <p:pRg st="12" end="12"/>
                                            </p:txEl>
                                          </p:spTgt>
                                        </p:tgtEl>
                                      </p:cBhvr>
                                    </p:animEffect>
                                    <p:anim calcmode="lin" valueType="num">
                                      <p:cBhvr>
                                        <p:cTn id="86"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87" dur="5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9067800" cy="5791200"/>
          </a:xfrm>
        </p:spPr>
        <p:txBody>
          <a:bodyPr>
            <a:normAutofit/>
          </a:bodyPr>
          <a:lstStyle/>
          <a:p>
            <a:pPr lvl="0"/>
            <a:r>
              <a:rPr lang="en-US" dirty="0" smtClean="0"/>
              <a:t>The Thief Was Forgiven By the Authority of the Testator!</a:t>
            </a:r>
          </a:p>
          <a:p>
            <a:pPr lvl="1"/>
            <a:r>
              <a:rPr lang="en-US" dirty="0" smtClean="0"/>
              <a:t>While on earth, before His will went into effect, Christ had the authority to forgive sins personally and directly of whomever He desired, independent of “baptism” on their part (cf. Matt. 9:6).</a:t>
            </a:r>
            <a:endParaRPr lang="en-US" sz="4400" dirty="0" smtClean="0"/>
          </a:p>
          <a:p>
            <a:pPr lvl="2"/>
            <a:r>
              <a:rPr lang="en-US" dirty="0" smtClean="0"/>
              <a:t>He could forgive the paralytic in Mark 2:5.</a:t>
            </a:r>
            <a:endParaRPr lang="en-US" sz="4000" dirty="0" smtClean="0"/>
          </a:p>
          <a:p>
            <a:pPr lvl="2"/>
            <a:r>
              <a:rPr lang="en-US" dirty="0" smtClean="0"/>
              <a:t>He could forgive the sinful woman in Luke 7:48.</a:t>
            </a:r>
            <a:endParaRPr lang="en-US" sz="4000" dirty="0" smtClean="0"/>
          </a:p>
          <a:p>
            <a:pPr lvl="2"/>
            <a:r>
              <a:rPr lang="en-US" dirty="0" smtClean="0"/>
              <a:t>He could forgive the adulteress in John 8:11.</a:t>
            </a:r>
            <a:endParaRPr lang="en-US" sz="4000" dirty="0" smtClean="0"/>
          </a:p>
          <a:p>
            <a:pPr lvl="2"/>
            <a:r>
              <a:rPr lang="en-US" dirty="0" smtClean="0"/>
              <a:t>He could forgive </a:t>
            </a:r>
            <a:r>
              <a:rPr lang="en-US" dirty="0" err="1" smtClean="0"/>
              <a:t>Zacchaeus</a:t>
            </a:r>
            <a:r>
              <a:rPr lang="en-US" dirty="0" smtClean="0"/>
              <a:t> in Luke 19:9.</a:t>
            </a:r>
            <a:endParaRPr lang="en-US" sz="4000" dirty="0" smtClean="0"/>
          </a:p>
          <a:p>
            <a:pPr lvl="2"/>
            <a:r>
              <a:rPr lang="en-US" dirty="0" smtClean="0"/>
              <a:t>He could forgive His executioners in Luke 23:34.</a:t>
            </a:r>
            <a:endParaRPr lang="en-US" sz="4000" dirty="0" smtClean="0"/>
          </a:p>
          <a:p>
            <a:pPr lvl="2"/>
            <a:r>
              <a:rPr lang="en-US" dirty="0" smtClean="0"/>
              <a:t>He could forgive the thief in Luke 23:43.</a:t>
            </a:r>
            <a:endParaRPr lang="en-US" sz="40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fade">
                                      <p:cBhvr>
                                        <p:cTn id="20" dur="500"/>
                                        <p:tgtEl>
                                          <p:spTgt spid="2">
                                            <p:txEl>
                                              <p:pRg st="2" end="2"/>
                                            </p:txEl>
                                          </p:spTgt>
                                        </p:tgtEl>
                                      </p:cBhvr>
                                    </p:animEffect>
                                    <p:anim calcmode="lin" valueType="num">
                                      <p:cBhvr>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42" presetClass="entr" presetSubtype="0" fill="hold" grpId="0" nodeType="after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500"/>
                                        <p:tgtEl>
                                          <p:spTgt spid="2">
                                            <p:txEl>
                                              <p:pRg st="3" end="3"/>
                                            </p:txEl>
                                          </p:spTgt>
                                        </p:tgtEl>
                                      </p:cBhvr>
                                    </p:animEffect>
                                    <p:anim calcmode="lin" valueType="num">
                                      <p:cBhvr>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42" presetClass="entr" presetSubtype="0" fill="hold" grpId="0" nodeType="after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500"/>
                                        <p:tgtEl>
                                          <p:spTgt spid="2">
                                            <p:txEl>
                                              <p:pRg st="4" end="4"/>
                                            </p:txEl>
                                          </p:spTgt>
                                        </p:tgtEl>
                                      </p:cBhvr>
                                    </p:animEffect>
                                    <p:anim calcmode="lin" valueType="num">
                                      <p:cBhvr>
                                        <p:cTn id="3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5" fill="hold">
                            <p:stCondLst>
                              <p:cond delay="1500"/>
                            </p:stCondLst>
                            <p:childTnLst>
                              <p:par>
                                <p:cTn id="36" presetID="42" presetClass="entr" presetSubtype="0" fill="hold" grpId="0" nodeType="after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500"/>
                                        <p:tgtEl>
                                          <p:spTgt spid="2">
                                            <p:txEl>
                                              <p:pRg st="5" end="5"/>
                                            </p:txEl>
                                          </p:spTgt>
                                        </p:tgtEl>
                                      </p:cBhvr>
                                    </p:animEffect>
                                    <p:anim calcmode="lin" valueType="num">
                                      <p:cBhvr>
                                        <p:cTn id="3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1" fill="hold">
                            <p:stCondLst>
                              <p:cond delay="2000"/>
                            </p:stCondLst>
                            <p:childTnLst>
                              <p:par>
                                <p:cTn id="42" presetID="42" presetClass="entr" presetSubtype="0" fill="hold" grpId="0" nodeType="afterEffect">
                                  <p:stCondLst>
                                    <p:cond delay="0"/>
                                  </p:stCondLst>
                                  <p:childTnLst>
                                    <p:set>
                                      <p:cBhvr>
                                        <p:cTn id="43" dur="1" fill="hold">
                                          <p:stCondLst>
                                            <p:cond delay="0"/>
                                          </p:stCondLst>
                                        </p:cTn>
                                        <p:tgtEl>
                                          <p:spTgt spid="2">
                                            <p:txEl>
                                              <p:pRg st="6" end="6"/>
                                            </p:txEl>
                                          </p:spTgt>
                                        </p:tgtEl>
                                        <p:attrNameLst>
                                          <p:attrName>style.visibility</p:attrName>
                                        </p:attrNameLst>
                                      </p:cBhvr>
                                      <p:to>
                                        <p:strVal val="visible"/>
                                      </p:to>
                                    </p:set>
                                    <p:animEffect transition="in" filter="fade">
                                      <p:cBhvr>
                                        <p:cTn id="44" dur="500"/>
                                        <p:tgtEl>
                                          <p:spTgt spid="2">
                                            <p:txEl>
                                              <p:pRg st="6" end="6"/>
                                            </p:txEl>
                                          </p:spTgt>
                                        </p:tgtEl>
                                      </p:cBhvr>
                                    </p:animEffect>
                                    <p:anim calcmode="lin" valueType="num">
                                      <p:cBhvr>
                                        <p:cTn id="4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7" fill="hold">
                            <p:stCondLst>
                              <p:cond delay="2500"/>
                            </p:stCondLst>
                            <p:childTnLst>
                              <p:par>
                                <p:cTn id="48" presetID="42" presetClass="entr" presetSubtype="0" fill="hold" grpId="0" nodeType="afterEffect">
                                  <p:stCondLst>
                                    <p:cond delay="0"/>
                                  </p:stCondLst>
                                  <p:childTnLst>
                                    <p:set>
                                      <p:cBhvr>
                                        <p:cTn id="49" dur="1" fill="hold">
                                          <p:stCondLst>
                                            <p:cond delay="0"/>
                                          </p:stCondLst>
                                        </p:cTn>
                                        <p:tgtEl>
                                          <p:spTgt spid="2">
                                            <p:txEl>
                                              <p:pRg st="7" end="7"/>
                                            </p:txEl>
                                          </p:spTgt>
                                        </p:tgtEl>
                                        <p:attrNameLst>
                                          <p:attrName>style.visibility</p:attrName>
                                        </p:attrNameLst>
                                      </p:cBhvr>
                                      <p:to>
                                        <p:strVal val="visible"/>
                                      </p:to>
                                    </p:set>
                                    <p:animEffect transition="in" filter="fade">
                                      <p:cBhvr>
                                        <p:cTn id="50" dur="500"/>
                                        <p:tgtEl>
                                          <p:spTgt spid="2">
                                            <p:txEl>
                                              <p:pRg st="7" end="7"/>
                                            </p:txEl>
                                          </p:spTgt>
                                        </p:tgtEl>
                                      </p:cBhvr>
                                    </p:animEffect>
                                    <p:anim calcmode="lin" valueType="num">
                                      <p:cBhvr>
                                        <p:cTn id="5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9067800" cy="5791200"/>
          </a:xfrm>
        </p:spPr>
        <p:txBody>
          <a:bodyPr>
            <a:normAutofit/>
          </a:bodyPr>
          <a:lstStyle/>
          <a:p>
            <a:pPr lvl="0"/>
            <a:r>
              <a:rPr lang="en-US" dirty="0" smtClean="0"/>
              <a:t>The Thief Was Forgiven By the Authority of the Testator!</a:t>
            </a:r>
          </a:p>
          <a:p>
            <a:pPr lvl="1"/>
            <a:r>
              <a:rPr lang="en-US" dirty="0" smtClean="0"/>
              <a:t>While on earth, before His will went into effect, Christ had the authority to dispense blessings directly based upon His own will at the time.</a:t>
            </a:r>
            <a:endParaRPr lang="en-US" sz="4400" dirty="0" smtClean="0"/>
          </a:p>
          <a:p>
            <a:pPr lvl="2"/>
            <a:r>
              <a:rPr lang="en-US" dirty="0" smtClean="0"/>
              <a:t>A testator may dispense as he sees fit while still alive.</a:t>
            </a:r>
            <a:endParaRPr lang="en-US" sz="4000" dirty="0" smtClean="0"/>
          </a:p>
          <a:p>
            <a:pPr lvl="2"/>
            <a:r>
              <a:rPr lang="en-US" dirty="0" smtClean="0"/>
              <a:t>At death, Christ’s authority took force in His written will.</a:t>
            </a:r>
            <a:endParaRPr lang="en-US" sz="4000" dirty="0" smtClean="0"/>
          </a:p>
          <a:p>
            <a:pPr lvl="3"/>
            <a:r>
              <a:rPr lang="en-US" dirty="0" smtClean="0"/>
              <a:t>The blessings of His estate are now only dispensed through His will.</a:t>
            </a:r>
            <a:endParaRPr lang="en-US" sz="3600" dirty="0" smtClean="0"/>
          </a:p>
          <a:p>
            <a:pPr lvl="3"/>
            <a:r>
              <a:rPr lang="en-US" dirty="0" smtClean="0"/>
              <a:t>The terms of pardon were set out in written record, specifying baptism as a condition of pardon from sin (Mark 16:16; Acts 2:38; 22:16; 1 Pet. 3:21; etc.).</a:t>
            </a:r>
            <a:endParaRPr lang="en-US" sz="3600" dirty="0" smtClean="0"/>
          </a:p>
          <a:p>
            <a:pPr lvl="1"/>
            <a:r>
              <a:rPr lang="en-US" dirty="0" smtClean="0"/>
              <a:t>No one has the legal right to eliminate or alter any portion or condition of His will by appealing to something the Lord did during His earthly ministry.</a:t>
            </a:r>
            <a:endParaRPr lang="en-US" sz="4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anim calcmode="lin" valueType="num">
                                      <p:cBhvr>
                                        <p:cTn id="8"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500"/>
                                        <p:tgtEl>
                                          <p:spTgt spid="2">
                                            <p:txEl>
                                              <p:pRg st="2" end="2"/>
                                            </p:txEl>
                                          </p:spTgt>
                                        </p:tgtEl>
                                      </p:cBhvr>
                                    </p:animEffect>
                                    <p:anim calcmode="lin" valueType="num">
                                      <p:cBhvr>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17" fill="hold">
                            <p:stCondLst>
                              <p:cond delay="500"/>
                            </p:stCondLst>
                            <p:childTnLst>
                              <p:par>
                                <p:cTn id="18" presetID="42" presetClass="entr" presetSubtype="0" fill="hold" nodeType="after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anim calcmode="lin" valueType="num">
                                      <p:cBhvr>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2"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42" presetClass="entr" presetSubtype="0" fill="hold" nodeType="after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500"/>
                                        <p:tgtEl>
                                          <p:spTgt spid="2">
                                            <p:txEl>
                                              <p:pRg st="4" end="4"/>
                                            </p:txEl>
                                          </p:spTgt>
                                        </p:tgtEl>
                                      </p:cBhvr>
                                    </p:animEffect>
                                    <p:anim calcmode="lin" valueType="num">
                                      <p:cBhvr>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29" fill="hold">
                            <p:stCondLst>
                              <p:cond delay="1500"/>
                            </p:stCondLst>
                            <p:childTnLst>
                              <p:par>
                                <p:cTn id="30" presetID="42" presetClass="entr" presetSubtype="0" fill="hold" nodeType="after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anim calcmode="lin" valueType="num">
                                      <p:cBhvr>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2000"/>
                            </p:stCondLst>
                            <p:childTnLst>
                              <p:par>
                                <p:cTn id="36" presetID="42" presetClass="entr" presetSubtype="0" fill="hold" nodeType="afterEffect">
                                  <p:stCondLst>
                                    <p:cond delay="0"/>
                                  </p:stCondLst>
                                  <p:childTnLst>
                                    <p:set>
                                      <p:cBhvr>
                                        <p:cTn id="37" dur="1" fill="hold">
                                          <p:stCondLst>
                                            <p:cond delay="0"/>
                                          </p:stCondLst>
                                        </p:cTn>
                                        <p:tgtEl>
                                          <p:spTgt spid="2">
                                            <p:txEl>
                                              <p:pRg st="6" end="6"/>
                                            </p:txEl>
                                          </p:spTgt>
                                        </p:tgtEl>
                                        <p:attrNameLst>
                                          <p:attrName>style.visibility</p:attrName>
                                        </p:attrNameLst>
                                      </p:cBhvr>
                                      <p:to>
                                        <p:strVal val="visible"/>
                                      </p:to>
                                    </p:set>
                                    <p:animEffect transition="in" filter="fade">
                                      <p:cBhvr>
                                        <p:cTn id="38" dur="500"/>
                                        <p:tgtEl>
                                          <p:spTgt spid="2">
                                            <p:txEl>
                                              <p:pRg st="6" end="6"/>
                                            </p:txEl>
                                          </p:spTgt>
                                        </p:tgtEl>
                                      </p:cBhvr>
                                    </p:animEffect>
                                    <p:anim calcmode="lin" valueType="num">
                                      <p:cBhvr>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9067800" cy="5791200"/>
          </a:xfrm>
        </p:spPr>
        <p:txBody>
          <a:bodyPr>
            <a:normAutofit/>
          </a:bodyPr>
          <a:lstStyle/>
          <a:p>
            <a:pPr lvl="0"/>
            <a:r>
              <a:rPr lang="en-US" dirty="0" smtClean="0"/>
              <a:t>The Thief Is Not Our Example of Conversion!</a:t>
            </a:r>
          </a:p>
          <a:p>
            <a:pPr lvl="1"/>
            <a:r>
              <a:rPr lang="en-US" dirty="0" smtClean="0"/>
              <a:t>After His resurrection, Jesus gave the Great Commission, requiring baptism.</a:t>
            </a:r>
            <a:endParaRPr lang="en-US" sz="4400" dirty="0" smtClean="0"/>
          </a:p>
          <a:p>
            <a:pPr lvl="2"/>
            <a:r>
              <a:rPr lang="en-US" dirty="0" smtClean="0"/>
              <a:t>The book of Acts details how this Great Commission was carried out.</a:t>
            </a:r>
            <a:endParaRPr lang="en-US" sz="4000" dirty="0" smtClean="0"/>
          </a:p>
          <a:p>
            <a:pPr lvl="2"/>
            <a:r>
              <a:rPr lang="en-US" dirty="0" smtClean="0"/>
              <a:t>In every case of conversion in “The Christian Age” (1,000’s of them in the book of Acts), baptism was essential.</a:t>
            </a:r>
            <a:endParaRPr lang="en-US" sz="4000" dirty="0" smtClean="0"/>
          </a:p>
          <a:p>
            <a:pPr lvl="2"/>
            <a:r>
              <a:rPr lang="en-US" dirty="0" smtClean="0"/>
              <a:t>All were saved (without exception) on exactly the same terms—the law of pardon given in the Great Commission.</a:t>
            </a:r>
            <a:endParaRPr lang="en-US" sz="4000" dirty="0" smtClean="0"/>
          </a:p>
          <a:p>
            <a:pPr lvl="1"/>
            <a:r>
              <a:rPr lang="en-US" dirty="0" smtClean="0"/>
              <a:t>Not one single time in the book of Acts did anyone ask, “What about the thief on the cross?”</a:t>
            </a:r>
            <a:endParaRPr lang="en-US" sz="4400" dirty="0" smtClean="0"/>
          </a:p>
          <a:p>
            <a:pPr lvl="1"/>
            <a:r>
              <a:rPr lang="en-US" dirty="0" smtClean="0"/>
              <a:t>The thief does not constitute an example for us today!</a:t>
            </a:r>
            <a:endParaRPr lang="en-US" sz="4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500"/>
                                        <p:tgtEl>
                                          <p:spTgt spid="2">
                                            <p:txEl>
                                              <p:pRg st="1" end="1"/>
                                            </p:txEl>
                                          </p:spTgt>
                                        </p:tgtEl>
                                      </p:cBhvr>
                                    </p:animEffect>
                                    <p:anim calcmode="lin" valueType="num">
                                      <p:cBhvr>
                                        <p:cTn id="1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500"/>
                                        <p:tgtEl>
                                          <p:spTgt spid="2">
                                            <p:txEl>
                                              <p:pRg st="2" end="2"/>
                                            </p:txEl>
                                          </p:spTgt>
                                        </p:tgtEl>
                                      </p:cBhvr>
                                    </p:animEffect>
                                    <p:anim calcmode="lin" valueType="num">
                                      <p:cBhvr>
                                        <p:cTn id="22"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par>
                          <p:cTn id="24" fill="hold">
                            <p:stCondLst>
                              <p:cond delay="500"/>
                            </p:stCondLst>
                            <p:childTnLst>
                              <p:par>
                                <p:cTn id="25" presetID="42" presetClass="entr" presetSubtype="0" fill="hold" nodeType="after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500"/>
                                        <p:tgtEl>
                                          <p:spTgt spid="2">
                                            <p:txEl>
                                              <p:pRg st="3" end="3"/>
                                            </p:txEl>
                                          </p:spTgt>
                                        </p:tgtEl>
                                      </p:cBhvr>
                                    </p:animEffect>
                                    <p:anim calcmode="lin" valueType="num">
                                      <p:cBhvr>
                                        <p:cTn id="28"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2" presetClass="entr" presetSubtype="0" fill="hold" nodeType="after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500"/>
                                        <p:tgtEl>
                                          <p:spTgt spid="2">
                                            <p:txEl>
                                              <p:pRg st="4" end="4"/>
                                            </p:txEl>
                                          </p:spTgt>
                                        </p:tgtEl>
                                      </p:cBhvr>
                                    </p:animEffect>
                                    <p:anim calcmode="lin" valueType="num">
                                      <p:cBhvr>
                                        <p:cTn id="34"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500"/>
                                        <p:tgtEl>
                                          <p:spTgt spid="2">
                                            <p:txEl>
                                              <p:pRg st="5" end="5"/>
                                            </p:txEl>
                                          </p:spTgt>
                                        </p:tgtEl>
                                      </p:cBhvr>
                                    </p:animEffect>
                                    <p:anim calcmode="lin" valueType="num">
                                      <p:cBhvr>
                                        <p:cTn id="4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par>
                          <p:cTn id="43" fill="hold">
                            <p:stCondLst>
                              <p:cond delay="500"/>
                            </p:stCondLst>
                            <p:childTnLst>
                              <p:par>
                                <p:cTn id="44" presetID="42" presetClass="entr" presetSubtype="0" fill="hold" nodeType="afterEffect">
                                  <p:stCondLst>
                                    <p:cond delay="0"/>
                                  </p:stCondLst>
                                  <p:childTnLst>
                                    <p:set>
                                      <p:cBhvr>
                                        <p:cTn id="45" dur="1" fill="hold">
                                          <p:stCondLst>
                                            <p:cond delay="0"/>
                                          </p:stCondLst>
                                        </p:cTn>
                                        <p:tgtEl>
                                          <p:spTgt spid="2">
                                            <p:txEl>
                                              <p:pRg st="6" end="6"/>
                                            </p:txEl>
                                          </p:spTgt>
                                        </p:tgtEl>
                                        <p:attrNameLst>
                                          <p:attrName>style.visibility</p:attrName>
                                        </p:attrNameLst>
                                      </p:cBhvr>
                                      <p:to>
                                        <p:strVal val="visible"/>
                                      </p:to>
                                    </p:set>
                                    <p:animEffect transition="in" filter="fade">
                                      <p:cBhvr>
                                        <p:cTn id="46" dur="500"/>
                                        <p:tgtEl>
                                          <p:spTgt spid="2">
                                            <p:txEl>
                                              <p:pRg st="6" end="6"/>
                                            </p:txEl>
                                          </p:spTgt>
                                        </p:tgtEl>
                                      </p:cBhvr>
                                    </p:animEffect>
                                    <p:anim calcmode="lin" valueType="num">
                                      <p:cBhvr>
                                        <p:cTn id="4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9067800" cy="5791200"/>
          </a:xfrm>
        </p:spPr>
        <p:txBody>
          <a:bodyPr>
            <a:normAutofit fontScale="85000" lnSpcReduction="10000"/>
          </a:bodyPr>
          <a:lstStyle/>
          <a:p>
            <a:pPr lvl="0"/>
            <a:r>
              <a:rPr lang="en-US" sz="3300" dirty="0" smtClean="0"/>
              <a:t>The Thief Is Not Our Hope of Salvation!</a:t>
            </a:r>
          </a:p>
          <a:p>
            <a:pPr lvl="1"/>
            <a:r>
              <a:rPr lang="en-US" dirty="0" smtClean="0"/>
              <a:t>Our salvation is based on the Lord and what He did!</a:t>
            </a:r>
          </a:p>
          <a:p>
            <a:pPr lvl="2"/>
            <a:r>
              <a:rPr lang="en-US" dirty="0" smtClean="0"/>
              <a:t>Not on the thief and what he did (or didn’t do)!</a:t>
            </a:r>
            <a:endParaRPr lang="en-US" sz="4000" dirty="0" smtClean="0"/>
          </a:p>
          <a:p>
            <a:pPr lvl="1"/>
            <a:r>
              <a:rPr lang="en-US" dirty="0" smtClean="0"/>
              <a:t>Jesus is the only way to the Father (John 14:6)!</a:t>
            </a:r>
            <a:endParaRPr lang="en-US" sz="4400" dirty="0" smtClean="0"/>
          </a:p>
          <a:p>
            <a:pPr lvl="2"/>
            <a:r>
              <a:rPr lang="en-US" dirty="0" smtClean="0"/>
              <a:t>Obeying His will is the only hope we have of heaven (Matt. 7:21).</a:t>
            </a:r>
            <a:endParaRPr lang="en-US" sz="4000" dirty="0" smtClean="0"/>
          </a:p>
          <a:p>
            <a:pPr lvl="2"/>
            <a:r>
              <a:rPr lang="en-US" dirty="0" smtClean="0"/>
              <a:t>No one has a right to modify His will by changing His terms of salvation.</a:t>
            </a:r>
            <a:endParaRPr lang="en-US" sz="4000" dirty="0" smtClean="0"/>
          </a:p>
          <a:p>
            <a:pPr lvl="1"/>
            <a:r>
              <a:rPr lang="en-US" dirty="0" smtClean="0"/>
              <a:t>My focus doesn’t need to be on the salvation of the thief!</a:t>
            </a:r>
            <a:endParaRPr lang="en-US" sz="4400" dirty="0" smtClean="0"/>
          </a:p>
          <a:p>
            <a:pPr lvl="2"/>
            <a:r>
              <a:rPr lang="en-US" dirty="0" smtClean="0"/>
              <a:t>Nothing that he did or didn’t do will affect my salvation!</a:t>
            </a:r>
            <a:endParaRPr lang="en-US" sz="4000" dirty="0" smtClean="0"/>
          </a:p>
          <a:p>
            <a:pPr lvl="2"/>
            <a:r>
              <a:rPr lang="en-US" dirty="0" smtClean="0"/>
              <a:t>The thief did not obey the plan of salvation in the New Testament.</a:t>
            </a:r>
            <a:endParaRPr lang="en-US" sz="4000" dirty="0" smtClean="0"/>
          </a:p>
          <a:p>
            <a:pPr lvl="1"/>
            <a:r>
              <a:rPr lang="en-US" dirty="0" smtClean="0"/>
              <a:t>My focus needs to be on whether or not I am saved! </a:t>
            </a:r>
            <a:endParaRPr lang="en-US" sz="4400" dirty="0" smtClean="0"/>
          </a:p>
          <a:p>
            <a:pPr lvl="2"/>
            <a:r>
              <a:rPr lang="en-US" dirty="0" smtClean="0"/>
              <a:t>It was the Lord who died for our sins (1 Pet. 1:18-19; 2:24).</a:t>
            </a:r>
            <a:endParaRPr lang="en-US" sz="4000" dirty="0" smtClean="0"/>
          </a:p>
          <a:p>
            <a:pPr lvl="2"/>
            <a:r>
              <a:rPr lang="en-US" dirty="0" smtClean="0"/>
              <a:t>It was the Lord who told us how to be saved (Mark 16:16).</a:t>
            </a:r>
            <a:endParaRPr lang="en-US" sz="4000" dirty="0" smtClean="0"/>
          </a:p>
          <a:p>
            <a:pPr lvl="1"/>
            <a:r>
              <a:rPr lang="en-US" dirty="0" smtClean="0"/>
              <a:t>Suppose, in His last will and testament, Jesus had said:</a:t>
            </a:r>
            <a:endParaRPr lang="en-US" sz="4400" dirty="0" smtClean="0"/>
          </a:p>
          <a:p>
            <a:pPr lvl="2"/>
            <a:r>
              <a:rPr lang="en-US" dirty="0" smtClean="0"/>
              <a:t>“He who believes and is baptized will receive one million dollars.”</a:t>
            </a:r>
            <a:endParaRPr lang="en-US" sz="4000" dirty="0" smtClean="0"/>
          </a:p>
          <a:p>
            <a:pPr lvl="2"/>
            <a:r>
              <a:rPr lang="en-US" dirty="0" smtClean="0"/>
              <a:t>Do you suppose anyone would say, “Well, the thief wasn’t baptized”?</a:t>
            </a:r>
            <a:endParaRPr lang="en-US"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500"/>
                                        <p:tgtEl>
                                          <p:spTgt spid="2">
                                            <p:txEl>
                                              <p:pRg st="1" end="1"/>
                                            </p:txEl>
                                          </p:spTgt>
                                        </p:tgtEl>
                                      </p:cBhvr>
                                    </p:animEffect>
                                    <p:anim calcmode="lin" valueType="num">
                                      <p:cBhvr>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500"/>
                                        <p:tgtEl>
                                          <p:spTgt spid="2">
                                            <p:txEl>
                                              <p:pRg st="2" end="2"/>
                                            </p:txEl>
                                          </p:spTgt>
                                        </p:tgtEl>
                                      </p:cBhvr>
                                    </p:animEffect>
                                    <p:anim calcmode="lin" valueType="num">
                                      <p:cBhvr>
                                        <p:cTn id="2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500"/>
                                        <p:tgtEl>
                                          <p:spTgt spid="2">
                                            <p:txEl>
                                              <p:pRg st="3" end="3"/>
                                            </p:txEl>
                                          </p:spTgt>
                                        </p:tgtEl>
                                      </p:cBhvr>
                                    </p:animEffect>
                                    <p:anim calcmode="lin" valueType="num">
                                      <p:cBhvr>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par>
                          <p:cTn id="29" fill="hold">
                            <p:stCondLst>
                              <p:cond delay="500"/>
                            </p:stCondLst>
                            <p:childTnLst>
                              <p:par>
                                <p:cTn id="30" presetID="42" presetClass="entr" presetSubtype="0" fill="hold" nodeType="after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500"/>
                                        <p:tgtEl>
                                          <p:spTgt spid="2">
                                            <p:txEl>
                                              <p:pRg st="4" end="4"/>
                                            </p:txEl>
                                          </p:spTgt>
                                        </p:tgtEl>
                                      </p:cBhvr>
                                    </p:animEffect>
                                    <p:anim calcmode="lin" valueType="num">
                                      <p:cBhvr>
                                        <p:cTn id="3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par>
                          <p:cTn id="35" fill="hold">
                            <p:stCondLst>
                              <p:cond delay="1000"/>
                            </p:stCondLst>
                            <p:childTnLst>
                              <p:par>
                                <p:cTn id="36" presetID="42" presetClass="entr" presetSubtype="0" fill="hold" nodeType="after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500"/>
                                        <p:tgtEl>
                                          <p:spTgt spid="2">
                                            <p:txEl>
                                              <p:pRg st="5" end="5"/>
                                            </p:txEl>
                                          </p:spTgt>
                                        </p:tgtEl>
                                      </p:cBhvr>
                                    </p:animEffect>
                                    <p:anim calcmode="lin" valueType="num">
                                      <p:cBhvr>
                                        <p:cTn id="3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fade">
                                      <p:cBhvr>
                                        <p:cTn id="45" dur="500"/>
                                        <p:tgtEl>
                                          <p:spTgt spid="2">
                                            <p:txEl>
                                              <p:pRg st="6" end="6"/>
                                            </p:txEl>
                                          </p:spTgt>
                                        </p:tgtEl>
                                      </p:cBhvr>
                                    </p:animEffect>
                                    <p:anim calcmode="lin" valueType="num">
                                      <p:cBhvr>
                                        <p:cTn id="46"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7" dur="5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par>
                          <p:cTn id="48" fill="hold">
                            <p:stCondLst>
                              <p:cond delay="500"/>
                            </p:stCondLst>
                            <p:childTnLst>
                              <p:par>
                                <p:cTn id="49" presetID="42" presetClass="entr" presetSubtype="0" fill="hold" nodeType="afterEffect">
                                  <p:stCondLst>
                                    <p:cond delay="0"/>
                                  </p:stCondLst>
                                  <p:childTnLst>
                                    <p:set>
                                      <p:cBhvr>
                                        <p:cTn id="50" dur="1" fill="hold">
                                          <p:stCondLst>
                                            <p:cond delay="0"/>
                                          </p:stCondLst>
                                        </p:cTn>
                                        <p:tgtEl>
                                          <p:spTgt spid="2">
                                            <p:txEl>
                                              <p:pRg st="7" end="7"/>
                                            </p:txEl>
                                          </p:spTgt>
                                        </p:tgtEl>
                                        <p:attrNameLst>
                                          <p:attrName>style.visibility</p:attrName>
                                        </p:attrNameLst>
                                      </p:cBhvr>
                                      <p:to>
                                        <p:strVal val="visible"/>
                                      </p:to>
                                    </p:set>
                                    <p:animEffect transition="in" filter="fade">
                                      <p:cBhvr>
                                        <p:cTn id="51" dur="500"/>
                                        <p:tgtEl>
                                          <p:spTgt spid="2">
                                            <p:txEl>
                                              <p:pRg st="7" end="7"/>
                                            </p:txEl>
                                          </p:spTgt>
                                        </p:tgtEl>
                                      </p:cBhvr>
                                    </p:animEffect>
                                    <p:anim calcmode="lin" valueType="num">
                                      <p:cBhvr>
                                        <p:cTn id="52"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3" dur="5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par>
                          <p:cTn id="54" fill="hold">
                            <p:stCondLst>
                              <p:cond delay="1000"/>
                            </p:stCondLst>
                            <p:childTnLst>
                              <p:par>
                                <p:cTn id="55" presetID="42" presetClass="entr" presetSubtype="0" fill="hold" nodeType="afterEffect">
                                  <p:stCondLst>
                                    <p:cond delay="0"/>
                                  </p:stCondLst>
                                  <p:childTnLst>
                                    <p:set>
                                      <p:cBhvr>
                                        <p:cTn id="56" dur="1" fill="hold">
                                          <p:stCondLst>
                                            <p:cond delay="0"/>
                                          </p:stCondLst>
                                        </p:cTn>
                                        <p:tgtEl>
                                          <p:spTgt spid="2">
                                            <p:txEl>
                                              <p:pRg st="8" end="8"/>
                                            </p:txEl>
                                          </p:spTgt>
                                        </p:tgtEl>
                                        <p:attrNameLst>
                                          <p:attrName>style.visibility</p:attrName>
                                        </p:attrNameLst>
                                      </p:cBhvr>
                                      <p:to>
                                        <p:strVal val="visible"/>
                                      </p:to>
                                    </p:set>
                                    <p:animEffect transition="in" filter="fade">
                                      <p:cBhvr>
                                        <p:cTn id="57" dur="500"/>
                                        <p:tgtEl>
                                          <p:spTgt spid="2">
                                            <p:txEl>
                                              <p:pRg st="8" end="8"/>
                                            </p:txEl>
                                          </p:spTgt>
                                        </p:tgtEl>
                                      </p:cBhvr>
                                    </p:animEffect>
                                    <p:anim calcmode="lin" valueType="num">
                                      <p:cBhvr>
                                        <p:cTn id="58"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9" dur="5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2">
                                            <p:txEl>
                                              <p:pRg st="9" end="9"/>
                                            </p:txEl>
                                          </p:spTgt>
                                        </p:tgtEl>
                                        <p:attrNameLst>
                                          <p:attrName>style.visibility</p:attrName>
                                        </p:attrNameLst>
                                      </p:cBhvr>
                                      <p:to>
                                        <p:strVal val="visible"/>
                                      </p:to>
                                    </p:set>
                                    <p:animEffect transition="in" filter="fade">
                                      <p:cBhvr>
                                        <p:cTn id="64" dur="500"/>
                                        <p:tgtEl>
                                          <p:spTgt spid="2">
                                            <p:txEl>
                                              <p:pRg st="9" end="9"/>
                                            </p:txEl>
                                          </p:spTgt>
                                        </p:tgtEl>
                                      </p:cBhvr>
                                    </p:animEffect>
                                    <p:anim calcmode="lin" valueType="num">
                                      <p:cBhvr>
                                        <p:cTn id="6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500"/>
                            </p:stCondLst>
                            <p:childTnLst>
                              <p:par>
                                <p:cTn id="68" presetID="42" presetClass="entr" presetSubtype="0" fill="hold" nodeType="after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Effect transition="in" filter="fade">
                                      <p:cBhvr>
                                        <p:cTn id="70" dur="500"/>
                                        <p:tgtEl>
                                          <p:spTgt spid="2">
                                            <p:txEl>
                                              <p:pRg st="10" end="10"/>
                                            </p:txEl>
                                          </p:spTgt>
                                        </p:tgtEl>
                                      </p:cBhvr>
                                    </p:animEffect>
                                    <p:anim calcmode="lin" valueType="num">
                                      <p:cBhvr>
                                        <p:cTn id="7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2" dur="5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par>
                          <p:cTn id="73" fill="hold">
                            <p:stCondLst>
                              <p:cond delay="1000"/>
                            </p:stCondLst>
                            <p:childTnLst>
                              <p:par>
                                <p:cTn id="74" presetID="42" presetClass="entr" presetSubtype="0" fill="hold" nodeType="afterEffect">
                                  <p:stCondLst>
                                    <p:cond delay="0"/>
                                  </p:stCondLst>
                                  <p:childTnLst>
                                    <p:set>
                                      <p:cBhvr>
                                        <p:cTn id="75" dur="1" fill="hold">
                                          <p:stCondLst>
                                            <p:cond delay="0"/>
                                          </p:stCondLst>
                                        </p:cTn>
                                        <p:tgtEl>
                                          <p:spTgt spid="2">
                                            <p:txEl>
                                              <p:pRg st="11" end="11"/>
                                            </p:txEl>
                                          </p:spTgt>
                                        </p:tgtEl>
                                        <p:attrNameLst>
                                          <p:attrName>style.visibility</p:attrName>
                                        </p:attrNameLst>
                                      </p:cBhvr>
                                      <p:to>
                                        <p:strVal val="visible"/>
                                      </p:to>
                                    </p:set>
                                    <p:animEffect transition="in" filter="fade">
                                      <p:cBhvr>
                                        <p:cTn id="76" dur="500"/>
                                        <p:tgtEl>
                                          <p:spTgt spid="2">
                                            <p:txEl>
                                              <p:pRg st="11" end="11"/>
                                            </p:txEl>
                                          </p:spTgt>
                                        </p:tgtEl>
                                      </p:cBhvr>
                                    </p:animEffect>
                                    <p:anim calcmode="lin" valueType="num">
                                      <p:cBhvr>
                                        <p:cTn id="7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8" dur="5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
                                            <p:txEl>
                                              <p:pRg st="12" end="12"/>
                                            </p:txEl>
                                          </p:spTgt>
                                        </p:tgtEl>
                                        <p:attrNameLst>
                                          <p:attrName>style.visibility</p:attrName>
                                        </p:attrNameLst>
                                      </p:cBhvr>
                                      <p:to>
                                        <p:strVal val="visible"/>
                                      </p:to>
                                    </p:set>
                                    <p:animEffect transition="in" filter="fade">
                                      <p:cBhvr>
                                        <p:cTn id="83" dur="500"/>
                                        <p:tgtEl>
                                          <p:spTgt spid="2">
                                            <p:txEl>
                                              <p:pRg st="12" end="12"/>
                                            </p:txEl>
                                          </p:spTgt>
                                        </p:tgtEl>
                                      </p:cBhvr>
                                    </p:animEffect>
                                    <p:anim calcmode="lin" valueType="num">
                                      <p:cBhvr>
                                        <p:cTn id="84"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85" dur="5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par>
                          <p:cTn id="86" fill="hold">
                            <p:stCondLst>
                              <p:cond delay="500"/>
                            </p:stCondLst>
                            <p:childTnLst>
                              <p:par>
                                <p:cTn id="87" presetID="42" presetClass="entr" presetSubtype="0" fill="hold" nodeType="afterEffect">
                                  <p:stCondLst>
                                    <p:cond delay="0"/>
                                  </p:stCondLst>
                                  <p:childTnLst>
                                    <p:set>
                                      <p:cBhvr>
                                        <p:cTn id="88" dur="1" fill="hold">
                                          <p:stCondLst>
                                            <p:cond delay="0"/>
                                          </p:stCondLst>
                                        </p:cTn>
                                        <p:tgtEl>
                                          <p:spTgt spid="2">
                                            <p:txEl>
                                              <p:pRg st="13" end="13"/>
                                            </p:txEl>
                                          </p:spTgt>
                                        </p:tgtEl>
                                        <p:attrNameLst>
                                          <p:attrName>style.visibility</p:attrName>
                                        </p:attrNameLst>
                                      </p:cBhvr>
                                      <p:to>
                                        <p:strVal val="visible"/>
                                      </p:to>
                                    </p:set>
                                    <p:animEffect transition="in" filter="fade">
                                      <p:cBhvr>
                                        <p:cTn id="89" dur="500"/>
                                        <p:tgtEl>
                                          <p:spTgt spid="2">
                                            <p:txEl>
                                              <p:pRg st="13" end="13"/>
                                            </p:txEl>
                                          </p:spTgt>
                                        </p:tgtEl>
                                      </p:cBhvr>
                                    </p:animEffect>
                                    <p:anim calcmode="lin" valueType="num">
                                      <p:cBhvr>
                                        <p:cTn id="90"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91" dur="5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nodeType="clickEffect">
                                  <p:stCondLst>
                                    <p:cond delay="0"/>
                                  </p:stCondLst>
                                  <p:childTnLst>
                                    <p:set>
                                      <p:cBhvr>
                                        <p:cTn id="95" dur="1" fill="hold">
                                          <p:stCondLst>
                                            <p:cond delay="0"/>
                                          </p:stCondLst>
                                        </p:cTn>
                                        <p:tgtEl>
                                          <p:spTgt spid="2">
                                            <p:txEl>
                                              <p:pRg st="14" end="14"/>
                                            </p:txEl>
                                          </p:spTgt>
                                        </p:tgtEl>
                                        <p:attrNameLst>
                                          <p:attrName>style.visibility</p:attrName>
                                        </p:attrNameLst>
                                      </p:cBhvr>
                                      <p:to>
                                        <p:strVal val="visible"/>
                                      </p:to>
                                    </p:set>
                                    <p:animEffect transition="in" filter="fade">
                                      <p:cBhvr>
                                        <p:cTn id="96" dur="500"/>
                                        <p:tgtEl>
                                          <p:spTgt spid="2">
                                            <p:txEl>
                                              <p:pRg st="14" end="14"/>
                                            </p:txEl>
                                          </p:spTgt>
                                        </p:tgtEl>
                                      </p:cBhvr>
                                    </p:animEffect>
                                    <p:anim calcmode="lin" valueType="num">
                                      <p:cBhvr>
                                        <p:cTn id="97"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98" dur="5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876</Words>
  <Application>Microsoft Office PowerPoint</Application>
  <PresentationFormat>On-screen Show (4:3)</PresentationFormat>
  <Paragraphs>68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dc:creator>
  <cp:lastModifiedBy>David</cp:lastModifiedBy>
  <cp:revision>3</cp:revision>
  <dcterms:created xsi:type="dcterms:W3CDTF">2012-04-28T21:36:56Z</dcterms:created>
  <dcterms:modified xsi:type="dcterms:W3CDTF">2012-04-29T12:41:44Z</dcterms:modified>
</cp:coreProperties>
</file>