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8" r:id="rId3"/>
    <p:sldId id="303" r:id="rId4"/>
    <p:sldId id="307" r:id="rId5"/>
    <p:sldId id="309" r:id="rId6"/>
    <p:sldId id="310" r:id="rId7"/>
    <p:sldId id="311" r:id="rId8"/>
    <p:sldId id="312" r:id="rId9"/>
    <p:sldId id="313" r:id="rId10"/>
    <p:sldId id="314" r:id="rId11"/>
    <p:sldId id="315" r:id="rId12"/>
    <p:sldId id="316" r:id="rId13"/>
    <p:sldId id="317" r:id="rId14"/>
    <p:sldId id="318" r:id="rId15"/>
    <p:sldId id="32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20027"/>
    <a:srgbClr val="C1002D"/>
    <a:srgbClr val="A2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41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A54455-45D2-43CA-B2C9-607F80279603}" type="datetimeFigureOut">
              <a:rPr lang="en-US" smtClean="0"/>
              <a:pPr/>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C829A-2442-4114-A2D0-0650E82BC83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A54455-45D2-43CA-B2C9-607F80279603}" type="datetimeFigureOut">
              <a:rPr lang="en-US" smtClean="0"/>
              <a:pPr/>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C829A-2442-4114-A2D0-0650E82BC83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A54455-45D2-43CA-B2C9-607F80279603}" type="datetimeFigureOut">
              <a:rPr lang="en-US" smtClean="0"/>
              <a:pPr/>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C829A-2442-4114-A2D0-0650E82BC83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26" name="Picture 2" descr="\\pblfpr\users\David\_Graphics\Lesson-Event PPT Graphics\Interpreting the Bible - text slide.jpg"/>
          <p:cNvPicPr>
            <a:picLocks noChangeAspect="1" noChangeArrowheads="1"/>
          </p:cNvPicPr>
          <p:nvPr userDrawn="1"/>
        </p:nvPicPr>
        <p:blipFill>
          <a:blip r:embed="rId2" cstate="print"/>
          <a:srcRect/>
          <a:stretch>
            <a:fillRect/>
          </a:stretch>
        </p:blipFill>
        <p:spPr bwMode="auto">
          <a:xfrm>
            <a:off x="0" y="0"/>
            <a:ext cx="9144001" cy="6858000"/>
          </a:xfrm>
          <a:prstGeom prst="rect">
            <a:avLst/>
          </a:prstGeom>
          <a:noFill/>
        </p:spPr>
      </p:pic>
      <p:sp>
        <p:nvSpPr>
          <p:cNvPr id="3" name="Content Placeholder 2"/>
          <p:cNvSpPr>
            <a:spLocks noGrp="1"/>
          </p:cNvSpPr>
          <p:nvPr>
            <p:ph idx="1"/>
          </p:nvPr>
        </p:nvSpPr>
        <p:spPr>
          <a:xfrm>
            <a:off x="228600" y="1371600"/>
            <a:ext cx="8763000" cy="5486400"/>
          </a:xfrm>
        </p:spPr>
        <p:txBody>
          <a:bodyPr>
            <a:normAutofit/>
          </a:bodyPr>
          <a:lstStyle>
            <a:lvl1pPr marL="401638" indent="-401638">
              <a:buFont typeface="+mj-lt"/>
              <a:buAutoNum type="arabicPeriod"/>
              <a:defRPr sz="2800" b="1"/>
            </a:lvl1pPr>
            <a:lvl2pPr marL="796925" indent="-339725">
              <a:buFont typeface="+mj-lt"/>
              <a:buAutoNum type="alphaLcPeriod"/>
              <a:defRPr sz="2400" b="1">
                <a:solidFill>
                  <a:srgbClr val="A20027"/>
                </a:solidFill>
                <a:effectLst>
                  <a:outerShdw blurRad="25400" dist="38100" dir="2700000" algn="ctr" rotWithShape="0">
                    <a:schemeClr val="tx1"/>
                  </a:outerShdw>
                </a:effectLst>
              </a:defRPr>
            </a:lvl2pPr>
            <a:lvl3pPr marL="1200150" indent="-344488">
              <a:buFont typeface="+mj-lt"/>
              <a:buAutoNum type="romanLcPeriod"/>
              <a:defRPr sz="2000" b="1"/>
            </a:lvl3pPr>
            <a:lvl4pPr>
              <a:defRPr sz="1800" b="1"/>
            </a:lvl4pPr>
            <a:lvl5pPr>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152400" y="838200"/>
            <a:ext cx="8839200" cy="503238"/>
          </a:xfrm>
          <a:solidFill>
            <a:srgbClr val="A20027"/>
          </a:solidFill>
        </p:spPr>
        <p:txBody>
          <a:bodyPr>
            <a:noAutofit/>
          </a:bodyPr>
          <a:lstStyle>
            <a:lvl1pPr>
              <a:defRPr sz="4000" b="1">
                <a:solidFill>
                  <a:schemeClr val="bg1"/>
                </a:solidFill>
                <a:effectLst>
                  <a:outerShdw blurRad="38100" dist="38100" dir="2700000" algn="ctr" rotWithShape="0">
                    <a:schemeClr val="tx1"/>
                  </a:outerShdw>
                </a:effectLst>
              </a:defRPr>
            </a:lvl1pPr>
          </a:lstStyle>
          <a:p>
            <a:r>
              <a:rPr lang="en-US" dirty="0" smtClean="0"/>
              <a:t>Click to edit Master title style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500"/>
                                        <p:tgtEl>
                                          <p:spTgt spid="3">
                                            <p:txEl>
                                              <p:pRg st="1" end="1"/>
                                            </p:txEl>
                                          </p:spTgt>
                                        </p:tgtEl>
                                      </p:cBhvr>
                                    </p:animEffect>
                                    <p:anim calcmode="lin" valueType="num">
                                      <p:cBhvr>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anim calcmode="lin" valueType="num">
                                      <p:cBhvr>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anim calcmode="lin" valueType="num">
                                      <p:cBhvr>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500"/>
                                        <p:tgtEl>
                                          <p:spTgt spid="3">
                                            <p:txEl>
                                              <p:pRg st="4" end="4"/>
                                            </p:txEl>
                                          </p:spTgt>
                                        </p:tgtEl>
                                      </p:cBhvr>
                                    </p:animEffect>
                                    <p:anim calcmode="lin" valueType="num">
                                      <p:cBhvr>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42"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anim calcmode="lin" valueType="num">
                      <p:cBhvr>
                        <p:cTn dur="500" fill="hold"/>
                        <p:tgtEl>
                          <p:spTgt spid="3"/>
                        </p:tgtEl>
                        <p:attrNameLst>
                          <p:attrName>ppt_x</p:attrName>
                        </p:attrNameLst>
                      </p:cBhvr>
                      <p:tavLst>
                        <p:tav tm="0">
                          <p:val>
                            <p:strVal val="#ppt_x"/>
                          </p:val>
                        </p:tav>
                        <p:tav tm="100000">
                          <p:val>
                            <p:strVal val="#ppt_x"/>
                          </p:val>
                        </p:tav>
                      </p:tavLst>
                    </p:anim>
                    <p:anim calcmode="lin" valueType="num">
                      <p:cBhvr>
                        <p:cTn dur="500" fill="hold"/>
                        <p:tgtEl>
                          <p:spTgt spid="3"/>
                        </p:tgtEl>
                        <p:attrNameLst>
                          <p:attrName>ppt_y</p:attrName>
                        </p:attrNameLst>
                      </p:cBhvr>
                      <p:tavLst>
                        <p:tav tm="0">
                          <p:val>
                            <p:strVal val="#ppt_y+.1"/>
                          </p:val>
                        </p:tav>
                        <p:tav tm="100000">
                          <p:val>
                            <p:strVal val="#ppt_y"/>
                          </p:val>
                        </p:tav>
                      </p:tavLst>
                    </p:anim>
                  </p:childTnLst>
                </p:cTn>
              </p:par>
            </p:tnLst>
          </p:tmpl>
          <p:tmpl lvl="2">
            <p:tnLst>
              <p:par>
                <p:cTn presetID="42"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anim calcmode="lin" valueType="num">
                      <p:cBhvr>
                        <p:cTn dur="500" fill="hold"/>
                        <p:tgtEl>
                          <p:spTgt spid="3"/>
                        </p:tgtEl>
                        <p:attrNameLst>
                          <p:attrName>ppt_x</p:attrName>
                        </p:attrNameLst>
                      </p:cBhvr>
                      <p:tavLst>
                        <p:tav tm="0">
                          <p:val>
                            <p:strVal val="#ppt_x"/>
                          </p:val>
                        </p:tav>
                        <p:tav tm="100000">
                          <p:val>
                            <p:strVal val="#ppt_x"/>
                          </p:val>
                        </p:tav>
                      </p:tavLst>
                    </p:anim>
                    <p:anim calcmode="lin" valueType="num">
                      <p:cBhvr>
                        <p:cTn dur="500" fill="hold"/>
                        <p:tgtEl>
                          <p:spTgt spid="3"/>
                        </p:tgtEl>
                        <p:attrNameLst>
                          <p:attrName>ppt_y</p:attrName>
                        </p:attrNameLst>
                      </p:cBhvr>
                      <p:tavLst>
                        <p:tav tm="0">
                          <p:val>
                            <p:strVal val="#ppt_y+.1"/>
                          </p:val>
                        </p:tav>
                        <p:tav tm="100000">
                          <p:val>
                            <p:strVal val="#ppt_y"/>
                          </p:val>
                        </p:tav>
                      </p:tavLst>
                    </p:anim>
                  </p:childTnLst>
                </p:cTn>
              </p:par>
            </p:tnLst>
          </p:tmpl>
          <p:tmpl lvl="3">
            <p:tnLst>
              <p:par>
                <p:cTn presetID="42"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anim calcmode="lin" valueType="num">
                      <p:cBhvr>
                        <p:cTn dur="500" fill="hold"/>
                        <p:tgtEl>
                          <p:spTgt spid="3"/>
                        </p:tgtEl>
                        <p:attrNameLst>
                          <p:attrName>ppt_x</p:attrName>
                        </p:attrNameLst>
                      </p:cBhvr>
                      <p:tavLst>
                        <p:tav tm="0">
                          <p:val>
                            <p:strVal val="#ppt_x"/>
                          </p:val>
                        </p:tav>
                        <p:tav tm="100000">
                          <p:val>
                            <p:strVal val="#ppt_x"/>
                          </p:val>
                        </p:tav>
                      </p:tavLst>
                    </p:anim>
                    <p:anim calcmode="lin" valueType="num">
                      <p:cBhvr>
                        <p:cTn dur="500" fill="hold"/>
                        <p:tgtEl>
                          <p:spTgt spid="3"/>
                        </p:tgtEl>
                        <p:attrNameLst>
                          <p:attrName>ppt_y</p:attrName>
                        </p:attrNameLst>
                      </p:cBhvr>
                      <p:tavLst>
                        <p:tav tm="0">
                          <p:val>
                            <p:strVal val="#ppt_y+.1"/>
                          </p:val>
                        </p:tav>
                        <p:tav tm="100000">
                          <p:val>
                            <p:strVal val="#ppt_y"/>
                          </p:val>
                        </p:tav>
                      </p:tavLst>
                    </p:anim>
                  </p:childTnLst>
                </p:cTn>
              </p:par>
            </p:tnLst>
          </p:tmpl>
          <p:tmpl lvl="4">
            <p:tnLst>
              <p:par>
                <p:cTn presetID="42"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anim calcmode="lin" valueType="num">
                      <p:cBhvr>
                        <p:cTn dur="500" fill="hold"/>
                        <p:tgtEl>
                          <p:spTgt spid="3"/>
                        </p:tgtEl>
                        <p:attrNameLst>
                          <p:attrName>ppt_x</p:attrName>
                        </p:attrNameLst>
                      </p:cBhvr>
                      <p:tavLst>
                        <p:tav tm="0">
                          <p:val>
                            <p:strVal val="#ppt_x"/>
                          </p:val>
                        </p:tav>
                        <p:tav tm="100000">
                          <p:val>
                            <p:strVal val="#ppt_x"/>
                          </p:val>
                        </p:tav>
                      </p:tavLst>
                    </p:anim>
                    <p:anim calcmode="lin" valueType="num">
                      <p:cBhvr>
                        <p:cTn dur="500" fill="hold"/>
                        <p:tgtEl>
                          <p:spTgt spid="3"/>
                        </p:tgtEl>
                        <p:attrNameLst>
                          <p:attrName>ppt_y</p:attrName>
                        </p:attrNameLst>
                      </p:cBhvr>
                      <p:tavLst>
                        <p:tav tm="0">
                          <p:val>
                            <p:strVal val="#ppt_y+.1"/>
                          </p:val>
                        </p:tav>
                        <p:tav tm="100000">
                          <p:val>
                            <p:strVal val="#ppt_y"/>
                          </p:val>
                        </p:tav>
                      </p:tavLst>
                    </p:anim>
                  </p:childTnLst>
                </p:cTn>
              </p:par>
            </p:tnLst>
          </p:tmpl>
          <p:tmpl lvl="5">
            <p:tnLst>
              <p:par>
                <p:cTn presetID="42"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anim calcmode="lin" valueType="num">
                      <p:cBhvr>
                        <p:cTn dur="500" fill="hold"/>
                        <p:tgtEl>
                          <p:spTgt spid="3"/>
                        </p:tgtEl>
                        <p:attrNameLst>
                          <p:attrName>ppt_x</p:attrName>
                        </p:attrNameLst>
                      </p:cBhvr>
                      <p:tavLst>
                        <p:tav tm="0">
                          <p:val>
                            <p:strVal val="#ppt_x"/>
                          </p:val>
                        </p:tav>
                        <p:tav tm="100000">
                          <p:val>
                            <p:strVal val="#ppt_x"/>
                          </p:val>
                        </p:tav>
                      </p:tavLst>
                    </p:anim>
                    <p:anim calcmode="lin" valueType="num">
                      <p:cBhvr>
                        <p:cTn dur="500" fill="hold"/>
                        <p:tgtEl>
                          <p:spTgt spid="3"/>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A54455-45D2-43CA-B2C9-607F80279603}" type="datetimeFigureOut">
              <a:rPr lang="en-US" smtClean="0"/>
              <a:pPr/>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C829A-2442-4114-A2D0-0650E82BC83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A54455-45D2-43CA-B2C9-607F80279603}" type="datetimeFigureOut">
              <a:rPr lang="en-US" smtClean="0"/>
              <a:pPr/>
              <a:t>5/21/2012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EC829A-2442-4114-A2D0-0650E82BC83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A54455-45D2-43CA-B2C9-607F80279603}" type="datetimeFigureOut">
              <a:rPr lang="en-US" smtClean="0"/>
              <a:pPr/>
              <a:t>5/21/2012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EC829A-2442-4114-A2D0-0650E82BC83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A54455-45D2-43CA-B2C9-607F80279603}" type="datetimeFigureOut">
              <a:rPr lang="en-US" smtClean="0"/>
              <a:pPr/>
              <a:t>5/21/2012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EC829A-2442-4114-A2D0-0650E82BC83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A54455-45D2-43CA-B2C9-607F80279603}" type="datetimeFigureOut">
              <a:rPr lang="en-US" smtClean="0"/>
              <a:pPr/>
              <a:t>5/21/2012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EC829A-2442-4114-A2D0-0650E82BC83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A54455-45D2-43CA-B2C9-607F80279603}" type="datetimeFigureOut">
              <a:rPr lang="en-US" smtClean="0"/>
              <a:pPr/>
              <a:t>5/21/2012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EC829A-2442-4114-A2D0-0650E82BC83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A54455-45D2-43CA-B2C9-607F80279603}" type="datetimeFigureOut">
              <a:rPr lang="en-US" smtClean="0"/>
              <a:pPr/>
              <a:t>5/21/2012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EC829A-2442-4114-A2D0-0650E82BC83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A54455-45D2-43CA-B2C9-607F80279603}" type="datetimeFigureOut">
              <a:rPr lang="en-US" smtClean="0"/>
              <a:pPr/>
              <a:t>5/21/2012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EC829A-2442-4114-A2D0-0650E82BC83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fa</a:t>
            </a:r>
            <a:endParaRPr lang="en-US" dirty="0"/>
          </a:p>
        </p:txBody>
      </p:sp>
      <p:sp>
        <p:nvSpPr>
          <p:cNvPr id="3" name="Subtitle 2"/>
          <p:cNvSpPr>
            <a:spLocks noGrp="1"/>
          </p:cNvSpPr>
          <p:nvPr>
            <p:ph type="subTitle" idx="1"/>
          </p:nvPr>
        </p:nvSpPr>
        <p:spPr/>
        <p:txBody>
          <a:bodyPr/>
          <a:lstStyle/>
          <a:p>
            <a:endParaRPr lang="en-US"/>
          </a:p>
        </p:txBody>
      </p:sp>
      <p:pic>
        <p:nvPicPr>
          <p:cNvPr id="2050" name="Picture 2" descr="\\pblfpr\users\David\_Graphics\Lesson-Event PPT Graphics\Interpreting the Bible - PPT title.jpg"/>
          <p:cNvPicPr>
            <a:picLocks noChangeAspect="1" noChangeArrowheads="1"/>
          </p:cNvPicPr>
          <p:nvPr/>
        </p:nvPicPr>
        <p:blipFill>
          <a:blip r:embed="rId2" cstate="print"/>
          <a:srcRect/>
          <a:stretch>
            <a:fillRect/>
          </a:stretch>
        </p:blipFill>
        <p:spPr bwMode="auto">
          <a:xfrm>
            <a:off x="0" y="0"/>
            <a:ext cx="9144001" cy="6858000"/>
          </a:xfrm>
          <a:prstGeom prst="rect">
            <a:avLst/>
          </a:prstGeom>
          <a:noFill/>
        </p:spPr>
      </p:pic>
      <p:sp>
        <p:nvSpPr>
          <p:cNvPr id="5" name="TextBox 4"/>
          <p:cNvSpPr txBox="1"/>
          <p:nvPr/>
        </p:nvSpPr>
        <p:spPr>
          <a:xfrm>
            <a:off x="0" y="5791200"/>
            <a:ext cx="9144000" cy="969496"/>
          </a:xfrm>
          <a:prstGeom prst="rect">
            <a:avLst/>
          </a:prstGeom>
          <a:noFill/>
        </p:spPr>
        <p:txBody>
          <a:bodyPr wrap="square" rtlCol="0">
            <a:spAutoFit/>
          </a:bodyPr>
          <a:lstStyle/>
          <a:p>
            <a:r>
              <a:rPr lang="en-US" sz="2800" b="1" u="sng" dirty="0" smtClean="0">
                <a:solidFill>
                  <a:schemeClr val="bg1"/>
                </a:solidFill>
                <a:effectLst>
                  <a:outerShdw blurRad="50800" dist="50800" dir="2700000" algn="ctr" rotWithShape="0">
                    <a:schemeClr val="tx1"/>
                  </a:outerShdw>
                </a:effectLst>
              </a:rPr>
              <a:t>Lesson 11</a:t>
            </a:r>
            <a:r>
              <a:rPr lang="en-US" sz="2800" b="1" dirty="0" smtClean="0">
                <a:solidFill>
                  <a:schemeClr val="bg1"/>
                </a:solidFill>
                <a:effectLst>
                  <a:outerShdw blurRad="50800" dist="50800" dir="2700000" algn="ctr" rotWithShape="0">
                    <a:schemeClr val="tx1"/>
                  </a:outerShdw>
                </a:effectLst>
              </a:rPr>
              <a:t>:</a:t>
            </a:r>
          </a:p>
          <a:p>
            <a:r>
              <a:rPr lang="en-US" sz="2950" b="1" dirty="0" smtClean="0">
                <a:solidFill>
                  <a:schemeClr val="bg1"/>
                </a:solidFill>
                <a:effectLst>
                  <a:outerShdw blurRad="50800" dist="50800" dir="2700000" algn="ctr" rotWithShape="0">
                    <a:schemeClr val="tx1"/>
                  </a:outerShdw>
                </a:effectLst>
              </a:rPr>
              <a:t>Authorizes By Implication &amp; Accounts of Approved Action</a:t>
            </a:r>
            <a:endParaRPr lang="en-US" sz="2950" b="1" dirty="0">
              <a:solidFill>
                <a:schemeClr val="bg1"/>
              </a:solidFill>
              <a:effectLst>
                <a:outerShdw blurRad="50800" dist="50800" dir="2700000" algn="ctr" rotWithShape="0">
                  <a:schemeClr val="tx1"/>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8915400" cy="5486400"/>
          </a:xfrm>
        </p:spPr>
        <p:txBody>
          <a:bodyPr>
            <a:normAutofit/>
          </a:bodyPr>
          <a:lstStyle/>
          <a:p>
            <a:pPr marL="404813" indent="-404813">
              <a:buFont typeface="+mj-lt"/>
              <a:buAutoNum type="arabicPeriod" startAt="4"/>
            </a:pPr>
            <a:r>
              <a:rPr lang="en-US" dirty="0" smtClean="0"/>
              <a:t>Notice a few truths that the Bible teaches implicitly (some of these may also be taught explicitly):</a:t>
            </a:r>
          </a:p>
          <a:p>
            <a:pPr marL="798513" lvl="1" indent="-341313">
              <a:buFont typeface="+mj-lt"/>
              <a:buAutoNum type="alphaLcPeriod" startAt="9"/>
            </a:pPr>
            <a:r>
              <a:rPr lang="en-US" dirty="0" smtClean="0"/>
              <a:t>Implication teaches and authorizes that only </a:t>
            </a:r>
            <a:r>
              <a:rPr lang="en-US" u="sng" dirty="0" smtClean="0"/>
              <a:t>men</a:t>
            </a:r>
            <a:r>
              <a:rPr lang="en-US" dirty="0" smtClean="0"/>
              <a:t> may serve as elders in the church.</a:t>
            </a:r>
          </a:p>
          <a:p>
            <a:pPr lvl="2"/>
            <a:r>
              <a:rPr lang="en-US" sz="2400" dirty="0" smtClean="0"/>
              <a:t>Among the qualifications that God gives for “bishops/elders” in 1 Timothy 3:1-7 and Titus 1:5-9 is that he must be “the </a:t>
            </a:r>
            <a:r>
              <a:rPr lang="en-US" sz="2400" u="sng" dirty="0" smtClean="0"/>
              <a:t>husband</a:t>
            </a:r>
            <a:r>
              <a:rPr lang="en-US" sz="2400" dirty="0" smtClean="0"/>
              <a:t> of one wife.”</a:t>
            </a:r>
          </a:p>
          <a:p>
            <a:pPr lvl="2"/>
            <a:r>
              <a:rPr lang="en-US" sz="2400" dirty="0" smtClean="0"/>
              <a:t>Only men (not women) can be </a:t>
            </a:r>
            <a:r>
              <a:rPr lang="en-US" sz="2400" u="sng" dirty="0" smtClean="0"/>
              <a:t>husbands</a:t>
            </a:r>
            <a:r>
              <a:rPr lang="en-US" sz="2400" dirty="0" smtClean="0"/>
              <a:t>.</a:t>
            </a:r>
          </a:p>
          <a:p>
            <a:pPr lvl="2"/>
            <a:r>
              <a:rPr lang="en-US" sz="2400" dirty="0" smtClean="0"/>
              <a:t>Implied:  Therefore, only </a:t>
            </a:r>
            <a:r>
              <a:rPr lang="en-US" sz="2400" u="sng" dirty="0" smtClean="0"/>
              <a:t>men</a:t>
            </a:r>
            <a:r>
              <a:rPr lang="en-US" sz="2400" dirty="0" smtClean="0"/>
              <a:t> can be elders. </a:t>
            </a:r>
          </a:p>
        </p:txBody>
      </p:sp>
      <p:sp>
        <p:nvSpPr>
          <p:cNvPr id="3" name="Title 2"/>
          <p:cNvSpPr>
            <a:spLocks noGrp="1"/>
          </p:cNvSpPr>
          <p:nvPr>
            <p:ph type="title"/>
          </p:nvPr>
        </p:nvSpPr>
        <p:spPr/>
        <p:txBody>
          <a:bodyPr/>
          <a:lstStyle/>
          <a:p>
            <a:r>
              <a:rPr lang="en-US" sz="3700" dirty="0" smtClean="0"/>
              <a:t>The Bible Authorizes By Implication</a:t>
            </a:r>
            <a:endParaRPr lang="en-US" sz="37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anim calcmode="lin" valueType="num">
                                      <p:cBhvr>
                                        <p:cTn id="8"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500"/>
                                        <p:tgtEl>
                                          <p:spTgt spid="2">
                                            <p:txEl>
                                              <p:pRg st="2" end="2"/>
                                            </p:txEl>
                                          </p:spTgt>
                                        </p:tgtEl>
                                      </p:cBhvr>
                                    </p:animEffect>
                                    <p:anim calcmode="lin" valueType="num">
                                      <p:cBhvr>
                                        <p:cTn id="14"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5"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anim calcmode="lin" valueType="num">
                                      <p:cBhvr>
                                        <p:cTn id="20"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Effect transition="in" filter="fade">
                                      <p:cBhvr>
                                        <p:cTn id="25" dur="500"/>
                                        <p:tgtEl>
                                          <p:spTgt spid="2">
                                            <p:txEl>
                                              <p:pRg st="4" end="4"/>
                                            </p:txEl>
                                          </p:spTgt>
                                        </p:tgtEl>
                                      </p:cBhvr>
                                    </p:animEffect>
                                    <p:anim calcmode="lin" valueType="num">
                                      <p:cBhvr>
                                        <p:cTn id="26"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7" dur="5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8915400" cy="5486400"/>
          </a:xfrm>
        </p:spPr>
        <p:txBody>
          <a:bodyPr>
            <a:normAutofit/>
          </a:bodyPr>
          <a:lstStyle/>
          <a:p>
            <a:pPr marL="400050" indent="-400050">
              <a:buFont typeface="+mj-lt"/>
              <a:buAutoNum type="arabicPeriod" startAt="5"/>
            </a:pPr>
            <a:r>
              <a:rPr lang="en-US" dirty="0" smtClean="0"/>
              <a:t>One can be absolutely certain that the Bible’s implicit teachings are just as true, just as binding and just as authoritative as its explicit teaching, for God is the one who gave the explicit statements, along with their implications.</a:t>
            </a:r>
          </a:p>
        </p:txBody>
      </p:sp>
      <p:sp>
        <p:nvSpPr>
          <p:cNvPr id="3" name="Title 2"/>
          <p:cNvSpPr>
            <a:spLocks noGrp="1"/>
          </p:cNvSpPr>
          <p:nvPr>
            <p:ph type="title"/>
          </p:nvPr>
        </p:nvSpPr>
        <p:spPr/>
        <p:txBody>
          <a:bodyPr/>
          <a:lstStyle/>
          <a:p>
            <a:r>
              <a:rPr lang="en-US" sz="3700" dirty="0" smtClean="0"/>
              <a:t>The Bible Authorizes By Implication</a:t>
            </a:r>
            <a:endParaRPr lang="en-US" sz="37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anim calcmode="lin" valueType="num">
                                      <p:cBhvr>
                                        <p:cTn id="8"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8915400" cy="5486400"/>
          </a:xfrm>
        </p:spPr>
        <p:txBody>
          <a:bodyPr>
            <a:normAutofit/>
          </a:bodyPr>
          <a:lstStyle/>
          <a:p>
            <a:r>
              <a:rPr lang="en-US" dirty="0" smtClean="0"/>
              <a:t>In addition to Direct Statements and Implication, God </a:t>
            </a:r>
            <a:br>
              <a:rPr lang="en-US" dirty="0" smtClean="0"/>
            </a:br>
            <a:r>
              <a:rPr lang="en-US" dirty="0" smtClean="0"/>
              <a:t>authorizes by Accounts of Approved Action in His Word.</a:t>
            </a:r>
          </a:p>
          <a:p>
            <a:pPr lvl="1"/>
            <a:r>
              <a:rPr lang="en-US" dirty="0" smtClean="0"/>
              <a:t>An “account of action” is:</a:t>
            </a:r>
            <a:endParaRPr lang="en-US" sz="1400" dirty="0" smtClean="0"/>
          </a:p>
          <a:p>
            <a:pPr lvl="2"/>
            <a:r>
              <a:rPr lang="en-US" sz="2400" dirty="0" smtClean="0"/>
              <a:t>The description, in the Bible, of what some individual or group </a:t>
            </a:r>
            <a:r>
              <a:rPr lang="en-US" sz="2400" u="sng" dirty="0" smtClean="0"/>
              <a:t>did</a:t>
            </a:r>
            <a:r>
              <a:rPr lang="en-US" sz="2400" dirty="0" smtClean="0"/>
              <a:t> (or </a:t>
            </a:r>
            <a:r>
              <a:rPr lang="en-US" sz="2400" u="sng" dirty="0" smtClean="0"/>
              <a:t>said</a:t>
            </a:r>
            <a:r>
              <a:rPr lang="en-US" sz="2400" dirty="0" smtClean="0"/>
              <a:t>).</a:t>
            </a:r>
            <a:endParaRPr lang="en-US" sz="1050" dirty="0" smtClean="0"/>
          </a:p>
          <a:p>
            <a:pPr lvl="1"/>
            <a:r>
              <a:rPr lang="en-US" dirty="0" smtClean="0"/>
              <a:t>Accounts of action can be used to prove a thing to be essential when:</a:t>
            </a:r>
            <a:endParaRPr lang="en-US" sz="1400" dirty="0" smtClean="0"/>
          </a:p>
          <a:p>
            <a:pPr lvl="2"/>
            <a:r>
              <a:rPr lang="en-US" sz="2400" dirty="0" smtClean="0"/>
              <a:t>Correct logic is used (the principles of valid reasoning).</a:t>
            </a:r>
            <a:endParaRPr lang="en-US" sz="1050" dirty="0" smtClean="0"/>
          </a:p>
          <a:p>
            <a:pPr lvl="2"/>
            <a:r>
              <a:rPr lang="en-US" sz="2400" dirty="0" smtClean="0"/>
              <a:t>The total context is examined (the specific statement, the immediate context and the remote context).</a:t>
            </a:r>
            <a:endParaRPr lang="en-US" sz="1050" dirty="0" smtClean="0"/>
          </a:p>
          <a:p>
            <a:pPr lvl="2"/>
            <a:r>
              <a:rPr lang="en-US" sz="2400" dirty="0" smtClean="0"/>
              <a:t>Only such conclusions as are warranted by the total context are drawn.</a:t>
            </a:r>
            <a:endParaRPr lang="en-US" sz="1050" dirty="0"/>
          </a:p>
        </p:txBody>
      </p:sp>
      <p:sp>
        <p:nvSpPr>
          <p:cNvPr id="3" name="Title 2"/>
          <p:cNvSpPr>
            <a:spLocks noGrp="1"/>
          </p:cNvSpPr>
          <p:nvPr>
            <p:ph type="title"/>
          </p:nvPr>
        </p:nvSpPr>
        <p:spPr/>
        <p:txBody>
          <a:bodyPr/>
          <a:lstStyle/>
          <a:p>
            <a:r>
              <a:rPr lang="en-US" sz="3700" dirty="0" smtClean="0"/>
              <a:t>Authorizes By Accounts of Approved Action</a:t>
            </a:r>
            <a:endParaRPr lang="en-US" sz="37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anim calcmode="lin" valueType="num">
                                      <p:cBhvr>
                                        <p:cTn id="8"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500"/>
                                        <p:tgtEl>
                                          <p:spTgt spid="2">
                                            <p:txEl>
                                              <p:pRg st="1" end="1"/>
                                            </p:txEl>
                                          </p:spTgt>
                                        </p:tgtEl>
                                      </p:cBhvr>
                                    </p:animEffect>
                                    <p:anim calcmode="lin" valueType="num">
                                      <p:cBhvr>
                                        <p:cTn id="14"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500"/>
                                        <p:tgtEl>
                                          <p:spTgt spid="2">
                                            <p:txEl>
                                              <p:pRg st="2" end="2"/>
                                            </p:txEl>
                                          </p:spTgt>
                                        </p:tgtEl>
                                      </p:cBhvr>
                                    </p:animEffect>
                                    <p:anim calcmode="lin" valueType="num">
                                      <p:cBhvr>
                                        <p:cTn id="20"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fade">
                                      <p:cBhvr>
                                        <p:cTn id="25" dur="500"/>
                                        <p:tgtEl>
                                          <p:spTgt spid="2">
                                            <p:txEl>
                                              <p:pRg st="3" end="3"/>
                                            </p:txEl>
                                          </p:spTgt>
                                        </p:tgtEl>
                                      </p:cBhvr>
                                    </p:animEffect>
                                    <p:anim calcmode="lin" valueType="num">
                                      <p:cBhvr>
                                        <p:cTn id="26"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7"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42" presetClass="entr" presetSubtype="0" fill="hold" nodeType="after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500"/>
                                        <p:tgtEl>
                                          <p:spTgt spid="2">
                                            <p:txEl>
                                              <p:pRg st="4" end="4"/>
                                            </p:txEl>
                                          </p:spTgt>
                                        </p:tgtEl>
                                      </p:cBhvr>
                                    </p:animEffect>
                                    <p:anim calcmode="lin" valueType="num">
                                      <p:cBhvr>
                                        <p:cTn id="32"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3" dur="5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2500"/>
                            </p:stCondLst>
                            <p:childTnLst>
                              <p:par>
                                <p:cTn id="35" presetID="42" presetClass="entr" presetSubtype="0" fill="hold" nodeType="after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fade">
                                      <p:cBhvr>
                                        <p:cTn id="37" dur="500"/>
                                        <p:tgtEl>
                                          <p:spTgt spid="2">
                                            <p:txEl>
                                              <p:pRg st="5" end="5"/>
                                            </p:txEl>
                                          </p:spTgt>
                                        </p:tgtEl>
                                      </p:cBhvr>
                                    </p:animEffect>
                                    <p:anim calcmode="lin" valueType="num">
                                      <p:cBhvr>
                                        <p:cTn id="38"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9" dur="5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3000"/>
                            </p:stCondLst>
                            <p:childTnLst>
                              <p:par>
                                <p:cTn id="41" presetID="42" presetClass="entr" presetSubtype="0" fill="hold" nodeType="after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Effect transition="in" filter="fade">
                                      <p:cBhvr>
                                        <p:cTn id="43" dur="500"/>
                                        <p:tgtEl>
                                          <p:spTgt spid="2">
                                            <p:txEl>
                                              <p:pRg st="6" end="6"/>
                                            </p:txEl>
                                          </p:spTgt>
                                        </p:tgtEl>
                                      </p:cBhvr>
                                    </p:animEffect>
                                    <p:anim calcmode="lin" valueType="num">
                                      <p:cBhvr>
                                        <p:cTn id="44"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5" dur="5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8915400" cy="5486400"/>
          </a:xfrm>
        </p:spPr>
        <p:txBody>
          <a:bodyPr>
            <a:normAutofit/>
          </a:bodyPr>
          <a:lstStyle/>
          <a:p>
            <a:pPr marL="400050" indent="-400050">
              <a:buFont typeface="+mj-lt"/>
              <a:buAutoNum type="arabicPeriod" startAt="2"/>
            </a:pPr>
            <a:r>
              <a:rPr lang="en-US" dirty="0" smtClean="0"/>
              <a:t>While the law of the Old Testament has been repealed and is no longer in force (and the specific details of Old Testament faith and practice are not binding on us), the </a:t>
            </a:r>
            <a:r>
              <a:rPr lang="en-US" u="sng" dirty="0" smtClean="0"/>
              <a:t>principles</a:t>
            </a:r>
            <a:r>
              <a:rPr lang="en-US" dirty="0" smtClean="0"/>
              <a:t> set forth in the O.T. (and the principles by which God dealt with men) are binding on and applicable to men living today.</a:t>
            </a:r>
          </a:p>
          <a:p>
            <a:pPr lvl="1"/>
            <a:r>
              <a:rPr lang="en-US" dirty="0" smtClean="0"/>
              <a:t>If such were not the case, the Old Testament would be of </a:t>
            </a:r>
            <a:r>
              <a:rPr lang="en-US" u="sng" dirty="0" smtClean="0"/>
              <a:t>no value</a:t>
            </a:r>
            <a:r>
              <a:rPr lang="en-US" dirty="0" smtClean="0"/>
              <a:t> at all to men living today.</a:t>
            </a:r>
            <a:endParaRPr lang="en-US" sz="1400" dirty="0" smtClean="0"/>
          </a:p>
          <a:p>
            <a:pPr lvl="2"/>
            <a:r>
              <a:rPr lang="en-US" dirty="0" smtClean="0"/>
              <a:t>But, </a:t>
            </a:r>
            <a:r>
              <a:rPr lang="en-US" u="sng" dirty="0" smtClean="0"/>
              <a:t>all</a:t>
            </a:r>
            <a:r>
              <a:rPr lang="en-US" dirty="0" smtClean="0"/>
              <a:t> Scripture is “profitable for doctrine” (2 Tim. 3:16-17).</a:t>
            </a:r>
            <a:endParaRPr lang="en-US" sz="1000" dirty="0" smtClean="0"/>
          </a:p>
          <a:p>
            <a:pPr lvl="2"/>
            <a:r>
              <a:rPr lang="en-US" dirty="0" smtClean="0"/>
              <a:t>Messages to Christians in the N.T. instruct them to learn from what happened to people during the O.T. period.</a:t>
            </a:r>
            <a:endParaRPr lang="en-US" sz="1000" dirty="0" smtClean="0"/>
          </a:p>
        </p:txBody>
      </p:sp>
      <p:sp>
        <p:nvSpPr>
          <p:cNvPr id="3" name="Title 2"/>
          <p:cNvSpPr>
            <a:spLocks noGrp="1"/>
          </p:cNvSpPr>
          <p:nvPr>
            <p:ph type="title"/>
          </p:nvPr>
        </p:nvSpPr>
        <p:spPr/>
        <p:txBody>
          <a:bodyPr/>
          <a:lstStyle/>
          <a:p>
            <a:r>
              <a:rPr lang="en-US" sz="3700" dirty="0" smtClean="0"/>
              <a:t>Authorizes By Accounts of Approved Action</a:t>
            </a:r>
            <a:endParaRPr lang="en-US" sz="37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anim calcmode="lin" valueType="num">
                                      <p:cBhvr>
                                        <p:cTn id="8"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500"/>
                                        <p:tgtEl>
                                          <p:spTgt spid="2">
                                            <p:txEl>
                                              <p:pRg st="1" end="1"/>
                                            </p:txEl>
                                          </p:spTgt>
                                        </p:tgtEl>
                                      </p:cBhvr>
                                    </p:animEffect>
                                    <p:anim calcmode="lin" valueType="num">
                                      <p:cBhvr>
                                        <p:cTn id="15"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7" fill="hold">
                            <p:stCondLst>
                              <p:cond delay="500"/>
                            </p:stCondLst>
                            <p:childTnLst>
                              <p:par>
                                <p:cTn id="18" presetID="42" presetClass="entr" presetSubtype="0" fill="hold" nodeType="after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fade">
                                      <p:cBhvr>
                                        <p:cTn id="20" dur="500"/>
                                        <p:tgtEl>
                                          <p:spTgt spid="2">
                                            <p:txEl>
                                              <p:pRg st="2" end="2"/>
                                            </p:txEl>
                                          </p:spTgt>
                                        </p:tgtEl>
                                      </p:cBhvr>
                                    </p:animEffect>
                                    <p:anim calcmode="lin" valueType="num">
                                      <p:cBhvr>
                                        <p:cTn id="2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42" presetClass="entr" presetSubtype="0" fill="hold" nodeType="after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500"/>
                                        <p:tgtEl>
                                          <p:spTgt spid="2">
                                            <p:txEl>
                                              <p:pRg st="3" end="3"/>
                                            </p:txEl>
                                          </p:spTgt>
                                        </p:tgtEl>
                                      </p:cBhvr>
                                    </p:animEffect>
                                    <p:anim calcmode="lin" valueType="num">
                                      <p:cBhvr>
                                        <p:cTn id="2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8915400" cy="5486400"/>
          </a:xfrm>
        </p:spPr>
        <p:txBody>
          <a:bodyPr>
            <a:normAutofit lnSpcReduction="10000"/>
          </a:bodyPr>
          <a:lstStyle/>
          <a:p>
            <a:pPr marL="806450" lvl="1" indent="-349250">
              <a:buFont typeface="+mj-lt"/>
              <a:buAutoNum type="alphaLcPeriod" startAt="2"/>
            </a:pPr>
            <a:r>
              <a:rPr lang="en-US" dirty="0" smtClean="0"/>
              <a:t>That the principles of the O.T. are binding on men living today can be seen in:</a:t>
            </a:r>
            <a:endParaRPr lang="en-US" sz="1400" dirty="0" smtClean="0"/>
          </a:p>
          <a:p>
            <a:pPr lvl="2"/>
            <a:r>
              <a:rPr lang="en-US" sz="2400" dirty="0" smtClean="0"/>
              <a:t>The </a:t>
            </a:r>
            <a:r>
              <a:rPr lang="en-US" sz="2400" u="sng" dirty="0" smtClean="0"/>
              <a:t>infinite nature</a:t>
            </a:r>
            <a:r>
              <a:rPr lang="en-US" sz="2400" dirty="0" smtClean="0"/>
              <a:t> of God.</a:t>
            </a:r>
            <a:endParaRPr lang="en-US" sz="1050" dirty="0" smtClean="0"/>
          </a:p>
          <a:p>
            <a:pPr lvl="3"/>
            <a:r>
              <a:rPr lang="en-US" sz="2400" dirty="0" smtClean="0"/>
              <a:t>God is </a:t>
            </a:r>
            <a:r>
              <a:rPr lang="en-US" sz="2400" u="sng" dirty="0" smtClean="0"/>
              <a:t>omniscient</a:t>
            </a:r>
          </a:p>
          <a:p>
            <a:pPr lvl="3"/>
            <a:r>
              <a:rPr lang="en-US" sz="2400" dirty="0" smtClean="0"/>
              <a:t>God is </a:t>
            </a:r>
            <a:r>
              <a:rPr lang="en-US" sz="2400" u="sng" dirty="0" smtClean="0"/>
              <a:t>omnipotent</a:t>
            </a:r>
            <a:endParaRPr lang="en-US" sz="1000" u="sng" dirty="0" smtClean="0"/>
          </a:p>
          <a:p>
            <a:pPr lvl="3"/>
            <a:r>
              <a:rPr lang="en-US" sz="2400" dirty="0" smtClean="0"/>
              <a:t>God is </a:t>
            </a:r>
            <a:r>
              <a:rPr lang="en-US" sz="2400" u="sng" dirty="0" smtClean="0"/>
              <a:t>immutable</a:t>
            </a:r>
            <a:endParaRPr lang="en-US" sz="1000" u="sng" dirty="0" smtClean="0"/>
          </a:p>
          <a:p>
            <a:pPr lvl="2"/>
            <a:r>
              <a:rPr lang="en-US" sz="2400" dirty="0" smtClean="0"/>
              <a:t>The specific </a:t>
            </a:r>
            <a:r>
              <a:rPr lang="en-US" sz="2400" u="sng" dirty="0" smtClean="0"/>
              <a:t>instructions</a:t>
            </a:r>
            <a:r>
              <a:rPr lang="en-US" sz="2400" dirty="0" smtClean="0"/>
              <a:t> to that effect in the N.T.</a:t>
            </a:r>
            <a:endParaRPr lang="en-US" sz="1050" dirty="0" smtClean="0"/>
          </a:p>
          <a:p>
            <a:pPr lvl="3"/>
            <a:r>
              <a:rPr lang="en-US" sz="2400" u="sng" dirty="0" smtClean="0"/>
              <a:t>Romans 15:4</a:t>
            </a:r>
            <a:endParaRPr lang="en-US" sz="1000" u="sng" dirty="0" smtClean="0"/>
          </a:p>
          <a:p>
            <a:pPr lvl="3"/>
            <a:r>
              <a:rPr lang="en-US" sz="2400" u="sng" dirty="0" smtClean="0"/>
              <a:t>1 Corinthians 10:6, 11</a:t>
            </a:r>
            <a:endParaRPr lang="en-US" sz="1000" u="sng" dirty="0" smtClean="0"/>
          </a:p>
          <a:p>
            <a:pPr lvl="3"/>
            <a:r>
              <a:rPr lang="en-US" sz="2400" u="sng" dirty="0" smtClean="0"/>
              <a:t>Hebrews 11:1-12:1 </a:t>
            </a:r>
          </a:p>
          <a:p>
            <a:pPr lvl="3"/>
            <a:r>
              <a:rPr lang="en-US" sz="2400" u="sng" dirty="0" smtClean="0"/>
              <a:t>Jude 5</a:t>
            </a:r>
            <a:endParaRPr lang="en-US" sz="1000" u="sng" dirty="0" smtClean="0"/>
          </a:p>
          <a:p>
            <a:pPr lvl="3"/>
            <a:r>
              <a:rPr lang="en-US" sz="2400" u="sng" dirty="0" smtClean="0"/>
              <a:t>Luke 17:32</a:t>
            </a:r>
            <a:endParaRPr lang="en-US" sz="1000" u="sng" dirty="0" smtClean="0"/>
          </a:p>
          <a:p>
            <a:pPr lvl="3"/>
            <a:r>
              <a:rPr lang="en-US" sz="2400" u="sng" dirty="0" smtClean="0"/>
              <a:t>2 Peter 2:4-11</a:t>
            </a:r>
            <a:endParaRPr lang="en-US" sz="1100" u="sng" dirty="0" smtClean="0"/>
          </a:p>
        </p:txBody>
      </p:sp>
      <p:sp>
        <p:nvSpPr>
          <p:cNvPr id="3" name="Title 2"/>
          <p:cNvSpPr>
            <a:spLocks noGrp="1"/>
          </p:cNvSpPr>
          <p:nvPr>
            <p:ph type="title"/>
          </p:nvPr>
        </p:nvSpPr>
        <p:spPr/>
        <p:txBody>
          <a:bodyPr/>
          <a:lstStyle/>
          <a:p>
            <a:r>
              <a:rPr lang="en-US" sz="3700" dirty="0" smtClean="0"/>
              <a:t>Authorizes By Accounts of Approved Action</a:t>
            </a:r>
            <a:endParaRPr lang="en-US" sz="37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anim calcmode="lin" valueType="num">
                                      <p:cBhvr>
                                        <p:cTn id="8"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500"/>
                                        <p:tgtEl>
                                          <p:spTgt spid="2">
                                            <p:txEl>
                                              <p:pRg st="1" end="1"/>
                                            </p:txEl>
                                          </p:spTgt>
                                        </p:tgtEl>
                                      </p:cBhvr>
                                    </p:animEffect>
                                    <p:anim calcmode="lin" valueType="num">
                                      <p:cBhvr>
                                        <p:cTn id="14"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500"/>
                                        <p:tgtEl>
                                          <p:spTgt spid="2">
                                            <p:txEl>
                                              <p:pRg st="2" end="2"/>
                                            </p:txEl>
                                          </p:spTgt>
                                        </p:tgtEl>
                                      </p:cBhvr>
                                    </p:animEffect>
                                    <p:anim calcmode="lin" valueType="num">
                                      <p:cBhvr>
                                        <p:cTn id="20"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fade">
                                      <p:cBhvr>
                                        <p:cTn id="25" dur="500"/>
                                        <p:tgtEl>
                                          <p:spTgt spid="2">
                                            <p:txEl>
                                              <p:pRg st="3" end="3"/>
                                            </p:txEl>
                                          </p:spTgt>
                                        </p:tgtEl>
                                      </p:cBhvr>
                                    </p:animEffect>
                                    <p:anim calcmode="lin" valueType="num">
                                      <p:cBhvr>
                                        <p:cTn id="26"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7"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42" presetClass="entr" presetSubtype="0" fill="hold" nodeType="after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500"/>
                                        <p:tgtEl>
                                          <p:spTgt spid="2">
                                            <p:txEl>
                                              <p:pRg st="4" end="4"/>
                                            </p:txEl>
                                          </p:spTgt>
                                        </p:tgtEl>
                                      </p:cBhvr>
                                    </p:animEffect>
                                    <p:anim calcmode="lin" valueType="num">
                                      <p:cBhvr>
                                        <p:cTn id="32"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3" dur="5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5" end="5"/>
                                            </p:txEl>
                                          </p:spTgt>
                                        </p:tgtEl>
                                        <p:attrNameLst>
                                          <p:attrName>style.visibility</p:attrName>
                                        </p:attrNameLst>
                                      </p:cBhvr>
                                      <p:to>
                                        <p:strVal val="visible"/>
                                      </p:to>
                                    </p:set>
                                    <p:animEffect transition="in" filter="fade">
                                      <p:cBhvr>
                                        <p:cTn id="38" dur="500"/>
                                        <p:tgtEl>
                                          <p:spTgt spid="2">
                                            <p:txEl>
                                              <p:pRg st="5" end="5"/>
                                            </p:txEl>
                                          </p:spTgt>
                                        </p:tgtEl>
                                      </p:cBhvr>
                                    </p:animEffect>
                                    <p:anim calcmode="lin" valueType="num">
                                      <p:cBhvr>
                                        <p:cTn id="3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0" dur="5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par>
                          <p:cTn id="41" fill="hold">
                            <p:stCondLst>
                              <p:cond delay="500"/>
                            </p:stCondLst>
                            <p:childTnLst>
                              <p:par>
                                <p:cTn id="42" presetID="42" presetClass="entr" presetSubtype="0" fill="hold" nodeType="afterEffect">
                                  <p:stCondLst>
                                    <p:cond delay="0"/>
                                  </p:stCondLst>
                                  <p:childTnLst>
                                    <p:set>
                                      <p:cBhvr>
                                        <p:cTn id="43" dur="1" fill="hold">
                                          <p:stCondLst>
                                            <p:cond delay="0"/>
                                          </p:stCondLst>
                                        </p:cTn>
                                        <p:tgtEl>
                                          <p:spTgt spid="2">
                                            <p:txEl>
                                              <p:pRg st="6" end="6"/>
                                            </p:txEl>
                                          </p:spTgt>
                                        </p:tgtEl>
                                        <p:attrNameLst>
                                          <p:attrName>style.visibility</p:attrName>
                                        </p:attrNameLst>
                                      </p:cBhvr>
                                      <p:to>
                                        <p:strVal val="visible"/>
                                      </p:to>
                                    </p:set>
                                    <p:animEffect transition="in" filter="fade">
                                      <p:cBhvr>
                                        <p:cTn id="44" dur="500"/>
                                        <p:tgtEl>
                                          <p:spTgt spid="2">
                                            <p:txEl>
                                              <p:pRg st="6" end="6"/>
                                            </p:txEl>
                                          </p:spTgt>
                                        </p:tgtEl>
                                      </p:cBhvr>
                                    </p:animEffect>
                                    <p:anim calcmode="lin" valueType="num">
                                      <p:cBhvr>
                                        <p:cTn id="4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6" dur="5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par>
                          <p:cTn id="47" fill="hold">
                            <p:stCondLst>
                              <p:cond delay="1000"/>
                            </p:stCondLst>
                            <p:childTnLst>
                              <p:par>
                                <p:cTn id="48" presetID="42" presetClass="entr" presetSubtype="0" fill="hold" nodeType="afterEffect">
                                  <p:stCondLst>
                                    <p:cond delay="0"/>
                                  </p:stCondLst>
                                  <p:childTnLst>
                                    <p:set>
                                      <p:cBhvr>
                                        <p:cTn id="49" dur="1" fill="hold">
                                          <p:stCondLst>
                                            <p:cond delay="0"/>
                                          </p:stCondLst>
                                        </p:cTn>
                                        <p:tgtEl>
                                          <p:spTgt spid="2">
                                            <p:txEl>
                                              <p:pRg st="7" end="7"/>
                                            </p:txEl>
                                          </p:spTgt>
                                        </p:tgtEl>
                                        <p:attrNameLst>
                                          <p:attrName>style.visibility</p:attrName>
                                        </p:attrNameLst>
                                      </p:cBhvr>
                                      <p:to>
                                        <p:strVal val="visible"/>
                                      </p:to>
                                    </p:set>
                                    <p:animEffect transition="in" filter="fade">
                                      <p:cBhvr>
                                        <p:cTn id="50" dur="500"/>
                                        <p:tgtEl>
                                          <p:spTgt spid="2">
                                            <p:txEl>
                                              <p:pRg st="7" end="7"/>
                                            </p:txEl>
                                          </p:spTgt>
                                        </p:tgtEl>
                                      </p:cBhvr>
                                    </p:animEffect>
                                    <p:anim calcmode="lin" valueType="num">
                                      <p:cBhvr>
                                        <p:cTn id="5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2" dur="5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par>
                          <p:cTn id="53" fill="hold">
                            <p:stCondLst>
                              <p:cond delay="1500"/>
                            </p:stCondLst>
                            <p:childTnLst>
                              <p:par>
                                <p:cTn id="54" presetID="42" presetClass="entr" presetSubtype="0" fill="hold" nodeType="afterEffect">
                                  <p:stCondLst>
                                    <p:cond delay="0"/>
                                  </p:stCondLst>
                                  <p:childTnLst>
                                    <p:set>
                                      <p:cBhvr>
                                        <p:cTn id="55" dur="1" fill="hold">
                                          <p:stCondLst>
                                            <p:cond delay="0"/>
                                          </p:stCondLst>
                                        </p:cTn>
                                        <p:tgtEl>
                                          <p:spTgt spid="2">
                                            <p:txEl>
                                              <p:pRg st="8" end="8"/>
                                            </p:txEl>
                                          </p:spTgt>
                                        </p:tgtEl>
                                        <p:attrNameLst>
                                          <p:attrName>style.visibility</p:attrName>
                                        </p:attrNameLst>
                                      </p:cBhvr>
                                      <p:to>
                                        <p:strVal val="visible"/>
                                      </p:to>
                                    </p:set>
                                    <p:animEffect transition="in" filter="fade">
                                      <p:cBhvr>
                                        <p:cTn id="56" dur="500"/>
                                        <p:tgtEl>
                                          <p:spTgt spid="2">
                                            <p:txEl>
                                              <p:pRg st="8" end="8"/>
                                            </p:txEl>
                                          </p:spTgt>
                                        </p:tgtEl>
                                      </p:cBhvr>
                                    </p:animEffect>
                                    <p:anim calcmode="lin" valueType="num">
                                      <p:cBhvr>
                                        <p:cTn id="5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58" dur="5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par>
                          <p:cTn id="59" fill="hold">
                            <p:stCondLst>
                              <p:cond delay="2000"/>
                            </p:stCondLst>
                            <p:childTnLst>
                              <p:par>
                                <p:cTn id="60" presetID="42" presetClass="entr" presetSubtype="0" fill="hold" nodeType="afterEffect">
                                  <p:stCondLst>
                                    <p:cond delay="0"/>
                                  </p:stCondLst>
                                  <p:childTnLst>
                                    <p:set>
                                      <p:cBhvr>
                                        <p:cTn id="61" dur="1" fill="hold">
                                          <p:stCondLst>
                                            <p:cond delay="0"/>
                                          </p:stCondLst>
                                        </p:cTn>
                                        <p:tgtEl>
                                          <p:spTgt spid="2">
                                            <p:txEl>
                                              <p:pRg st="9" end="9"/>
                                            </p:txEl>
                                          </p:spTgt>
                                        </p:tgtEl>
                                        <p:attrNameLst>
                                          <p:attrName>style.visibility</p:attrName>
                                        </p:attrNameLst>
                                      </p:cBhvr>
                                      <p:to>
                                        <p:strVal val="visible"/>
                                      </p:to>
                                    </p:set>
                                    <p:animEffect transition="in" filter="fade">
                                      <p:cBhvr>
                                        <p:cTn id="62" dur="500"/>
                                        <p:tgtEl>
                                          <p:spTgt spid="2">
                                            <p:txEl>
                                              <p:pRg st="9" end="9"/>
                                            </p:txEl>
                                          </p:spTgt>
                                        </p:tgtEl>
                                      </p:cBhvr>
                                    </p:animEffect>
                                    <p:anim calcmode="lin" valueType="num">
                                      <p:cBhvr>
                                        <p:cTn id="6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64" dur="5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par>
                          <p:cTn id="65" fill="hold">
                            <p:stCondLst>
                              <p:cond delay="2500"/>
                            </p:stCondLst>
                            <p:childTnLst>
                              <p:par>
                                <p:cTn id="66" presetID="42" presetClass="entr" presetSubtype="0" fill="hold" nodeType="afterEffect">
                                  <p:stCondLst>
                                    <p:cond delay="0"/>
                                  </p:stCondLst>
                                  <p:childTnLst>
                                    <p:set>
                                      <p:cBhvr>
                                        <p:cTn id="67" dur="1" fill="hold">
                                          <p:stCondLst>
                                            <p:cond delay="0"/>
                                          </p:stCondLst>
                                        </p:cTn>
                                        <p:tgtEl>
                                          <p:spTgt spid="2">
                                            <p:txEl>
                                              <p:pRg st="10" end="10"/>
                                            </p:txEl>
                                          </p:spTgt>
                                        </p:tgtEl>
                                        <p:attrNameLst>
                                          <p:attrName>style.visibility</p:attrName>
                                        </p:attrNameLst>
                                      </p:cBhvr>
                                      <p:to>
                                        <p:strVal val="visible"/>
                                      </p:to>
                                    </p:set>
                                    <p:animEffect transition="in" filter="fade">
                                      <p:cBhvr>
                                        <p:cTn id="68" dur="500"/>
                                        <p:tgtEl>
                                          <p:spTgt spid="2">
                                            <p:txEl>
                                              <p:pRg st="10" end="10"/>
                                            </p:txEl>
                                          </p:spTgt>
                                        </p:tgtEl>
                                      </p:cBhvr>
                                    </p:animEffect>
                                    <p:anim calcmode="lin" valueType="num">
                                      <p:cBhvr>
                                        <p:cTn id="6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70" dur="5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par>
                          <p:cTn id="71" fill="hold">
                            <p:stCondLst>
                              <p:cond delay="3000"/>
                            </p:stCondLst>
                            <p:childTnLst>
                              <p:par>
                                <p:cTn id="72" presetID="42" presetClass="entr" presetSubtype="0" fill="hold" nodeType="afterEffect">
                                  <p:stCondLst>
                                    <p:cond delay="0"/>
                                  </p:stCondLst>
                                  <p:childTnLst>
                                    <p:set>
                                      <p:cBhvr>
                                        <p:cTn id="73" dur="1" fill="hold">
                                          <p:stCondLst>
                                            <p:cond delay="0"/>
                                          </p:stCondLst>
                                        </p:cTn>
                                        <p:tgtEl>
                                          <p:spTgt spid="2">
                                            <p:txEl>
                                              <p:pRg st="11" end="11"/>
                                            </p:txEl>
                                          </p:spTgt>
                                        </p:tgtEl>
                                        <p:attrNameLst>
                                          <p:attrName>style.visibility</p:attrName>
                                        </p:attrNameLst>
                                      </p:cBhvr>
                                      <p:to>
                                        <p:strVal val="visible"/>
                                      </p:to>
                                    </p:set>
                                    <p:animEffect transition="in" filter="fade">
                                      <p:cBhvr>
                                        <p:cTn id="74" dur="500"/>
                                        <p:tgtEl>
                                          <p:spTgt spid="2">
                                            <p:txEl>
                                              <p:pRg st="11" end="11"/>
                                            </p:txEl>
                                          </p:spTgt>
                                        </p:tgtEl>
                                      </p:cBhvr>
                                    </p:animEffect>
                                    <p:anim calcmode="lin" valueType="num">
                                      <p:cBhvr>
                                        <p:cTn id="7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76" dur="500" fill="hold"/>
                                        <p:tgtEl>
                                          <p:spTgt spid="2">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371600"/>
            <a:ext cx="9525000" cy="5486400"/>
          </a:xfrm>
        </p:spPr>
        <p:txBody>
          <a:bodyPr>
            <a:normAutofit fontScale="92500"/>
          </a:bodyPr>
          <a:lstStyle/>
          <a:p>
            <a:pPr marL="1198563" lvl="2">
              <a:buFont typeface="+mj-lt"/>
              <a:buAutoNum type="romanLcPeriod" startAt="3"/>
            </a:pPr>
            <a:r>
              <a:rPr lang="en-US" sz="2400" dirty="0" smtClean="0"/>
              <a:t>The principle involved in the various accounts of actions themselves.</a:t>
            </a:r>
            <a:endParaRPr lang="en-US" sz="1050" dirty="0" smtClean="0"/>
          </a:p>
          <a:p>
            <a:pPr lvl="3"/>
            <a:r>
              <a:rPr lang="en-US" sz="2400" dirty="0" smtClean="0"/>
              <a:t>Adam &amp; Eve – Men must </a:t>
            </a:r>
            <a:r>
              <a:rPr lang="en-US" sz="2400" u="sng" dirty="0" smtClean="0"/>
              <a:t>obey</a:t>
            </a:r>
            <a:r>
              <a:rPr lang="en-US" sz="2400" dirty="0" smtClean="0"/>
              <a:t> God’s instructions.</a:t>
            </a:r>
            <a:endParaRPr lang="en-US" sz="1000" dirty="0" smtClean="0"/>
          </a:p>
          <a:p>
            <a:pPr lvl="3"/>
            <a:r>
              <a:rPr lang="en-US" sz="2400" dirty="0" smtClean="0"/>
              <a:t>Cain &amp; Abel – We must have proper </a:t>
            </a:r>
            <a:r>
              <a:rPr lang="en-US" sz="2400" u="sng" dirty="0" smtClean="0"/>
              <a:t>authority</a:t>
            </a:r>
            <a:r>
              <a:rPr lang="en-US" sz="2400" dirty="0" smtClean="0"/>
              <a:t>.</a:t>
            </a:r>
            <a:endParaRPr lang="en-US" sz="2400" u="sng" dirty="0" smtClean="0"/>
          </a:p>
          <a:p>
            <a:pPr lvl="3"/>
            <a:r>
              <a:rPr lang="en-US" sz="2400" dirty="0" smtClean="0"/>
              <a:t>Noah &amp; the Ark – God demands faithful </a:t>
            </a:r>
            <a:r>
              <a:rPr lang="en-US" sz="2400" u="sng" dirty="0" smtClean="0"/>
              <a:t>obedience</a:t>
            </a:r>
            <a:r>
              <a:rPr lang="en-US" sz="2400" dirty="0" smtClean="0"/>
              <a:t> to His instructions.  </a:t>
            </a:r>
            <a:endParaRPr lang="en-US" sz="1000" dirty="0" smtClean="0"/>
          </a:p>
          <a:p>
            <a:pPr lvl="3"/>
            <a:r>
              <a:rPr lang="en-US" sz="2400" dirty="0" smtClean="0"/>
              <a:t>Abraham &amp; the Conception of Isaac – Men must </a:t>
            </a:r>
            <a:r>
              <a:rPr lang="en-US" sz="2400" u="sng" dirty="0" smtClean="0"/>
              <a:t>not waver</a:t>
            </a:r>
            <a:r>
              <a:rPr lang="en-US" sz="2400" dirty="0" smtClean="0"/>
              <a:t> through unbelief, no matter how difficult the situation may seem.</a:t>
            </a:r>
            <a:endParaRPr lang="en-US" sz="1000" dirty="0" smtClean="0"/>
          </a:p>
          <a:p>
            <a:pPr lvl="3"/>
            <a:r>
              <a:rPr lang="en-US" sz="2400" dirty="0" smtClean="0"/>
              <a:t>Abraham Offering Isaac – Men must be fully </a:t>
            </a:r>
            <a:r>
              <a:rPr lang="en-US" sz="2400" u="sng" dirty="0" smtClean="0"/>
              <a:t>persuaded</a:t>
            </a:r>
            <a:r>
              <a:rPr lang="en-US" sz="2400" dirty="0" smtClean="0"/>
              <a:t> that God…</a:t>
            </a:r>
            <a:endParaRPr lang="en-US" sz="1000" dirty="0" smtClean="0"/>
          </a:p>
          <a:p>
            <a:pPr lvl="3"/>
            <a:r>
              <a:rPr lang="en-US" sz="2400" dirty="0" err="1" smtClean="0"/>
              <a:t>Nadab</a:t>
            </a:r>
            <a:r>
              <a:rPr lang="en-US" sz="2400" dirty="0" smtClean="0"/>
              <a:t> &amp; </a:t>
            </a:r>
            <a:r>
              <a:rPr lang="en-US" sz="2400" dirty="0" err="1" smtClean="0"/>
              <a:t>Abihu</a:t>
            </a:r>
            <a:r>
              <a:rPr lang="en-US" sz="2400" dirty="0" smtClean="0"/>
              <a:t> – Men are to </a:t>
            </a:r>
            <a:r>
              <a:rPr lang="en-US" sz="2400" u="sng" dirty="0" smtClean="0"/>
              <a:t>do only</a:t>
            </a:r>
            <a:r>
              <a:rPr lang="en-US" sz="2400" dirty="0" smtClean="0"/>
              <a:t> that which God has authorized.</a:t>
            </a:r>
            <a:endParaRPr lang="en-US" sz="1000" dirty="0" smtClean="0"/>
          </a:p>
          <a:p>
            <a:pPr lvl="3"/>
            <a:r>
              <a:rPr lang="en-US" sz="2400" dirty="0" smtClean="0"/>
              <a:t>David &amp; the New Cart – Men must do in religion </a:t>
            </a:r>
            <a:r>
              <a:rPr lang="en-US" sz="2400" u="sng" dirty="0" smtClean="0"/>
              <a:t>only</a:t>
            </a:r>
            <a:r>
              <a:rPr lang="en-US" sz="2400" dirty="0" smtClean="0"/>
              <a:t> what is authorized by God.</a:t>
            </a:r>
            <a:endParaRPr lang="en-US" sz="1000" dirty="0" smtClean="0"/>
          </a:p>
          <a:p>
            <a:pPr lvl="3"/>
            <a:r>
              <a:rPr lang="en-US" sz="2400" dirty="0" smtClean="0"/>
              <a:t>The Young Prophet – While sincerity is necessary, it is </a:t>
            </a:r>
            <a:r>
              <a:rPr lang="en-US" sz="2400" u="sng" dirty="0" smtClean="0"/>
              <a:t>not sufficient</a:t>
            </a:r>
            <a:r>
              <a:rPr lang="en-US" sz="2400" dirty="0" smtClean="0"/>
              <a:t> in obedience to God</a:t>
            </a:r>
            <a:endParaRPr lang="en-US" sz="1000" dirty="0" smtClean="0"/>
          </a:p>
          <a:p>
            <a:pPr lvl="3"/>
            <a:endParaRPr lang="en-US" sz="800" dirty="0"/>
          </a:p>
        </p:txBody>
      </p:sp>
      <p:sp>
        <p:nvSpPr>
          <p:cNvPr id="3" name="Title 2"/>
          <p:cNvSpPr>
            <a:spLocks noGrp="1"/>
          </p:cNvSpPr>
          <p:nvPr>
            <p:ph type="title"/>
          </p:nvPr>
        </p:nvSpPr>
        <p:spPr/>
        <p:txBody>
          <a:bodyPr/>
          <a:lstStyle/>
          <a:p>
            <a:r>
              <a:rPr lang="en-US" sz="3700" dirty="0" smtClean="0"/>
              <a:t>Authorizes By Accounts of Approved Action</a:t>
            </a:r>
            <a:endParaRPr lang="en-US" sz="37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anim calcmode="lin" valueType="num">
                                      <p:cBhvr>
                                        <p:cTn id="8"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500"/>
                                        <p:tgtEl>
                                          <p:spTgt spid="2">
                                            <p:txEl>
                                              <p:pRg st="1" end="1"/>
                                            </p:txEl>
                                          </p:spTgt>
                                        </p:tgtEl>
                                      </p:cBhvr>
                                    </p:animEffect>
                                    <p:anim calcmode="lin" valueType="num">
                                      <p:cBhvr>
                                        <p:cTn id="15"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500"/>
                                        <p:tgtEl>
                                          <p:spTgt spid="2">
                                            <p:txEl>
                                              <p:pRg st="2" end="2"/>
                                            </p:txEl>
                                          </p:spTgt>
                                        </p:tgtEl>
                                      </p:cBhvr>
                                    </p:animEffect>
                                    <p:anim calcmode="lin" valueType="num">
                                      <p:cBhvr>
                                        <p:cTn id="22"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500"/>
                                        <p:tgtEl>
                                          <p:spTgt spid="2">
                                            <p:txEl>
                                              <p:pRg st="3" end="3"/>
                                            </p:txEl>
                                          </p:spTgt>
                                        </p:tgtEl>
                                      </p:cBhvr>
                                    </p:animEffect>
                                    <p:anim calcmode="lin" valueType="num">
                                      <p:cBhvr>
                                        <p:cTn id="2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500"/>
                                        <p:tgtEl>
                                          <p:spTgt spid="2">
                                            <p:txEl>
                                              <p:pRg st="4" end="4"/>
                                            </p:txEl>
                                          </p:spTgt>
                                        </p:tgtEl>
                                      </p:cBhvr>
                                    </p:animEffect>
                                    <p:anim calcmode="lin" valueType="num">
                                      <p:cBhvr>
                                        <p:cTn id="36"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5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500"/>
                                        <p:tgtEl>
                                          <p:spTgt spid="2">
                                            <p:txEl>
                                              <p:pRg st="5" end="5"/>
                                            </p:txEl>
                                          </p:spTgt>
                                        </p:tgtEl>
                                      </p:cBhvr>
                                    </p:animEffect>
                                    <p:anim calcmode="lin" valueType="num">
                                      <p:cBhvr>
                                        <p:cTn id="4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5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500"/>
                                        <p:tgtEl>
                                          <p:spTgt spid="2">
                                            <p:txEl>
                                              <p:pRg st="6" end="6"/>
                                            </p:txEl>
                                          </p:spTgt>
                                        </p:tgtEl>
                                      </p:cBhvr>
                                    </p:animEffect>
                                    <p:anim calcmode="lin" valueType="num">
                                      <p:cBhvr>
                                        <p:cTn id="50"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500"/>
                                        <p:tgtEl>
                                          <p:spTgt spid="2">
                                            <p:txEl>
                                              <p:pRg st="7" end="7"/>
                                            </p:txEl>
                                          </p:spTgt>
                                        </p:tgtEl>
                                      </p:cBhvr>
                                    </p:animEffect>
                                    <p:anim calcmode="lin" valueType="num">
                                      <p:cBhvr>
                                        <p:cTn id="5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5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8" end="8"/>
                                            </p:txEl>
                                          </p:spTgt>
                                        </p:tgtEl>
                                        <p:attrNameLst>
                                          <p:attrName>style.visibility</p:attrName>
                                        </p:attrNameLst>
                                      </p:cBhvr>
                                      <p:to>
                                        <p:strVal val="visible"/>
                                      </p:to>
                                    </p:set>
                                    <p:animEffect transition="in" filter="fade">
                                      <p:cBhvr>
                                        <p:cTn id="63" dur="500"/>
                                        <p:tgtEl>
                                          <p:spTgt spid="2">
                                            <p:txEl>
                                              <p:pRg st="8" end="8"/>
                                            </p:txEl>
                                          </p:spTgt>
                                        </p:tgtEl>
                                      </p:cBhvr>
                                    </p:animEffect>
                                    <p:anim calcmode="lin" valueType="num">
                                      <p:cBhvr>
                                        <p:cTn id="64"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5" dur="5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8915400" cy="5486400"/>
          </a:xfrm>
        </p:spPr>
        <p:txBody>
          <a:bodyPr>
            <a:normAutofit/>
          </a:bodyPr>
          <a:lstStyle/>
          <a:p>
            <a:r>
              <a:rPr lang="en-US" dirty="0" smtClean="0"/>
              <a:t>Everything that the Bible teaches it teaches either </a:t>
            </a:r>
            <a:r>
              <a:rPr lang="en-US" u="sng" dirty="0" smtClean="0"/>
              <a:t>explicitly</a:t>
            </a:r>
            <a:r>
              <a:rPr lang="en-US" dirty="0" smtClean="0"/>
              <a:t> or </a:t>
            </a:r>
            <a:r>
              <a:rPr lang="en-US" u="sng" dirty="0" smtClean="0"/>
              <a:t>implicitly</a:t>
            </a:r>
            <a:r>
              <a:rPr lang="en-US" dirty="0" smtClean="0"/>
              <a:t>.</a:t>
            </a:r>
          </a:p>
          <a:p>
            <a:pPr lvl="1"/>
            <a:r>
              <a:rPr lang="en-US" dirty="0" smtClean="0"/>
              <a:t>Any set of statements, no matter who makes them, </a:t>
            </a:r>
            <a:br>
              <a:rPr lang="en-US" dirty="0" smtClean="0"/>
            </a:br>
            <a:r>
              <a:rPr lang="en-US" u="sng" dirty="0" smtClean="0"/>
              <a:t>imply</a:t>
            </a:r>
            <a:r>
              <a:rPr lang="en-US" dirty="0" smtClean="0"/>
              <a:t> other statements.</a:t>
            </a:r>
          </a:p>
          <a:p>
            <a:pPr lvl="1"/>
            <a:r>
              <a:rPr lang="en-US" dirty="0" smtClean="0"/>
              <a:t>That which the Bible teaches implicitly is just as </a:t>
            </a:r>
            <a:r>
              <a:rPr lang="en-US" u="sng" dirty="0" smtClean="0"/>
              <a:t>true</a:t>
            </a:r>
            <a:r>
              <a:rPr lang="en-US" dirty="0" smtClean="0"/>
              <a:t>, just as </a:t>
            </a:r>
            <a:r>
              <a:rPr lang="en-US" u="sng" dirty="0" smtClean="0"/>
              <a:t>binding</a:t>
            </a:r>
            <a:r>
              <a:rPr lang="en-US" dirty="0" smtClean="0"/>
              <a:t> and just as </a:t>
            </a:r>
            <a:r>
              <a:rPr lang="en-US" u="sng" dirty="0" smtClean="0"/>
              <a:t>authoritative</a:t>
            </a:r>
            <a:r>
              <a:rPr lang="en-US" dirty="0" smtClean="0"/>
              <a:t> as that which it teaches explicitly.</a:t>
            </a:r>
          </a:p>
          <a:p>
            <a:pPr marL="806450" lvl="1" indent="-349250">
              <a:buFont typeface="+mj-lt"/>
              <a:buAutoNum type="alphaLcPeriod" startAt="3"/>
            </a:pPr>
            <a:r>
              <a:rPr lang="en-US" dirty="0" smtClean="0"/>
              <a:t>The authority inherent in that which is implied relies not on one’s ability to reason correctly regarding an explicit statement, but on the fact that </a:t>
            </a:r>
            <a:r>
              <a:rPr lang="en-US" u="sng" dirty="0" smtClean="0"/>
              <a:t>GOD HAS IMPLIED IT</a:t>
            </a:r>
            <a:r>
              <a:rPr lang="en-US" dirty="0" smtClean="0"/>
              <a:t>! </a:t>
            </a:r>
          </a:p>
          <a:p>
            <a:pPr lvl="1">
              <a:buAutoNum type="alphaLcPeriod" startAt="3"/>
            </a:pPr>
            <a:r>
              <a:rPr lang="en-US" dirty="0" smtClean="0"/>
              <a:t>One can be just as certain that what those explicit statements imply are true.  It’s not about “guessing”; it’s about “</a:t>
            </a:r>
            <a:r>
              <a:rPr lang="en-US" u="sng" dirty="0" smtClean="0"/>
              <a:t>knowing</a:t>
            </a:r>
            <a:r>
              <a:rPr lang="en-US" dirty="0" smtClean="0"/>
              <a:t>.”</a:t>
            </a:r>
          </a:p>
          <a:p>
            <a:pPr lvl="1"/>
            <a:endParaRPr lang="en-US" dirty="0" smtClean="0"/>
          </a:p>
        </p:txBody>
      </p:sp>
      <p:sp>
        <p:nvSpPr>
          <p:cNvPr id="3" name="Title 2"/>
          <p:cNvSpPr>
            <a:spLocks noGrp="1"/>
          </p:cNvSpPr>
          <p:nvPr>
            <p:ph type="title"/>
          </p:nvPr>
        </p:nvSpPr>
        <p:spPr/>
        <p:txBody>
          <a:bodyPr/>
          <a:lstStyle/>
          <a:p>
            <a:r>
              <a:rPr lang="en-US" sz="3700" dirty="0" smtClean="0"/>
              <a:t>The Bible Authorizes By Implication</a:t>
            </a:r>
            <a:endParaRPr lang="en-US" sz="37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anim calcmode="lin" valueType="num">
                                      <p:cBhvr>
                                        <p:cTn id="8"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500"/>
                                        <p:tgtEl>
                                          <p:spTgt spid="2">
                                            <p:txEl>
                                              <p:pRg st="1" end="1"/>
                                            </p:txEl>
                                          </p:spTgt>
                                        </p:tgtEl>
                                      </p:cBhvr>
                                    </p:animEffect>
                                    <p:anim calcmode="lin" valueType="num">
                                      <p:cBhvr>
                                        <p:cTn id="14"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500"/>
                                        <p:tgtEl>
                                          <p:spTgt spid="2">
                                            <p:txEl>
                                              <p:pRg st="2" end="2"/>
                                            </p:txEl>
                                          </p:spTgt>
                                        </p:tgtEl>
                                      </p:cBhvr>
                                    </p:animEffect>
                                    <p:anim calcmode="lin" valueType="num">
                                      <p:cBhvr>
                                        <p:cTn id="20"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fade">
                                      <p:cBhvr>
                                        <p:cTn id="25" dur="500"/>
                                        <p:tgtEl>
                                          <p:spTgt spid="2">
                                            <p:txEl>
                                              <p:pRg st="3" end="3"/>
                                            </p:txEl>
                                          </p:spTgt>
                                        </p:tgtEl>
                                      </p:cBhvr>
                                    </p:animEffect>
                                    <p:anim calcmode="lin" valueType="num">
                                      <p:cBhvr>
                                        <p:cTn id="26"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7"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42" presetClass="entr" presetSubtype="0" fill="hold" nodeType="after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500"/>
                                        <p:tgtEl>
                                          <p:spTgt spid="2">
                                            <p:txEl>
                                              <p:pRg st="4" end="4"/>
                                            </p:txEl>
                                          </p:spTgt>
                                        </p:tgtEl>
                                      </p:cBhvr>
                                    </p:animEffect>
                                    <p:anim calcmode="lin" valueType="num">
                                      <p:cBhvr>
                                        <p:cTn id="32"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3" dur="5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8915400" cy="5486400"/>
          </a:xfrm>
        </p:spPr>
        <p:txBody>
          <a:bodyPr>
            <a:normAutofit/>
          </a:bodyPr>
          <a:lstStyle/>
          <a:p>
            <a:pPr marL="400050" indent="-400050">
              <a:buFont typeface="+mj-lt"/>
              <a:buAutoNum type="arabicPeriod" startAt="2"/>
            </a:pPr>
            <a:r>
              <a:rPr lang="en-US" dirty="0" smtClean="0"/>
              <a:t>There is a vast difference between “</a:t>
            </a:r>
            <a:r>
              <a:rPr lang="en-US" u="sng" dirty="0" smtClean="0"/>
              <a:t>implication</a:t>
            </a:r>
            <a:r>
              <a:rPr lang="en-US" dirty="0" smtClean="0"/>
              <a:t>” and “</a:t>
            </a:r>
            <a:r>
              <a:rPr lang="en-US" u="sng" dirty="0" smtClean="0"/>
              <a:t>assumption</a:t>
            </a:r>
            <a:r>
              <a:rPr lang="en-US" dirty="0" smtClean="0"/>
              <a:t>.”</a:t>
            </a:r>
          </a:p>
          <a:p>
            <a:pPr marL="403225" indent="-403225">
              <a:buFont typeface="+mj-lt"/>
              <a:buAutoNum type="arabicPeriod" startAt="2"/>
            </a:pPr>
            <a:r>
              <a:rPr lang="en-US" dirty="0" smtClean="0"/>
              <a:t>To say that the Bible authorizes by implication is to say that it is impossible for direct (explicit) statements to be </a:t>
            </a:r>
            <a:r>
              <a:rPr lang="en-US" u="sng" dirty="0" smtClean="0"/>
              <a:t>true</a:t>
            </a:r>
            <a:r>
              <a:rPr lang="en-US" dirty="0" smtClean="0"/>
              <a:t> and yet the implied statements to be </a:t>
            </a:r>
            <a:r>
              <a:rPr lang="en-US" u="sng" dirty="0" smtClean="0"/>
              <a:t>false</a:t>
            </a:r>
            <a:r>
              <a:rPr lang="en-US" dirty="0" smtClean="0"/>
              <a:t>.</a:t>
            </a:r>
          </a:p>
        </p:txBody>
      </p:sp>
      <p:sp>
        <p:nvSpPr>
          <p:cNvPr id="3" name="Title 2"/>
          <p:cNvSpPr>
            <a:spLocks noGrp="1"/>
          </p:cNvSpPr>
          <p:nvPr>
            <p:ph type="title"/>
          </p:nvPr>
        </p:nvSpPr>
        <p:spPr/>
        <p:txBody>
          <a:bodyPr/>
          <a:lstStyle/>
          <a:p>
            <a:r>
              <a:rPr lang="en-US" sz="3700" dirty="0" smtClean="0"/>
              <a:t>The Bible Authorizes By Implication</a:t>
            </a:r>
            <a:endParaRPr lang="en-US" sz="37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anim calcmode="lin" valueType="num">
                                      <p:cBhvr>
                                        <p:cTn id="8"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500"/>
                                        <p:tgtEl>
                                          <p:spTgt spid="2">
                                            <p:txEl>
                                              <p:pRg st="1" end="1"/>
                                            </p:txEl>
                                          </p:spTgt>
                                        </p:tgtEl>
                                      </p:cBhvr>
                                    </p:animEffect>
                                    <p:anim calcmode="lin" valueType="num">
                                      <p:cBhvr>
                                        <p:cTn id="14"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8915400" cy="5486400"/>
          </a:xfrm>
        </p:spPr>
        <p:txBody>
          <a:bodyPr>
            <a:normAutofit/>
          </a:bodyPr>
          <a:lstStyle/>
          <a:p>
            <a:pPr marL="404813" indent="-404813">
              <a:buFont typeface="+mj-lt"/>
              <a:buAutoNum type="arabicPeriod" startAt="4"/>
            </a:pPr>
            <a:r>
              <a:rPr lang="en-US" dirty="0" smtClean="0"/>
              <a:t>Notice a few truths that the Bible teaches implicitly (some of these may also be taught explicitly):</a:t>
            </a:r>
          </a:p>
          <a:p>
            <a:pPr marL="798513" lvl="1" indent="-341313"/>
            <a:r>
              <a:rPr lang="en-US" dirty="0" smtClean="0"/>
              <a:t>First of all, implication is really the only way the Bible authorizes itself to be </a:t>
            </a:r>
            <a:r>
              <a:rPr lang="en-US" u="sng" dirty="0" smtClean="0"/>
              <a:t>personally applied</a:t>
            </a:r>
            <a:r>
              <a:rPr lang="en-US" dirty="0" smtClean="0"/>
              <a:t> to any person living today.</a:t>
            </a:r>
          </a:p>
          <a:p>
            <a:pPr marL="806450" lvl="1" indent="-349250">
              <a:buFont typeface="+mj-lt"/>
              <a:buAutoNum type="alphaLcPeriod"/>
            </a:pPr>
            <a:r>
              <a:rPr lang="en-US" dirty="0" smtClean="0"/>
              <a:t>Implication teaches and authorizes that baptism is by </a:t>
            </a:r>
            <a:r>
              <a:rPr lang="en-US" u="sng" dirty="0" smtClean="0"/>
              <a:t>immersion</a:t>
            </a:r>
            <a:r>
              <a:rPr lang="en-US" dirty="0" smtClean="0"/>
              <a:t> in water.</a:t>
            </a:r>
          </a:p>
          <a:p>
            <a:pPr marL="806450" lvl="1" indent="-349250">
              <a:buFont typeface="+mj-lt"/>
              <a:buAutoNum type="alphaLcPeriod"/>
            </a:pPr>
            <a:r>
              <a:rPr lang="en-US" dirty="0" smtClean="0"/>
              <a:t>Implication teaches and authorizes that Saul </a:t>
            </a:r>
            <a:r>
              <a:rPr lang="en-US" u="sng" dirty="0" smtClean="0"/>
              <a:t>repented</a:t>
            </a:r>
            <a:r>
              <a:rPr lang="en-US" dirty="0" smtClean="0"/>
              <a:t> of his sins.</a:t>
            </a:r>
          </a:p>
          <a:p>
            <a:pPr marL="806450" lvl="1" indent="-349250">
              <a:buFont typeface="+mj-lt"/>
              <a:buAutoNum type="alphaLcPeriod"/>
            </a:pPr>
            <a:endParaRPr lang="en-US" dirty="0" smtClean="0"/>
          </a:p>
        </p:txBody>
      </p:sp>
      <p:sp>
        <p:nvSpPr>
          <p:cNvPr id="3" name="Title 2"/>
          <p:cNvSpPr>
            <a:spLocks noGrp="1"/>
          </p:cNvSpPr>
          <p:nvPr>
            <p:ph type="title"/>
          </p:nvPr>
        </p:nvSpPr>
        <p:spPr/>
        <p:txBody>
          <a:bodyPr/>
          <a:lstStyle/>
          <a:p>
            <a:r>
              <a:rPr lang="en-US" sz="3700" dirty="0" smtClean="0"/>
              <a:t>The Bible Authorizes By Implication</a:t>
            </a:r>
            <a:endParaRPr lang="en-US" sz="37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anim calcmode="lin" valueType="num">
                                      <p:cBhvr>
                                        <p:cTn id="8"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500"/>
                                        <p:tgtEl>
                                          <p:spTgt spid="2">
                                            <p:txEl>
                                              <p:pRg st="1" end="1"/>
                                            </p:txEl>
                                          </p:spTgt>
                                        </p:tgtEl>
                                      </p:cBhvr>
                                    </p:animEffect>
                                    <p:anim calcmode="lin" valueType="num">
                                      <p:cBhvr>
                                        <p:cTn id="14"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500"/>
                                        <p:tgtEl>
                                          <p:spTgt spid="2">
                                            <p:txEl>
                                              <p:pRg st="2" end="2"/>
                                            </p:txEl>
                                          </p:spTgt>
                                        </p:tgtEl>
                                      </p:cBhvr>
                                    </p:animEffect>
                                    <p:anim calcmode="lin" valueType="num">
                                      <p:cBhvr>
                                        <p:cTn id="20"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fade">
                                      <p:cBhvr>
                                        <p:cTn id="25" dur="500"/>
                                        <p:tgtEl>
                                          <p:spTgt spid="2">
                                            <p:txEl>
                                              <p:pRg st="3" end="3"/>
                                            </p:txEl>
                                          </p:spTgt>
                                        </p:tgtEl>
                                      </p:cBhvr>
                                    </p:animEffect>
                                    <p:anim calcmode="lin" valueType="num">
                                      <p:cBhvr>
                                        <p:cTn id="26"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7"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8915400" cy="5486400"/>
          </a:xfrm>
        </p:spPr>
        <p:txBody>
          <a:bodyPr>
            <a:normAutofit/>
          </a:bodyPr>
          <a:lstStyle/>
          <a:p>
            <a:pPr marL="404813" indent="-404813">
              <a:buFont typeface="+mj-lt"/>
              <a:buAutoNum type="arabicPeriod" startAt="4"/>
            </a:pPr>
            <a:r>
              <a:rPr lang="en-US" dirty="0" smtClean="0"/>
              <a:t>Notice a few truths that the Bible teaches implicitly (some of these may also be taught explicitly):</a:t>
            </a:r>
          </a:p>
          <a:p>
            <a:pPr marL="806450" lvl="1" indent="-349250">
              <a:buFont typeface="+mj-lt"/>
              <a:buAutoNum type="alphaLcPeriod" startAt="4"/>
            </a:pPr>
            <a:r>
              <a:rPr lang="en-US" dirty="0" smtClean="0"/>
              <a:t>Implication teaches and authorizes that David Sproule must </a:t>
            </a:r>
            <a:r>
              <a:rPr lang="en-US" u="sng" dirty="0" smtClean="0"/>
              <a:t>repent</a:t>
            </a:r>
            <a:r>
              <a:rPr lang="en-US" dirty="0" smtClean="0"/>
              <a:t> of his sins.</a:t>
            </a:r>
          </a:p>
          <a:p>
            <a:pPr lvl="2"/>
            <a:r>
              <a:rPr lang="en-US" sz="2400" dirty="0" smtClean="0"/>
              <a:t>“God…now commands </a:t>
            </a:r>
            <a:r>
              <a:rPr lang="en-US" sz="2400" u="sng" dirty="0" smtClean="0"/>
              <a:t>all men</a:t>
            </a:r>
            <a:r>
              <a:rPr lang="en-US" sz="2400" dirty="0" smtClean="0"/>
              <a:t> everywhere to repent” (Acts 17:30).</a:t>
            </a:r>
          </a:p>
          <a:p>
            <a:pPr lvl="2"/>
            <a:r>
              <a:rPr lang="en-US" sz="2400" dirty="0" smtClean="0"/>
              <a:t>My name, David Sproule, is not in that verse, but I am a man somewhere.</a:t>
            </a:r>
          </a:p>
          <a:p>
            <a:pPr lvl="2"/>
            <a:r>
              <a:rPr lang="en-US" sz="2400" dirty="0" smtClean="0"/>
              <a:t>Implied:  Therefore, I must repent.</a:t>
            </a:r>
          </a:p>
        </p:txBody>
      </p:sp>
      <p:sp>
        <p:nvSpPr>
          <p:cNvPr id="3" name="Title 2"/>
          <p:cNvSpPr>
            <a:spLocks noGrp="1"/>
          </p:cNvSpPr>
          <p:nvPr>
            <p:ph type="title"/>
          </p:nvPr>
        </p:nvSpPr>
        <p:spPr/>
        <p:txBody>
          <a:bodyPr/>
          <a:lstStyle/>
          <a:p>
            <a:r>
              <a:rPr lang="en-US" sz="3700" dirty="0" smtClean="0"/>
              <a:t>The Bible Authorizes By Implication</a:t>
            </a:r>
            <a:endParaRPr lang="en-US" sz="37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anim calcmode="lin" valueType="num">
                                      <p:cBhvr>
                                        <p:cTn id="8"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500"/>
                                        <p:tgtEl>
                                          <p:spTgt spid="2">
                                            <p:txEl>
                                              <p:pRg st="2" end="2"/>
                                            </p:txEl>
                                          </p:spTgt>
                                        </p:tgtEl>
                                      </p:cBhvr>
                                    </p:animEffect>
                                    <p:anim calcmode="lin" valueType="num">
                                      <p:cBhvr>
                                        <p:cTn id="14"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5"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anim calcmode="lin" valueType="num">
                                      <p:cBhvr>
                                        <p:cTn id="20"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Effect transition="in" filter="fade">
                                      <p:cBhvr>
                                        <p:cTn id="25" dur="500"/>
                                        <p:tgtEl>
                                          <p:spTgt spid="2">
                                            <p:txEl>
                                              <p:pRg st="4" end="4"/>
                                            </p:txEl>
                                          </p:spTgt>
                                        </p:tgtEl>
                                      </p:cBhvr>
                                    </p:animEffect>
                                    <p:anim calcmode="lin" valueType="num">
                                      <p:cBhvr>
                                        <p:cTn id="26"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7" dur="5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8915400" cy="5486400"/>
          </a:xfrm>
        </p:spPr>
        <p:txBody>
          <a:bodyPr>
            <a:normAutofit/>
          </a:bodyPr>
          <a:lstStyle/>
          <a:p>
            <a:pPr marL="404813" indent="-404813">
              <a:buFont typeface="+mj-lt"/>
              <a:buAutoNum type="arabicPeriod" startAt="4"/>
            </a:pPr>
            <a:r>
              <a:rPr lang="en-US" dirty="0" smtClean="0"/>
              <a:t>Notice a few truths that the Bible teaches implicitly (some of these may also be taught explicitly):</a:t>
            </a:r>
          </a:p>
          <a:p>
            <a:pPr marL="806450" lvl="1" indent="-349250">
              <a:buFont typeface="+mj-lt"/>
              <a:buAutoNum type="alphaLcPeriod" startAt="5"/>
            </a:pPr>
            <a:r>
              <a:rPr lang="en-US" dirty="0" smtClean="0"/>
              <a:t>Implication teaches and authorizes that Saul was not saved before he was </a:t>
            </a:r>
            <a:r>
              <a:rPr lang="en-US" u="sng" dirty="0" smtClean="0"/>
              <a:t>baptized</a:t>
            </a:r>
            <a:r>
              <a:rPr lang="en-US" dirty="0" smtClean="0"/>
              <a:t>.</a:t>
            </a:r>
          </a:p>
          <a:p>
            <a:pPr lvl="2"/>
            <a:r>
              <a:rPr lang="en-US" sz="2400" dirty="0" smtClean="0"/>
              <a:t>After praying and fasting for three days (Acts 9:9), Saul was told, “Wash away your </a:t>
            </a:r>
            <a:r>
              <a:rPr lang="en-US" sz="2400" u="sng" dirty="0" smtClean="0"/>
              <a:t>sins</a:t>
            </a:r>
            <a:r>
              <a:rPr lang="en-US" sz="2400" dirty="0" smtClean="0"/>
              <a:t>” (Acts 22:16).</a:t>
            </a:r>
          </a:p>
          <a:p>
            <a:pPr lvl="2"/>
            <a:r>
              <a:rPr lang="en-US" sz="2400" dirty="0" smtClean="0"/>
              <a:t>Implied: Saul still had his </a:t>
            </a:r>
            <a:r>
              <a:rPr lang="en-US" sz="2400" u="sng" dirty="0" smtClean="0"/>
              <a:t>sins</a:t>
            </a:r>
            <a:r>
              <a:rPr lang="en-US" sz="2400" dirty="0" smtClean="0"/>
              <a:t>; he was not </a:t>
            </a:r>
            <a:r>
              <a:rPr lang="en-US" sz="2400" u="sng" dirty="0" smtClean="0"/>
              <a:t>saved</a:t>
            </a:r>
            <a:r>
              <a:rPr lang="en-US" sz="2400" dirty="0" smtClean="0"/>
              <a:t> yet.</a:t>
            </a:r>
          </a:p>
          <a:p>
            <a:pPr lvl="2"/>
            <a:r>
              <a:rPr lang="en-US" sz="2400" dirty="0" smtClean="0"/>
              <a:t>Saul was commanded, “Arise and be baptized, and wash away your sins, calling on the name of the Lord” (Acts 22:16).</a:t>
            </a:r>
          </a:p>
          <a:p>
            <a:pPr lvl="2"/>
            <a:r>
              <a:rPr lang="en-US" sz="2400" dirty="0" smtClean="0"/>
              <a:t>Implied:  Therefore, Saul, because he had not yet been baptized, was </a:t>
            </a:r>
            <a:r>
              <a:rPr lang="en-US" sz="2400" u="sng" dirty="0" smtClean="0"/>
              <a:t>still lost</a:t>
            </a:r>
            <a:r>
              <a:rPr lang="en-US" sz="2400" dirty="0" smtClean="0"/>
              <a:t> in his sins. </a:t>
            </a:r>
          </a:p>
        </p:txBody>
      </p:sp>
      <p:sp>
        <p:nvSpPr>
          <p:cNvPr id="3" name="Title 2"/>
          <p:cNvSpPr>
            <a:spLocks noGrp="1"/>
          </p:cNvSpPr>
          <p:nvPr>
            <p:ph type="title"/>
          </p:nvPr>
        </p:nvSpPr>
        <p:spPr/>
        <p:txBody>
          <a:bodyPr/>
          <a:lstStyle/>
          <a:p>
            <a:r>
              <a:rPr lang="en-US" sz="3700" dirty="0" smtClean="0"/>
              <a:t>The Bible Authorizes By Implication</a:t>
            </a:r>
            <a:endParaRPr lang="en-US" sz="37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anim calcmode="lin" valueType="num">
                                      <p:cBhvr>
                                        <p:cTn id="8"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500"/>
                                        <p:tgtEl>
                                          <p:spTgt spid="2">
                                            <p:txEl>
                                              <p:pRg st="2" end="2"/>
                                            </p:txEl>
                                          </p:spTgt>
                                        </p:tgtEl>
                                      </p:cBhvr>
                                    </p:animEffect>
                                    <p:anim calcmode="lin" valueType="num">
                                      <p:cBhvr>
                                        <p:cTn id="14"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5"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Effect transition="in" filter="fade">
                                      <p:cBhvr>
                                        <p:cTn id="20" dur="500"/>
                                        <p:tgtEl>
                                          <p:spTgt spid="2">
                                            <p:txEl>
                                              <p:pRg st="3" end="3"/>
                                            </p:txEl>
                                          </p:spTgt>
                                        </p:tgtEl>
                                      </p:cBhvr>
                                    </p:animEffect>
                                    <p:anim calcmode="lin" valueType="num">
                                      <p:cBhvr>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2"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3" fill="hold">
                            <p:stCondLst>
                              <p:cond delay="500"/>
                            </p:stCondLst>
                            <p:childTnLst>
                              <p:par>
                                <p:cTn id="24" presetID="42" presetClass="entr" presetSubtype="0" fill="hold" nodeType="afterEffect">
                                  <p:stCondLst>
                                    <p:cond delay="0"/>
                                  </p:stCondLst>
                                  <p:childTnLst>
                                    <p:set>
                                      <p:cBhvr>
                                        <p:cTn id="25" dur="1" fill="hold">
                                          <p:stCondLst>
                                            <p:cond delay="0"/>
                                          </p:stCondLst>
                                        </p:cTn>
                                        <p:tgtEl>
                                          <p:spTgt spid="2">
                                            <p:txEl>
                                              <p:pRg st="4" end="4"/>
                                            </p:txEl>
                                          </p:spTgt>
                                        </p:tgtEl>
                                        <p:attrNameLst>
                                          <p:attrName>style.visibility</p:attrName>
                                        </p:attrNameLst>
                                      </p:cBhvr>
                                      <p:to>
                                        <p:strVal val="visible"/>
                                      </p:to>
                                    </p:set>
                                    <p:animEffect transition="in" filter="fade">
                                      <p:cBhvr>
                                        <p:cTn id="26" dur="500"/>
                                        <p:tgtEl>
                                          <p:spTgt spid="2">
                                            <p:txEl>
                                              <p:pRg st="4" end="4"/>
                                            </p:txEl>
                                          </p:spTgt>
                                        </p:tgtEl>
                                      </p:cBhvr>
                                    </p:animEffect>
                                    <p:anim calcmode="lin" valueType="num">
                                      <p:cBhvr>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8" dur="5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par>
                          <p:cTn id="29" fill="hold">
                            <p:stCondLst>
                              <p:cond delay="1000"/>
                            </p:stCondLst>
                            <p:childTnLst>
                              <p:par>
                                <p:cTn id="30" presetID="42" presetClass="entr" presetSubtype="0" fill="hold" nodeType="after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anim calcmode="lin" valueType="num">
                                      <p:cBhvr>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4" dur="5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8915400" cy="5486400"/>
          </a:xfrm>
        </p:spPr>
        <p:txBody>
          <a:bodyPr>
            <a:normAutofit/>
          </a:bodyPr>
          <a:lstStyle/>
          <a:p>
            <a:pPr marL="404813" indent="-404813">
              <a:buFont typeface="+mj-lt"/>
              <a:buAutoNum type="arabicPeriod" startAt="4"/>
            </a:pPr>
            <a:r>
              <a:rPr lang="en-US" dirty="0" smtClean="0"/>
              <a:t>Notice a few truths that the Bible teaches implicitly (some of these may also be taught explicitly):</a:t>
            </a:r>
          </a:p>
          <a:p>
            <a:pPr marL="806450" lvl="1" indent="-349250">
              <a:buFont typeface="+mj-lt"/>
              <a:buAutoNum type="alphaLcPeriod" startAt="6"/>
            </a:pPr>
            <a:r>
              <a:rPr lang="en-US" dirty="0" smtClean="0"/>
              <a:t>Implication teaches and authorizes that </a:t>
            </a:r>
            <a:r>
              <a:rPr lang="en-US" u="sng" dirty="0" smtClean="0"/>
              <a:t>baptism</a:t>
            </a:r>
            <a:r>
              <a:rPr lang="en-US" dirty="0" smtClean="0"/>
              <a:t> is absolutely essential to salvation.</a:t>
            </a:r>
          </a:p>
          <a:p>
            <a:pPr lvl="2"/>
            <a:r>
              <a:rPr lang="en-US" sz="2400" dirty="0" smtClean="0"/>
              <a:t>The explicit teaching of Galatians 3:26-27 implies that if one is not baptized:</a:t>
            </a:r>
          </a:p>
          <a:p>
            <a:pPr lvl="3"/>
            <a:r>
              <a:rPr lang="en-US" sz="2200" dirty="0" smtClean="0"/>
              <a:t>He is not a </a:t>
            </a:r>
            <a:r>
              <a:rPr lang="en-US" sz="2200" u="sng" dirty="0" smtClean="0"/>
              <a:t>son</a:t>
            </a:r>
            <a:r>
              <a:rPr lang="en-US" sz="2200" dirty="0" smtClean="0"/>
              <a:t> of God.</a:t>
            </a:r>
          </a:p>
          <a:p>
            <a:pPr lvl="3"/>
            <a:r>
              <a:rPr lang="en-US" sz="2200" dirty="0" smtClean="0"/>
              <a:t>He is not in </a:t>
            </a:r>
            <a:r>
              <a:rPr lang="en-US" sz="2200" u="sng" dirty="0" smtClean="0"/>
              <a:t>Christ</a:t>
            </a:r>
            <a:r>
              <a:rPr lang="en-US" sz="2200" dirty="0" smtClean="0"/>
              <a:t>.</a:t>
            </a:r>
          </a:p>
          <a:p>
            <a:pPr lvl="3"/>
            <a:r>
              <a:rPr lang="en-US" sz="2200" dirty="0" smtClean="0"/>
              <a:t>He is not </a:t>
            </a:r>
            <a:r>
              <a:rPr lang="en-US" sz="2200" u="sng" dirty="0" smtClean="0"/>
              <a:t>clothed</a:t>
            </a:r>
            <a:r>
              <a:rPr lang="en-US" sz="2200" dirty="0" smtClean="0"/>
              <a:t> with Christ.</a:t>
            </a:r>
          </a:p>
          <a:p>
            <a:pPr lvl="2"/>
            <a:r>
              <a:rPr lang="en-US" sz="2400" dirty="0" smtClean="0"/>
              <a:t>The explicit teaching of 1 Corinthians 1:13 implies that in order to truly belong to Christ, two things are essential:</a:t>
            </a:r>
          </a:p>
          <a:p>
            <a:pPr lvl="3"/>
            <a:r>
              <a:rPr lang="en-US" sz="2200" dirty="0" smtClean="0"/>
              <a:t>Christ must have been </a:t>
            </a:r>
            <a:r>
              <a:rPr lang="en-US" sz="2200" u="sng" dirty="0" smtClean="0"/>
              <a:t>crucified</a:t>
            </a:r>
            <a:r>
              <a:rPr lang="en-US" sz="2200" dirty="0" smtClean="0"/>
              <a:t> for you!</a:t>
            </a:r>
          </a:p>
          <a:p>
            <a:pPr lvl="3"/>
            <a:r>
              <a:rPr lang="en-US" sz="2200" dirty="0" smtClean="0"/>
              <a:t>You must have been </a:t>
            </a:r>
            <a:r>
              <a:rPr lang="en-US" sz="2200" u="sng" dirty="0" smtClean="0"/>
              <a:t>baptized</a:t>
            </a:r>
            <a:r>
              <a:rPr lang="en-US" sz="2200" dirty="0" smtClean="0"/>
              <a:t> in the name of Christ!</a:t>
            </a:r>
          </a:p>
        </p:txBody>
      </p:sp>
      <p:sp>
        <p:nvSpPr>
          <p:cNvPr id="3" name="Title 2"/>
          <p:cNvSpPr>
            <a:spLocks noGrp="1"/>
          </p:cNvSpPr>
          <p:nvPr>
            <p:ph type="title"/>
          </p:nvPr>
        </p:nvSpPr>
        <p:spPr/>
        <p:txBody>
          <a:bodyPr/>
          <a:lstStyle/>
          <a:p>
            <a:r>
              <a:rPr lang="en-US" sz="3700" dirty="0" smtClean="0"/>
              <a:t>The Bible Authorizes By Implication</a:t>
            </a:r>
            <a:endParaRPr lang="en-US" sz="37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anim calcmode="lin" valueType="num">
                                      <p:cBhvr>
                                        <p:cTn id="8"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500"/>
                                        <p:tgtEl>
                                          <p:spTgt spid="2">
                                            <p:txEl>
                                              <p:pRg st="2" end="2"/>
                                            </p:txEl>
                                          </p:spTgt>
                                        </p:tgtEl>
                                      </p:cBhvr>
                                    </p:animEffect>
                                    <p:anim calcmode="lin" valueType="num">
                                      <p:cBhvr>
                                        <p:cTn id="14"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5"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anim calcmode="lin" valueType="num">
                                      <p:cBhvr>
                                        <p:cTn id="20"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Effect transition="in" filter="fade">
                                      <p:cBhvr>
                                        <p:cTn id="25" dur="500"/>
                                        <p:tgtEl>
                                          <p:spTgt spid="2">
                                            <p:txEl>
                                              <p:pRg st="4" end="4"/>
                                            </p:txEl>
                                          </p:spTgt>
                                        </p:tgtEl>
                                      </p:cBhvr>
                                    </p:animEffect>
                                    <p:anim calcmode="lin" valueType="num">
                                      <p:cBhvr>
                                        <p:cTn id="26"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7" dur="5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42" presetClass="entr" presetSubtype="0" fill="hold" nodeType="after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Effect transition="in" filter="fade">
                                      <p:cBhvr>
                                        <p:cTn id="31" dur="500"/>
                                        <p:tgtEl>
                                          <p:spTgt spid="2">
                                            <p:txEl>
                                              <p:pRg st="5" end="5"/>
                                            </p:txEl>
                                          </p:spTgt>
                                        </p:tgtEl>
                                      </p:cBhvr>
                                    </p:animEffect>
                                    <p:anim calcmode="lin" valueType="num">
                                      <p:cBhvr>
                                        <p:cTn id="32"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3" dur="5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6" end="6"/>
                                            </p:txEl>
                                          </p:spTgt>
                                        </p:tgtEl>
                                        <p:attrNameLst>
                                          <p:attrName>style.visibility</p:attrName>
                                        </p:attrNameLst>
                                      </p:cBhvr>
                                      <p:to>
                                        <p:strVal val="visible"/>
                                      </p:to>
                                    </p:set>
                                    <p:animEffect transition="in" filter="fade">
                                      <p:cBhvr>
                                        <p:cTn id="38" dur="500"/>
                                        <p:tgtEl>
                                          <p:spTgt spid="2">
                                            <p:txEl>
                                              <p:pRg st="6" end="6"/>
                                            </p:txEl>
                                          </p:spTgt>
                                        </p:tgtEl>
                                      </p:cBhvr>
                                    </p:animEffect>
                                    <p:anim calcmode="lin" valueType="num">
                                      <p:cBhvr>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0" dur="5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par>
                          <p:cTn id="41" fill="hold">
                            <p:stCondLst>
                              <p:cond delay="500"/>
                            </p:stCondLst>
                            <p:childTnLst>
                              <p:par>
                                <p:cTn id="42" presetID="42" presetClass="entr" presetSubtype="0" fill="hold" nodeType="afterEffect">
                                  <p:stCondLst>
                                    <p:cond delay="0"/>
                                  </p:stCondLst>
                                  <p:childTnLst>
                                    <p:set>
                                      <p:cBhvr>
                                        <p:cTn id="43" dur="1" fill="hold">
                                          <p:stCondLst>
                                            <p:cond delay="0"/>
                                          </p:stCondLst>
                                        </p:cTn>
                                        <p:tgtEl>
                                          <p:spTgt spid="2">
                                            <p:txEl>
                                              <p:pRg st="7" end="7"/>
                                            </p:txEl>
                                          </p:spTgt>
                                        </p:tgtEl>
                                        <p:attrNameLst>
                                          <p:attrName>style.visibility</p:attrName>
                                        </p:attrNameLst>
                                      </p:cBhvr>
                                      <p:to>
                                        <p:strVal val="visible"/>
                                      </p:to>
                                    </p:set>
                                    <p:animEffect transition="in" filter="fade">
                                      <p:cBhvr>
                                        <p:cTn id="44" dur="500"/>
                                        <p:tgtEl>
                                          <p:spTgt spid="2">
                                            <p:txEl>
                                              <p:pRg st="7" end="7"/>
                                            </p:txEl>
                                          </p:spTgt>
                                        </p:tgtEl>
                                      </p:cBhvr>
                                    </p:animEffect>
                                    <p:anim calcmode="lin" valueType="num">
                                      <p:cBhvr>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6" dur="5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par>
                          <p:cTn id="47" fill="hold">
                            <p:stCondLst>
                              <p:cond delay="1000"/>
                            </p:stCondLst>
                            <p:childTnLst>
                              <p:par>
                                <p:cTn id="48" presetID="42" presetClass="entr" presetSubtype="0" fill="hold" nodeType="afterEffect">
                                  <p:stCondLst>
                                    <p:cond delay="0"/>
                                  </p:stCondLst>
                                  <p:childTnLst>
                                    <p:set>
                                      <p:cBhvr>
                                        <p:cTn id="49" dur="1" fill="hold">
                                          <p:stCondLst>
                                            <p:cond delay="0"/>
                                          </p:stCondLst>
                                        </p:cTn>
                                        <p:tgtEl>
                                          <p:spTgt spid="2">
                                            <p:txEl>
                                              <p:pRg st="8" end="8"/>
                                            </p:txEl>
                                          </p:spTgt>
                                        </p:tgtEl>
                                        <p:attrNameLst>
                                          <p:attrName>style.visibility</p:attrName>
                                        </p:attrNameLst>
                                      </p:cBhvr>
                                      <p:to>
                                        <p:strVal val="visible"/>
                                      </p:to>
                                    </p:set>
                                    <p:animEffect transition="in" filter="fade">
                                      <p:cBhvr>
                                        <p:cTn id="50" dur="500"/>
                                        <p:tgtEl>
                                          <p:spTgt spid="2">
                                            <p:txEl>
                                              <p:pRg st="8" end="8"/>
                                            </p:txEl>
                                          </p:spTgt>
                                        </p:tgtEl>
                                      </p:cBhvr>
                                    </p:animEffect>
                                    <p:anim calcmode="lin" valueType="num">
                                      <p:cBhvr>
                                        <p:cTn id="5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52" dur="5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8915400" cy="5486400"/>
          </a:xfrm>
        </p:spPr>
        <p:txBody>
          <a:bodyPr>
            <a:normAutofit/>
          </a:bodyPr>
          <a:lstStyle/>
          <a:p>
            <a:pPr marL="404813" indent="-404813">
              <a:buFont typeface="+mj-lt"/>
              <a:buAutoNum type="arabicPeriod" startAt="4"/>
            </a:pPr>
            <a:r>
              <a:rPr lang="en-US" dirty="0" smtClean="0"/>
              <a:t>Notice a few truths that the Bible teaches implicitly (some of these may also be taught explicitly):</a:t>
            </a:r>
          </a:p>
          <a:p>
            <a:pPr marL="798513" lvl="1" indent="-341313">
              <a:buFont typeface="+mj-lt"/>
              <a:buAutoNum type="alphaLcPeriod" startAt="7"/>
            </a:pPr>
            <a:r>
              <a:rPr lang="en-US" dirty="0" smtClean="0"/>
              <a:t>Implication teaches and authorizes partaking of the </a:t>
            </a:r>
            <a:r>
              <a:rPr lang="en-US" u="sng" dirty="0" smtClean="0"/>
              <a:t>Lord’s Supper</a:t>
            </a:r>
            <a:r>
              <a:rPr lang="en-US" dirty="0" smtClean="0"/>
              <a:t> every Sunday.</a:t>
            </a:r>
          </a:p>
          <a:p>
            <a:pPr lvl="2"/>
            <a:r>
              <a:rPr lang="en-US" sz="2400" dirty="0" smtClean="0"/>
              <a:t>The central </a:t>
            </a:r>
            <a:r>
              <a:rPr lang="en-US" sz="2400" u="sng" dirty="0" smtClean="0"/>
              <a:t>purpose</a:t>
            </a:r>
            <a:r>
              <a:rPr lang="en-US" sz="2400" dirty="0" smtClean="0"/>
              <a:t> of the Sunday assembly of the church is the Lord’s Supper (Acts 20:7).</a:t>
            </a:r>
          </a:p>
          <a:p>
            <a:pPr lvl="2"/>
            <a:r>
              <a:rPr lang="en-US" sz="2400" dirty="0" smtClean="0"/>
              <a:t>The N.T. church met together </a:t>
            </a:r>
            <a:r>
              <a:rPr lang="en-US" sz="2400" u="sng" dirty="0" smtClean="0"/>
              <a:t>every first</a:t>
            </a:r>
            <a:r>
              <a:rPr lang="en-US" sz="2400" dirty="0" smtClean="0"/>
              <a:t> day of the week (1 Cor. 16:1-2).</a:t>
            </a:r>
          </a:p>
          <a:p>
            <a:pPr lvl="2"/>
            <a:r>
              <a:rPr lang="en-US" sz="2400" dirty="0" smtClean="0"/>
              <a:t>Implied:  Therefore, the early church observed the Lord’s Supper every Sunday when they assembled to worship, and so should we. </a:t>
            </a:r>
          </a:p>
        </p:txBody>
      </p:sp>
      <p:sp>
        <p:nvSpPr>
          <p:cNvPr id="3" name="Title 2"/>
          <p:cNvSpPr>
            <a:spLocks noGrp="1"/>
          </p:cNvSpPr>
          <p:nvPr>
            <p:ph type="title"/>
          </p:nvPr>
        </p:nvSpPr>
        <p:spPr/>
        <p:txBody>
          <a:bodyPr/>
          <a:lstStyle/>
          <a:p>
            <a:r>
              <a:rPr lang="en-US" sz="3700" dirty="0" smtClean="0"/>
              <a:t>The Bible Authorizes By Implication</a:t>
            </a:r>
            <a:endParaRPr lang="en-US" sz="37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anim calcmode="lin" valueType="num">
                                      <p:cBhvr>
                                        <p:cTn id="8"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500"/>
                                        <p:tgtEl>
                                          <p:spTgt spid="2">
                                            <p:txEl>
                                              <p:pRg st="2" end="2"/>
                                            </p:txEl>
                                          </p:spTgt>
                                        </p:tgtEl>
                                      </p:cBhvr>
                                    </p:animEffect>
                                    <p:anim calcmode="lin" valueType="num">
                                      <p:cBhvr>
                                        <p:cTn id="14"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5"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anim calcmode="lin" valueType="num">
                                      <p:cBhvr>
                                        <p:cTn id="20"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Effect transition="in" filter="fade">
                                      <p:cBhvr>
                                        <p:cTn id="25" dur="500"/>
                                        <p:tgtEl>
                                          <p:spTgt spid="2">
                                            <p:txEl>
                                              <p:pRg st="4" end="4"/>
                                            </p:txEl>
                                          </p:spTgt>
                                        </p:tgtEl>
                                      </p:cBhvr>
                                    </p:animEffect>
                                    <p:anim calcmode="lin" valueType="num">
                                      <p:cBhvr>
                                        <p:cTn id="26"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7" dur="5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8915400" cy="5486400"/>
          </a:xfrm>
        </p:spPr>
        <p:txBody>
          <a:bodyPr>
            <a:normAutofit/>
          </a:bodyPr>
          <a:lstStyle/>
          <a:p>
            <a:pPr marL="404813" indent="-404813">
              <a:buFont typeface="+mj-lt"/>
              <a:buAutoNum type="arabicPeriod" startAt="4"/>
            </a:pPr>
            <a:r>
              <a:rPr lang="en-US" dirty="0" smtClean="0"/>
              <a:t>Notice a few truths that the Bible teaches implicitly (some of these may also be taught explicitly):</a:t>
            </a:r>
          </a:p>
          <a:p>
            <a:pPr marL="798513" lvl="1" indent="-341313">
              <a:buFont typeface="+mj-lt"/>
              <a:buAutoNum type="alphaLcPeriod" startAt="8"/>
            </a:pPr>
            <a:r>
              <a:rPr lang="en-US" dirty="0" smtClean="0"/>
              <a:t>Implication teaches and authorizes that the </a:t>
            </a:r>
            <a:r>
              <a:rPr lang="en-US" u="sng" dirty="0" smtClean="0"/>
              <a:t>Sabbath</a:t>
            </a:r>
            <a:r>
              <a:rPr lang="en-US" dirty="0" smtClean="0"/>
              <a:t> observance has been taken away.</a:t>
            </a:r>
          </a:p>
          <a:p>
            <a:pPr lvl="2"/>
            <a:r>
              <a:rPr lang="en-US" sz="2400" dirty="0" smtClean="0"/>
              <a:t>The Sabbath observance was first commanded in the Law of Moses, specifically in the 10 Commandments of the old covenant (Ex. 20:8; 34:28; Deut. 4:13).</a:t>
            </a:r>
          </a:p>
          <a:p>
            <a:pPr lvl="2"/>
            <a:r>
              <a:rPr lang="en-US" sz="2400" dirty="0" smtClean="0"/>
              <a:t>Jesus “wiped out the handwriting of requirements…having nailed it to the cross” (Col. 2:14).  We are </a:t>
            </a:r>
            <a:r>
              <a:rPr lang="en-US" sz="2400" u="sng" dirty="0" smtClean="0"/>
              <a:t>no longer</a:t>
            </a:r>
            <a:r>
              <a:rPr lang="en-US" sz="2400" dirty="0" smtClean="0"/>
              <a:t> under by any portion of that old covenant (Gal. 3:19-25), for Jesus is the Mediator of a </a:t>
            </a:r>
            <a:r>
              <a:rPr lang="en-US" sz="2400" u="sng" dirty="0" smtClean="0"/>
              <a:t>new</a:t>
            </a:r>
            <a:r>
              <a:rPr lang="en-US" sz="2400" dirty="0" smtClean="0"/>
              <a:t> covenant, not acc. to the old.</a:t>
            </a:r>
          </a:p>
          <a:p>
            <a:pPr lvl="2"/>
            <a:r>
              <a:rPr lang="en-US" sz="2400" dirty="0" smtClean="0"/>
              <a:t>Implied:  Therefore, the observance of the Sabbath Day was “</a:t>
            </a:r>
            <a:r>
              <a:rPr lang="en-US" sz="2400" u="sng" dirty="0" smtClean="0"/>
              <a:t>taken away</a:t>
            </a:r>
            <a:r>
              <a:rPr lang="en-US" sz="2400" dirty="0" smtClean="0"/>
              <a:t>,” along with the rest of the old law.</a:t>
            </a:r>
          </a:p>
        </p:txBody>
      </p:sp>
      <p:sp>
        <p:nvSpPr>
          <p:cNvPr id="3" name="Title 2"/>
          <p:cNvSpPr>
            <a:spLocks noGrp="1"/>
          </p:cNvSpPr>
          <p:nvPr>
            <p:ph type="title"/>
          </p:nvPr>
        </p:nvSpPr>
        <p:spPr/>
        <p:txBody>
          <a:bodyPr/>
          <a:lstStyle/>
          <a:p>
            <a:r>
              <a:rPr lang="en-US" sz="3700" dirty="0" smtClean="0"/>
              <a:t>The Bible Authorizes By Implication</a:t>
            </a:r>
            <a:endParaRPr lang="en-US" sz="37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anim calcmode="lin" valueType="num">
                                      <p:cBhvr>
                                        <p:cTn id="8"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500"/>
                                        <p:tgtEl>
                                          <p:spTgt spid="2">
                                            <p:txEl>
                                              <p:pRg st="2" end="2"/>
                                            </p:txEl>
                                          </p:spTgt>
                                        </p:tgtEl>
                                      </p:cBhvr>
                                    </p:animEffect>
                                    <p:anim calcmode="lin" valueType="num">
                                      <p:cBhvr>
                                        <p:cTn id="14"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5"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anim calcmode="lin" valueType="num">
                                      <p:cBhvr>
                                        <p:cTn id="20"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Effect transition="in" filter="fade">
                                      <p:cBhvr>
                                        <p:cTn id="25" dur="500"/>
                                        <p:tgtEl>
                                          <p:spTgt spid="2">
                                            <p:txEl>
                                              <p:pRg st="4" end="4"/>
                                            </p:txEl>
                                          </p:spTgt>
                                        </p:tgtEl>
                                      </p:cBhvr>
                                    </p:animEffect>
                                    <p:anim calcmode="lin" valueType="num">
                                      <p:cBhvr>
                                        <p:cTn id="26"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7" dur="5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1473</TotalTime>
  <Words>1198</Words>
  <Application>Microsoft Office PowerPoint</Application>
  <PresentationFormat>On-screen Show (4:3)</PresentationFormat>
  <Paragraphs>96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fa</vt:lpstr>
      <vt:lpstr>The Bible Authorizes By Implication</vt:lpstr>
      <vt:lpstr>The Bible Authorizes By Implication</vt:lpstr>
      <vt:lpstr>The Bible Authorizes By Implication</vt:lpstr>
      <vt:lpstr>The Bible Authorizes By Implication</vt:lpstr>
      <vt:lpstr>The Bible Authorizes By Implication</vt:lpstr>
      <vt:lpstr>The Bible Authorizes By Implication</vt:lpstr>
      <vt:lpstr>The Bible Authorizes By Implication</vt:lpstr>
      <vt:lpstr>The Bible Authorizes By Implication</vt:lpstr>
      <vt:lpstr>The Bible Authorizes By Implication</vt:lpstr>
      <vt:lpstr>The Bible Authorizes By Implication</vt:lpstr>
      <vt:lpstr>Authorizes By Accounts of Approved Action</vt:lpstr>
      <vt:lpstr>Authorizes By Accounts of Approved Action</vt:lpstr>
      <vt:lpstr>Authorizes By Accounts of Approved Action</vt:lpstr>
      <vt:lpstr>Authorizes By Accounts of Approved Action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dc:creator>
  <cp:lastModifiedBy>David</cp:lastModifiedBy>
  <cp:revision>36</cp:revision>
  <dcterms:created xsi:type="dcterms:W3CDTF">2012-03-11T17:57:16Z</dcterms:created>
  <dcterms:modified xsi:type="dcterms:W3CDTF">2012-05-21T15:29:37Z</dcterms:modified>
</cp:coreProperties>
</file>