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2124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pblfpr\users\David\_Graphics\Lesson-Event PPT Graphics\The Riches of Christianity\The Riches of the Gospel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1A700B-5753-4DEE-AACF-9AB027D03300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968D5A-138C-4A37-A2C4-C4B094BD5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1A700B-5753-4DEE-AACF-9AB027D03300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968D5A-138C-4A37-A2C4-C4B094BD5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1A700B-5753-4DEE-AACF-9AB027D03300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968D5A-138C-4A37-A2C4-C4B094BD5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686800" cy="5867400"/>
          </a:xfrm>
        </p:spPr>
        <p:txBody>
          <a:bodyPr>
            <a:normAutofit/>
          </a:bodyPr>
          <a:lstStyle>
            <a:lvl1pPr>
              <a:defRPr sz="4400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</a:defRPr>
            </a:lvl1pPr>
            <a:lvl2pPr>
              <a:defRPr sz="320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</a:defRPr>
            </a:lvl2pPr>
            <a:lvl3pPr>
              <a:defRPr sz="2800">
                <a:ln w="6350">
                  <a:solidFill>
                    <a:schemeClr val="tx1"/>
                  </a:solidFill>
                </a:ln>
              </a:defRPr>
            </a:lvl3pPr>
            <a:lvl4pPr>
              <a:defRPr sz="2400">
                <a:ln w="6350">
                  <a:solidFill>
                    <a:schemeClr val="tx1"/>
                  </a:solidFill>
                </a:ln>
              </a:defRPr>
            </a:lvl4pPr>
            <a:lvl5pPr>
              <a:defRPr sz="2400">
                <a:ln w="6350">
                  <a:solidFill>
                    <a:schemeClr val="tx1"/>
                  </a:solidFill>
                </a:ln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1A700B-5753-4DEE-AACF-9AB027D03300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968D5A-138C-4A37-A2C4-C4B094BD5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1A700B-5753-4DEE-AACF-9AB027D03300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968D5A-138C-4A37-A2C4-C4B094BD5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1A700B-5753-4DEE-AACF-9AB027D03300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968D5A-138C-4A37-A2C4-C4B094BD5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1A700B-5753-4DEE-AACF-9AB027D03300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968D5A-138C-4A37-A2C4-C4B094BD5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1A700B-5753-4DEE-AACF-9AB027D03300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968D5A-138C-4A37-A2C4-C4B094BD5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1A700B-5753-4DEE-AACF-9AB027D03300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968D5A-138C-4A37-A2C4-C4B094BD5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1A700B-5753-4DEE-AACF-9AB027D03300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968D5A-138C-4A37-A2C4-C4B094BD5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1A700B-5753-4DEE-AACF-9AB027D03300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968D5A-138C-4A37-A2C4-C4B094BD5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pblfpr\users\David\_Graphics\Lesson-Event PPT Graphics\The Riches of Christianity\The Riches of the Gospel - text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990600"/>
            <a:ext cx="86868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kern="1200">
          <a:solidFill>
            <a:schemeClr val="bg1"/>
          </a:solidFill>
          <a:effectLst>
            <a:outerShdw blurRad="38100" dist="50800" dir="2700000" algn="ctr" rotWithShape="0">
              <a:schemeClr val="tx1"/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rgbClr val="FFFF00"/>
          </a:solidFill>
          <a:effectLst>
            <a:outerShdw blurRad="38100" dist="50800" dir="2700000" algn="ctr" rotWithShape="0">
              <a:schemeClr val="tx1"/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bg1"/>
          </a:solidFill>
          <a:effectLst>
            <a:outerShdw blurRad="38100" dist="50800" dir="2700000" algn="ctr" rotWithShape="0">
              <a:schemeClr val="tx1"/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bg1"/>
          </a:solidFill>
          <a:effectLst>
            <a:outerShdw blurRad="38100" dist="50800" dir="2700000" algn="ctr" rotWithShape="0">
              <a:schemeClr val="tx1"/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bg1"/>
          </a:solidFill>
          <a:effectLst>
            <a:outerShdw blurRad="38100" dist="50800" dir="2700000" algn="ctr" rotWithShape="0">
              <a:schemeClr val="tx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7400" y="6320135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2 Corinthians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4:1-7</a:t>
            </a:r>
            <a:endParaRPr lang="en-US" sz="2800" b="1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\\pblfpr\users\David\_Graphics\A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3837" y="1066800"/>
            <a:ext cx="4602163" cy="5455337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CPR</a:t>
            </a:r>
            <a:endParaRPr lang="en-US" sz="4400" dirty="0" smtClean="0"/>
          </a:p>
          <a:p>
            <a:pPr lvl="1"/>
            <a:r>
              <a:rPr lang="en-US" dirty="0" smtClean="0"/>
              <a:t>Sin brings forth death (Jas. 1:15; Rom. 6:23)</a:t>
            </a:r>
            <a:endParaRPr lang="en-US" sz="4400" dirty="0" smtClean="0"/>
          </a:p>
          <a:p>
            <a:pPr lvl="1"/>
            <a:r>
              <a:rPr lang="en-US" dirty="0" smtClean="0"/>
              <a:t>The Gospel CPR can bring someone back from spiritual death (2 Tim. 1:10)</a:t>
            </a:r>
            <a:endParaRPr lang="en-US" sz="4400" dirty="0" smtClean="0"/>
          </a:p>
          <a:p>
            <a:pPr lvl="1"/>
            <a:r>
              <a:rPr lang="en-US" i="1" dirty="0" smtClean="0"/>
              <a:t>YOU HAVE the GOSPEL CPR!  You’re rich!</a:t>
            </a:r>
            <a:endParaRPr lang="en-US" sz="44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26" name="AutoShape 2" descr="http://www.google.com/url?sa=i&amp;source=images&amp;cd=&amp;docid=LdC7oVw109gYnM&amp;tbnid=bP-ZwWgtKMK00M:&amp;ved=0CAUQjBwwAA&amp;url=http%3A%2F%2Fwww.medsupplier.com%2Fproduct-images%2FAEDs%2FZoll%2FZoll-AED-Plus-Additional-1.jpg&amp;ei=1Vc_UtSvJJHY9QSGr4GQCA&amp;psig=AFQjCNF1K0ziNADxh7nwGALpqDGtNVv_Uw&amp;ust=1379969365656309"/>
          <p:cNvSpPr>
            <a:spLocks noChangeAspect="1" noChangeArrowheads="1"/>
          </p:cNvSpPr>
          <p:nvPr/>
        </p:nvSpPr>
        <p:spPr bwMode="auto">
          <a:xfrm>
            <a:off x="63500" y="-136525"/>
            <a:ext cx="7896225" cy="8924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://www.google.com/url?sa=i&amp;source=images&amp;cd=&amp;docid=LdC7oVw109gYnM&amp;tbnid=bP-ZwWgtKMK00M:&amp;ved=0CAUQjBwwAA&amp;url=http%3A%2F%2Fwww.medsupplier.com%2Fproduct-images%2FAEDs%2FZoll%2FZoll-AED-Plus-Additional-1.jpg&amp;ei=1Vc_UtSvJJHY9QSGr4GQCA&amp;psig=AFQjCNF1K0ziNADxh7nwGALpqDGtNVv_Uw&amp;ust=1379969365656309"/>
          <p:cNvSpPr>
            <a:spLocks noChangeAspect="1" noChangeArrowheads="1"/>
          </p:cNvSpPr>
          <p:nvPr/>
        </p:nvSpPr>
        <p:spPr bwMode="auto">
          <a:xfrm>
            <a:off x="63500" y="-136525"/>
            <a:ext cx="7896225" cy="8924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://www.google.com/url?sa=i&amp;source=images&amp;cd=&amp;docid=LdC7oVw109gYnM&amp;tbnid=bP-ZwWgtKMK00M:&amp;ved=0CAUQjBwwAA&amp;url=http%3A%2F%2Fwww.medsupplier.com%2Fproduct-images%2FAEDs%2FZoll%2FZoll-AED-Plus-Additional-1.jpg&amp;ei=1Vc_UtSvJJHY9QSGr4GQCA&amp;psig=AFQjCNF1K0ziNADxh7nwGALpqDGtNVv_Uw&amp;ust=1379969365656309"/>
          <p:cNvSpPr>
            <a:spLocks noChangeAspect="1" noChangeArrowheads="1"/>
          </p:cNvSpPr>
          <p:nvPr/>
        </p:nvSpPr>
        <p:spPr bwMode="auto">
          <a:xfrm>
            <a:off x="63500" y="-136525"/>
            <a:ext cx="7896225" cy="8924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http://www.google.com/url?sa=i&amp;source=images&amp;cd=&amp;docid=LdC7oVw109gYnM&amp;tbnid=bP-ZwWgtKMK00M:&amp;ved=0CAUQjBwwAA&amp;url=http%3A%2F%2Fwww.medsupplier.com%2Fproduct-images%2FAEDs%2FZoll%2FZoll-AED-Plus-Additional-1.jpg&amp;ei=1Vc_UtSvJJHY9QSGr4GQCA&amp;psig=AFQjCNF1K0ziNADxh7nwGALpqDGtNVv_Uw&amp;ust=1379969365656309"/>
          <p:cNvSpPr>
            <a:spLocks noChangeAspect="1" noChangeArrowheads="1"/>
          </p:cNvSpPr>
          <p:nvPr/>
        </p:nvSpPr>
        <p:spPr bwMode="auto">
          <a:xfrm>
            <a:off x="63500" y="-136525"/>
            <a:ext cx="7896225" cy="8924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4684 -0.2421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1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10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Medical symbo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199" y="838200"/>
            <a:ext cx="5715001" cy="5715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Cure</a:t>
            </a:r>
          </a:p>
          <a:p>
            <a:pPr lvl="1"/>
            <a:r>
              <a:rPr lang="en-US" dirty="0" smtClean="0"/>
              <a:t>Sin infects and affects every accountable person (Rom. 3:23; 5:6; 7:19-25)</a:t>
            </a:r>
            <a:endParaRPr lang="en-US" sz="4400" dirty="0" smtClean="0"/>
          </a:p>
          <a:p>
            <a:pPr lvl="1"/>
            <a:r>
              <a:rPr lang="en-US" dirty="0" smtClean="0"/>
              <a:t>The Gospel Cure provides the remedy for the infectious disease of sin (Isa. 53:5; 1 Pet. 2:24)</a:t>
            </a:r>
          </a:p>
          <a:p>
            <a:pPr lvl="1"/>
            <a:r>
              <a:rPr lang="en-US" i="1" dirty="0" smtClean="0"/>
              <a:t>YOU HAVE the GOSPEL CURE!  You’re rich!</a:t>
            </a:r>
            <a:endParaRPr lang="en-US" sz="4400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5125 -0.2611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" y="-1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pblfpr\users\David\_Graphics\Human transformation chamb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031278"/>
            <a:ext cx="4572000" cy="582672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Converter</a:t>
            </a:r>
          </a:p>
          <a:p>
            <a:pPr lvl="1"/>
            <a:r>
              <a:rPr lang="en-US" dirty="0" smtClean="0"/>
              <a:t>The Gospel Converter can completely revamp and change someone’s life around (Rom. 1:16 + 2 Cor. 3:18)</a:t>
            </a:r>
          </a:p>
          <a:p>
            <a:pPr lvl="1"/>
            <a:r>
              <a:rPr lang="en-US" i="1" dirty="0" smtClean="0"/>
              <a:t>YOU HAVE the GOSPEL CONVERTER! </a:t>
            </a:r>
            <a:br>
              <a:rPr lang="en-US" i="1" dirty="0" smtClean="0"/>
            </a:br>
            <a:r>
              <a:rPr lang="en-US" i="1" dirty="0" smtClean="0"/>
              <a:t>You’re rich!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475 -0.275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-13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pblfpr\users\David\_Graphics\Compa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6831013" cy="5054600"/>
          </a:xfrm>
          <a:prstGeom prst="rect">
            <a:avLst/>
          </a:prstGeom>
          <a:noFill/>
        </p:spPr>
      </p:pic>
      <p:pic>
        <p:nvPicPr>
          <p:cNvPr id="2050" name="Picture 2" descr="\\pblfpr\users\David\_Graphics\Compass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85800"/>
            <a:ext cx="5740401" cy="57404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Compass</a:t>
            </a:r>
          </a:p>
          <a:p>
            <a:pPr lvl="1"/>
            <a:r>
              <a:rPr lang="en-US" dirty="0" smtClean="0"/>
              <a:t>The Gospel Compass always points to heaven, shows the right direction to go and lights the way (2 Thess. 2:13-14; 3:3-5; 2 Cor. 4:4; Ps. 119:105)</a:t>
            </a:r>
          </a:p>
          <a:p>
            <a:pPr lvl="1"/>
            <a:r>
              <a:rPr lang="en-US" i="1" dirty="0" smtClean="0"/>
              <a:t>YOU HAVE the GOSPEL COMPASS!  You’re rich!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0.49444 -0.1740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8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pblfpr\users\David\_Graphics\psychiatrist_in_chair_1600_clr_514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6705601" cy="67056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Counselor</a:t>
            </a:r>
          </a:p>
          <a:p>
            <a:pPr lvl="1"/>
            <a:r>
              <a:rPr lang="en-US" dirty="0" smtClean="0"/>
              <a:t>The Gospel Counselor provides comfort (Rom. 15:4; 1 Th. 4:18), peace (Rom. 10:15; Eph. </a:t>
            </a:r>
            <a:r>
              <a:rPr lang="en-US" dirty="0" smtClean="0"/>
              <a:t>6:15), </a:t>
            </a:r>
            <a:r>
              <a:rPr lang="en-US" dirty="0" smtClean="0"/>
              <a:t>reassurance (Col. 1:23), encouragement (1 Cor. 14:31), </a:t>
            </a:r>
            <a:r>
              <a:rPr lang="en-US" dirty="0" smtClean="0"/>
              <a:t>guidance (Psa. 73:24); etc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Gospel Counselor shows what’s right, what’s wrong, how to get right, how to stay right (2 Tim. 3:16)</a:t>
            </a:r>
          </a:p>
          <a:p>
            <a:pPr lvl="1"/>
            <a:r>
              <a:rPr lang="en-US" i="1" dirty="0" smtClean="0"/>
              <a:t>YOU HAVE the GOSPEL COUNSELOR!  </a:t>
            </a:r>
            <a:br>
              <a:rPr lang="en-US" i="1" dirty="0" smtClean="0"/>
            </a:br>
            <a:r>
              <a:rPr lang="en-US" i="1" dirty="0" smtClean="0"/>
              <a:t>You’re rich!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5 -0.233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-11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weczeria-home-image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698" y="685800"/>
            <a:ext cx="8172102" cy="3657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Cuisine</a:t>
            </a:r>
          </a:p>
          <a:p>
            <a:pPr lvl="1"/>
            <a:r>
              <a:rPr lang="en-US" dirty="0" smtClean="0"/>
              <a:t>The Gospel Cuisine offers abundance of nourishment, food, milk, meat (1 Pet. </a:t>
            </a:r>
            <a:r>
              <a:rPr lang="en-US" dirty="0" smtClean="0"/>
              <a:t>2:1-3; </a:t>
            </a:r>
            <a:r>
              <a:rPr lang="en-US" dirty="0" smtClean="0"/>
              <a:t>1 Cor. 9:23; Heb. </a:t>
            </a:r>
            <a:r>
              <a:rPr lang="en-US" dirty="0" smtClean="0"/>
              <a:t>3:1; </a:t>
            </a:r>
            <a:r>
              <a:rPr lang="en-US" dirty="0" smtClean="0"/>
              <a:t>5:13; Heb. 6:4, 5)</a:t>
            </a:r>
            <a:endParaRPr lang="en-US" sz="4000" dirty="0" smtClean="0"/>
          </a:p>
          <a:p>
            <a:pPr lvl="1"/>
            <a:r>
              <a:rPr lang="en-US" i="1" dirty="0" smtClean="0"/>
              <a:t>YOU HAVE the GOSPEL CUISINE!  You’re rich!</a:t>
            </a:r>
            <a:endParaRPr lang="en-US" sz="4400" dirty="0" smtClean="0"/>
          </a:p>
          <a:p>
            <a:pPr lvl="1"/>
            <a:endParaRPr lang="en-US" dirty="0"/>
          </a:p>
        </p:txBody>
      </p:sp>
      <p:sp>
        <p:nvSpPr>
          <p:cNvPr id="5122" name="AutoShape 2" descr="http://www.google.com/url?sa=i&amp;source=images&amp;cd=&amp;docid=3BmfhGFjG-o4FM&amp;tbnid=1wSCb1DvMjg2vM:&amp;ved=0CAUQjBwwAA&amp;url=http%3A%2F%2F4.bp.blogspot.com%2F-k1yCKrBmuiw%2FUWa1zw_IRtI%2FAAAAAAAAgzI%2FfU9N37PY3gU%2Fs320%2Fsteak_dinner.jpg&amp;ei=RGM_UofHPIPq9ATzj4GYCA&amp;psig=AFQjCNFz0fRJIk2o8ATM_sVSUK5EsvhDAg&amp;ust=137997229306098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7432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85750">
              <a:buFont typeface="Arial" pitchFamily="34" charset="0"/>
              <a:buChar char="•"/>
            </a:pPr>
            <a:r>
              <a:rPr lang="en-US" sz="24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Crème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brûlée</a:t>
            </a:r>
            <a:r>
              <a:rPr lang="en-US" sz="24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 of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foie</a:t>
            </a:r>
            <a:r>
              <a:rPr lang="en-US" sz="24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gras</a:t>
            </a:r>
            <a:r>
              <a:rPr lang="en-US" sz="24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 with Tonga beans </a:t>
            </a:r>
          </a:p>
          <a:p>
            <a:pPr lvl="0" indent="285750">
              <a:buFont typeface="Arial" pitchFamily="34" charset="0"/>
              <a:buChar char="•"/>
            </a:pPr>
            <a:r>
              <a:rPr lang="en-US" sz="24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Tartar of Kobe beef with Imperial Beluga caviar and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Belons</a:t>
            </a:r>
            <a:r>
              <a:rPr lang="en-US" sz="24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 oyster </a:t>
            </a:r>
          </a:p>
          <a:p>
            <a:pPr lvl="0" indent="285750">
              <a:buFont typeface="Arial" pitchFamily="34" charset="0"/>
              <a:buChar char="•"/>
            </a:pPr>
            <a:r>
              <a:rPr lang="en-US" sz="2400" b="1" dirty="0" err="1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Mousseline</a:t>
            </a:r>
            <a:r>
              <a:rPr lang="en-US" sz="24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 of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pattes</a:t>
            </a:r>
            <a:r>
              <a:rPr lang="en-US" sz="24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 rouges crayfish with morel mushroom infusion </a:t>
            </a:r>
          </a:p>
          <a:p>
            <a:pPr lvl="0" indent="285750">
              <a:buFont typeface="Arial" pitchFamily="34" charset="0"/>
              <a:buChar char="•"/>
            </a:pPr>
            <a:r>
              <a:rPr lang="en-US" sz="2400" b="1" dirty="0" err="1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Tarte</a:t>
            </a:r>
            <a:r>
              <a:rPr lang="en-US" sz="24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 Fine with scallops and black truffle </a:t>
            </a:r>
          </a:p>
          <a:p>
            <a:pPr lvl="0" indent="285750">
              <a:buFont typeface="Arial" pitchFamily="34" charset="0"/>
              <a:buChar char="•"/>
            </a:pPr>
            <a:r>
              <a:rPr lang="en-US" sz="24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Lobster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Osso</a:t>
            </a:r>
            <a:r>
              <a:rPr lang="en-US" sz="24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Buczco</a:t>
            </a:r>
            <a:r>
              <a:rPr lang="en-US" sz="24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 </a:t>
            </a:r>
          </a:p>
          <a:p>
            <a:pPr lvl="0" indent="285750">
              <a:buFont typeface="Arial" pitchFamily="34" charset="0"/>
              <a:buChar char="•"/>
            </a:pPr>
            <a:r>
              <a:rPr lang="en-US" sz="24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Ravioli with guinea fowl and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burrata</a:t>
            </a:r>
            <a:r>
              <a:rPr lang="en-US" sz="24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 cheese, veal reduction </a:t>
            </a:r>
          </a:p>
          <a:p>
            <a:pPr lvl="0" indent="285750">
              <a:buFont typeface="Arial" pitchFamily="34" charset="0"/>
              <a:buChar char="•"/>
            </a:pPr>
            <a:r>
              <a:rPr lang="en-US" sz="24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Saddle of lamb “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Léonel</a:t>
            </a:r>
            <a:r>
              <a:rPr lang="en-US" sz="24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“</a:t>
            </a:r>
          </a:p>
          <a:p>
            <a:pPr lvl="0" indent="285750">
              <a:buFont typeface="Arial" pitchFamily="34" charset="0"/>
              <a:buChar char="•"/>
            </a:pPr>
            <a:r>
              <a:rPr lang="en-US" sz="24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Supreme of pigeon en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croute</a:t>
            </a:r>
            <a:r>
              <a:rPr lang="en-US" sz="24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 w/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cèpes</a:t>
            </a:r>
            <a:r>
              <a:rPr lang="en-US" sz="24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 mushroom sauce &amp;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cipollotti</a:t>
            </a:r>
            <a:r>
              <a:rPr lang="en-US" sz="24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 </a:t>
            </a:r>
          </a:p>
          <a:p>
            <a:pPr lvl="0" indent="285750">
              <a:buFont typeface="Arial" pitchFamily="34" charset="0"/>
              <a:buChar char="•"/>
            </a:pPr>
            <a:r>
              <a:rPr lang="en-US" sz="24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Veal cheeks with </a:t>
            </a:r>
            <a:r>
              <a:rPr lang="en-US" sz="2400" b="1" dirty="0" err="1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Périgord</a:t>
            </a:r>
            <a:r>
              <a:rPr lang="en-US" sz="24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 truffles </a:t>
            </a:r>
          </a:p>
          <a:p>
            <a:pPr lvl="0" indent="285750">
              <a:buFont typeface="Arial" pitchFamily="34" charset="0"/>
              <a:buChar char="•"/>
            </a:pPr>
            <a:r>
              <a:rPr lang="en-US" sz="24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Imperial gingerbread pyramid w/ caramel &amp; salted butter ice-cream </a:t>
            </a:r>
          </a:p>
        </p:txBody>
      </p:sp>
      <p:sp>
        <p:nvSpPr>
          <p:cNvPr id="3074" name="AutoShape 2" descr="http://www.google.com/url?sa=i&amp;source=images&amp;cd=&amp;docid=QX_3N_SEslPxnM&amp;tbnid=idabnaRVH1ioRM:&amp;ved=0CAUQjBwwADgd&amp;url=http%3A%2F%2Fweczeria.ca%2Fimages%2Fweczeria-home-image.png&amp;ei=NQlPUuPUBZL88QSY9ICADg&amp;psig=AFQjCNGyURRQMf7wkV7581viFZgu2JEylA&amp;ust=1380997813183283"/>
          <p:cNvSpPr>
            <a:spLocks noChangeAspect="1" noChangeArrowheads="1"/>
          </p:cNvSpPr>
          <p:nvPr/>
        </p:nvSpPr>
        <p:spPr bwMode="auto">
          <a:xfrm>
            <a:off x="63500" y="-136525"/>
            <a:ext cx="9220200" cy="4124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39687 -0.1111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-5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9" dur="indefinite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\\pblfpr\users\David\_Graphics\Clo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4648200" cy="6543719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Clock</a:t>
            </a:r>
          </a:p>
          <a:p>
            <a:pPr lvl="1"/>
            <a:r>
              <a:rPr lang="en-US" dirty="0" smtClean="0"/>
              <a:t>The Gospel Clock teaches you that time is fleeting and uncertain (Job 14:1-2; Psa. 39:5; 89:47; </a:t>
            </a:r>
            <a:r>
              <a:rPr lang="en-US" dirty="0" smtClean="0"/>
              <a:t>102:112</a:t>
            </a:r>
            <a:r>
              <a:rPr lang="en-US" dirty="0" smtClean="0"/>
              <a:t>)</a:t>
            </a:r>
            <a:endParaRPr lang="en-US" sz="4000" dirty="0" smtClean="0"/>
          </a:p>
          <a:p>
            <a:pPr lvl="1"/>
            <a:r>
              <a:rPr lang="en-US" dirty="0" smtClean="0"/>
              <a:t>The Gospel Clock tells you when to do things (Heb. 3:7, 13, 15; 4:7; </a:t>
            </a:r>
            <a:r>
              <a:rPr lang="en-US" dirty="0" smtClean="0"/>
              <a:t>2 </a:t>
            </a:r>
            <a:r>
              <a:rPr lang="en-US" dirty="0" smtClean="0"/>
              <a:t>Cor. 6:2; Acts 22:16)</a:t>
            </a:r>
            <a:endParaRPr lang="en-US" sz="4000" dirty="0" smtClean="0"/>
          </a:p>
          <a:p>
            <a:pPr lvl="1"/>
            <a:r>
              <a:rPr lang="en-US" i="1" dirty="0" smtClean="0"/>
              <a:t>YOU HAVE the GOSPEL CLOCK!  You’re rich!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5375 -0.2104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" y="-10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150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Gospel Richly Saves When Obeyed</a:t>
            </a:r>
          </a:p>
          <a:p>
            <a:pPr lvl="1"/>
            <a:r>
              <a:rPr lang="en-US" dirty="0" smtClean="0"/>
              <a:t>Believe Jesus is God’s Son – Acts 16:31</a:t>
            </a:r>
          </a:p>
          <a:p>
            <a:pPr lvl="1"/>
            <a:r>
              <a:rPr lang="en-US" dirty="0" smtClean="0"/>
              <a:t>Repent of your sins – Acts 3:19</a:t>
            </a:r>
          </a:p>
          <a:p>
            <a:pPr lvl="1"/>
            <a:r>
              <a:rPr lang="en-US" dirty="0" smtClean="0"/>
              <a:t>Confess your faith in Jesus – Romans 10:9-10</a:t>
            </a:r>
          </a:p>
          <a:p>
            <a:pPr lvl="1"/>
            <a:r>
              <a:rPr lang="en-US" dirty="0" smtClean="0"/>
              <a:t>Be baptized into Christ – Galatians 3:27</a:t>
            </a:r>
          </a:p>
          <a:p>
            <a:pPr lvl="2"/>
            <a:r>
              <a:rPr lang="en-US" dirty="0" smtClean="0"/>
              <a:t>God will wash away your sins – Acts 22:16</a:t>
            </a:r>
          </a:p>
          <a:p>
            <a:pPr lvl="2"/>
            <a:r>
              <a:rPr lang="en-US" dirty="0" smtClean="0"/>
              <a:t>God will add you to His church – Acts 2:47</a:t>
            </a:r>
          </a:p>
          <a:p>
            <a:pPr lvl="2"/>
            <a:r>
              <a:rPr lang="en-US" dirty="0" smtClean="0"/>
              <a:t>God will write your name in heaven – Heb. 12:23</a:t>
            </a:r>
          </a:p>
          <a:p>
            <a:pPr lvl="1"/>
            <a:r>
              <a:rPr lang="en-US" dirty="0" smtClean="0"/>
              <a:t>Walk faithfully with the Lord – 1 John 1:7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504</Words>
  <Application>Microsoft Office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22</cp:revision>
  <dcterms:created xsi:type="dcterms:W3CDTF">2013-05-26T21:17:50Z</dcterms:created>
  <dcterms:modified xsi:type="dcterms:W3CDTF">2013-10-06T20:08:01Z</dcterms:modified>
</cp:coreProperties>
</file>