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54E8-DAC8-47A5-BF00-FDD256E00E2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35-4663-48C3-8B30-1097E659DD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3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54E8-DAC8-47A5-BF00-FDD256E00E2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35-4663-48C3-8B30-1097E659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8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54E8-DAC8-47A5-BF00-FDD256E00E2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35-4663-48C3-8B30-1097E659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3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54E8-DAC8-47A5-BF00-FDD256E00E2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35-4663-48C3-8B30-1097E659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6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54E8-DAC8-47A5-BF00-FDD256E00E2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35-4663-48C3-8B30-1097E659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54E8-DAC8-47A5-BF00-FDD256E00E2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35-4663-48C3-8B30-1097E659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8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54E8-DAC8-47A5-BF00-FDD256E00E2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35-4663-48C3-8B30-1097E659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5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54E8-DAC8-47A5-BF00-FDD256E00E2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35-4663-48C3-8B30-1097E659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4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2" y="2856088"/>
            <a:ext cx="8861778" cy="4001911"/>
          </a:xfrm>
        </p:spPr>
        <p:txBody>
          <a:bodyPr/>
          <a:lstStyle>
            <a:lvl1pPr>
              <a:defRPr b="1"/>
            </a:lvl1pPr>
            <a:lvl2pPr marL="57626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2" y="2856088"/>
            <a:ext cx="8861778" cy="4001911"/>
          </a:xfrm>
        </p:spPr>
        <p:txBody>
          <a:bodyPr/>
          <a:lstStyle>
            <a:lvl1pPr>
              <a:defRPr b="1"/>
            </a:lvl1pPr>
            <a:lvl2pPr marL="57626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0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2" y="2856088"/>
            <a:ext cx="8861778" cy="4001911"/>
          </a:xfrm>
        </p:spPr>
        <p:txBody>
          <a:bodyPr/>
          <a:lstStyle>
            <a:lvl1pPr>
              <a:defRPr b="1"/>
            </a:lvl1pPr>
            <a:lvl2pPr marL="57626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9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2" y="2856088"/>
            <a:ext cx="8861778" cy="4001911"/>
          </a:xfrm>
        </p:spPr>
        <p:txBody>
          <a:bodyPr/>
          <a:lstStyle>
            <a:lvl1pPr>
              <a:defRPr b="1"/>
            </a:lvl1pPr>
            <a:lvl2pPr marL="57626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8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2" y="2856088"/>
            <a:ext cx="8861778" cy="4001911"/>
          </a:xfrm>
        </p:spPr>
        <p:txBody>
          <a:bodyPr/>
          <a:lstStyle>
            <a:lvl1pPr>
              <a:defRPr b="1"/>
            </a:lvl1pPr>
            <a:lvl2pPr marL="57626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8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2" y="2856088"/>
            <a:ext cx="8861778" cy="4001911"/>
          </a:xfrm>
        </p:spPr>
        <p:txBody>
          <a:bodyPr/>
          <a:lstStyle>
            <a:lvl1pPr>
              <a:defRPr b="1"/>
            </a:lvl1pPr>
            <a:lvl2pPr marL="57626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2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54E8-DAC8-47A5-BF00-FDD256E00E2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35-4663-48C3-8B30-1097E659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9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54E8-DAC8-47A5-BF00-FDD256E00E2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35-4663-48C3-8B30-1097E659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6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54E8-DAC8-47A5-BF00-FDD256E00E2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4035-4663-48C3-8B30-1097E659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3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19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Bible absolutely teaches this (Acts 2:21; Rom. 10:13)</a:t>
            </a:r>
          </a:p>
          <a:p>
            <a:r>
              <a:rPr lang="en-US" dirty="0" smtClean="0"/>
              <a:t>The </a:t>
            </a:r>
            <a:r>
              <a:rPr lang="en-US" dirty="0"/>
              <a:t>individual to whom this applies is “Whoever</a:t>
            </a:r>
            <a:r>
              <a:rPr lang="en-US" dirty="0" smtClean="0"/>
              <a:t>” (Rom. 10:13)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for “everyone” </a:t>
            </a:r>
            <a:r>
              <a:rPr lang="en-US" dirty="0" smtClean="0"/>
              <a:t>(Rom. 10:4, 11; cf. Heb</a:t>
            </a:r>
            <a:r>
              <a:rPr lang="en-US" dirty="0"/>
              <a:t>. 2:9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There is no distinction” </a:t>
            </a:r>
            <a:r>
              <a:rPr lang="en-US" dirty="0" smtClean="0"/>
              <a:t>(Rom. 10:12; cf. Acts 10:34-35; Mark 16:15)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Lord is “rich to all who call upon Him” </a:t>
            </a:r>
            <a:r>
              <a:rPr lang="en-US" dirty="0" smtClean="0"/>
              <a:t>(Rom. 10:12; cf. Rev. 22:17)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topic under discussion is “shall be saved</a:t>
            </a:r>
            <a:r>
              <a:rPr lang="en-US" dirty="0" smtClean="0"/>
              <a:t>” (Rom. 10:13 + 9-10)</a:t>
            </a:r>
            <a:endParaRPr lang="en-US" dirty="0"/>
          </a:p>
          <a:p>
            <a:pPr lvl="1"/>
            <a:r>
              <a:rPr lang="en-US" dirty="0" smtClean="0"/>
              <a:t>Salvation </a:t>
            </a:r>
            <a:r>
              <a:rPr lang="en-US" dirty="0"/>
              <a:t>here is not from earthly calamity but from sin!</a:t>
            </a:r>
          </a:p>
          <a:p>
            <a:pPr lvl="1"/>
            <a:r>
              <a:rPr lang="en-US" dirty="0" smtClean="0"/>
              <a:t>Salvation </a:t>
            </a:r>
            <a:r>
              <a:rPr lang="en-US" dirty="0"/>
              <a:t>is absolutely certain, not a maybe or a probability!</a:t>
            </a:r>
          </a:p>
          <a:p>
            <a:r>
              <a:rPr lang="en-US" dirty="0" smtClean="0"/>
              <a:t>Calling </a:t>
            </a:r>
            <a:r>
              <a:rPr lang="en-US" dirty="0"/>
              <a:t>on the name of the Lord to be saved is: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achievable through saying a prayer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achievable through the old mourners’ bench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achievable through death-bed confession</a:t>
            </a:r>
          </a:p>
          <a:p>
            <a:pPr lvl="1"/>
            <a:r>
              <a:rPr lang="en-US" dirty="0" smtClean="0"/>
              <a:t>Specifically </a:t>
            </a:r>
            <a:r>
              <a:rPr lang="en-US" dirty="0"/>
              <a:t>defined and illustrated in the New Testament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4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Faith only” advocates usually also preach the necessity of “calling”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“calling” is required for salvation, then salvation is not by faith alone!</a:t>
            </a:r>
          </a:p>
          <a:p>
            <a:r>
              <a:rPr lang="en-US" dirty="0" smtClean="0"/>
              <a:t>Salvation </a:t>
            </a:r>
            <a:r>
              <a:rPr lang="en-US" dirty="0"/>
              <a:t>is not by faith alone (Jas. 2:24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Salvation </a:t>
            </a:r>
            <a:r>
              <a:rPr lang="en-US" dirty="0"/>
              <a:t>requires faith (John 3:16; Rom. 10:9)</a:t>
            </a:r>
          </a:p>
          <a:p>
            <a:r>
              <a:rPr lang="en-US" dirty="0" smtClean="0"/>
              <a:t>Salvation </a:t>
            </a:r>
            <a:r>
              <a:rPr lang="en-US" dirty="0"/>
              <a:t>also requires “calling” (Rom. 10:13)</a:t>
            </a:r>
          </a:p>
          <a:p>
            <a:r>
              <a:rPr lang="en-US" dirty="0" smtClean="0"/>
              <a:t>Preacher sent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Hear the gospel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Believe the </a:t>
            </a:r>
            <a:r>
              <a:rPr lang="en-US" dirty="0" smtClean="0"/>
              <a:t>gospel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Call on </a:t>
            </a:r>
            <a:r>
              <a:rPr lang="en-US" dirty="0" smtClean="0"/>
              <a:t>the name </a:t>
            </a:r>
            <a:r>
              <a:rPr lang="en-US" dirty="0"/>
              <a:t>of </a:t>
            </a:r>
            <a:r>
              <a:rPr lang="en-US" dirty="0" smtClean="0"/>
              <a:t>the Lord (separate step) </a:t>
            </a:r>
            <a:r>
              <a:rPr lang="en-US" dirty="0"/>
              <a:t>= </a:t>
            </a:r>
            <a:r>
              <a:rPr lang="en-US" dirty="0" smtClean="0"/>
              <a:t>Salvation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8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Sinner’s prayer” advocates usually equate </a:t>
            </a:r>
            <a:r>
              <a:rPr lang="en-US" dirty="0" smtClean="0"/>
              <a:t>the sinner’s </a:t>
            </a:r>
            <a:r>
              <a:rPr lang="en-US" dirty="0"/>
              <a:t>prayer with “calling on the </a:t>
            </a:r>
            <a:r>
              <a:rPr lang="en-US" dirty="0" smtClean="0"/>
              <a:t>name of the Lord</a:t>
            </a:r>
            <a:r>
              <a:rPr lang="en-US" dirty="0"/>
              <a:t>”</a:t>
            </a:r>
          </a:p>
          <a:p>
            <a:r>
              <a:rPr lang="en-US" dirty="0" smtClean="0"/>
              <a:t>Humbly </a:t>
            </a:r>
            <a:r>
              <a:rPr lang="en-US" dirty="0"/>
              <a:t>affirming </a:t>
            </a:r>
            <a:r>
              <a:rPr lang="en-US" dirty="0" smtClean="0"/>
              <a:t>with heart </a:t>
            </a:r>
            <a:r>
              <a:rPr lang="en-US" dirty="0"/>
              <a:t>&amp; prayer </a:t>
            </a:r>
            <a:r>
              <a:rPr lang="en-US" dirty="0" smtClean="0"/>
              <a:t>that Jesus </a:t>
            </a:r>
            <a:r>
              <a:rPr lang="en-US" dirty="0"/>
              <a:t>is </a:t>
            </a:r>
            <a:r>
              <a:rPr lang="en-US" dirty="0" smtClean="0"/>
              <a:t>Lord is NOT the “calling” that saves (Matt. </a:t>
            </a:r>
            <a:r>
              <a:rPr lang="en-US" dirty="0"/>
              <a:t>7:21; </a:t>
            </a:r>
            <a:r>
              <a:rPr lang="en-US" dirty="0" smtClean="0"/>
              <a:t>Luke 6:46)</a:t>
            </a:r>
            <a:endParaRPr lang="en-US" dirty="0"/>
          </a:p>
          <a:p>
            <a:r>
              <a:rPr lang="en-US" dirty="0" smtClean="0"/>
              <a:t>Saul fasted and prayed for 3 </a:t>
            </a:r>
            <a:r>
              <a:rPr lang="en-US" dirty="0"/>
              <a:t>days but </a:t>
            </a:r>
            <a:r>
              <a:rPr lang="en-US" dirty="0" smtClean="0"/>
              <a:t>he had NOT </a:t>
            </a:r>
            <a:r>
              <a:rPr lang="en-US" dirty="0"/>
              <a:t>yet </a:t>
            </a:r>
            <a:r>
              <a:rPr lang="en-US" dirty="0" smtClean="0"/>
              <a:t>“called </a:t>
            </a:r>
            <a:r>
              <a:rPr lang="en-US" dirty="0"/>
              <a:t>on </a:t>
            </a:r>
            <a:r>
              <a:rPr lang="en-US" dirty="0" smtClean="0"/>
              <a:t>the name </a:t>
            </a:r>
            <a:r>
              <a:rPr lang="en-US" dirty="0"/>
              <a:t>of </a:t>
            </a:r>
            <a:r>
              <a:rPr lang="en-US" dirty="0" smtClean="0"/>
              <a:t>the Lord</a:t>
            </a:r>
            <a:r>
              <a:rPr lang="en-US" dirty="0" smtClean="0"/>
              <a:t>” </a:t>
            </a:r>
            <a:r>
              <a:rPr lang="en-US" dirty="0"/>
              <a:t>(</a:t>
            </a:r>
            <a:r>
              <a:rPr lang="en-US" dirty="0" smtClean="0"/>
              <a:t>Acts </a:t>
            </a:r>
            <a:r>
              <a:rPr lang="en-US" dirty="0"/>
              <a:t>9:9, 11; </a:t>
            </a:r>
            <a:r>
              <a:rPr lang="en-US" dirty="0" smtClean="0"/>
              <a:t>22:16)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Calling on the name of the Lord” is not saying </a:t>
            </a:r>
            <a:r>
              <a:rPr lang="en-US" dirty="0" smtClean="0"/>
              <a:t>a prayer </a:t>
            </a:r>
            <a:r>
              <a:rPr lang="en-US" dirty="0"/>
              <a:t>and asking for forgiveness</a:t>
            </a:r>
          </a:p>
        </p:txBody>
      </p:sp>
    </p:spTree>
    <p:extLst>
      <p:ext uri="{BB962C8B-B14F-4D97-AF65-F5344CB8AC3E}">
        <p14:creationId xmlns:p14="http://schemas.microsoft.com/office/powerpoint/2010/main" val="157553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Calling” is essential to being saved </a:t>
            </a:r>
            <a:r>
              <a:rPr lang="en-US" dirty="0" smtClean="0"/>
              <a:t>(10:13</a:t>
            </a:r>
            <a:r>
              <a:rPr lang="en-US" dirty="0"/>
              <a:t>), but “not all obeyed” to be saved </a:t>
            </a:r>
            <a:r>
              <a:rPr lang="en-US" dirty="0" smtClean="0"/>
              <a:t>(10:16</a:t>
            </a:r>
            <a:r>
              <a:rPr lang="en-US" dirty="0"/>
              <a:t>)</a:t>
            </a:r>
          </a:p>
          <a:p>
            <a:r>
              <a:rPr lang="en-US" dirty="0" smtClean="0"/>
              <a:t>“</a:t>
            </a:r>
            <a:r>
              <a:rPr lang="en-US" dirty="0"/>
              <a:t>Calling” is involved in obeying, and these Christians had “obeyed” the “form/pattern of doctrine” when </a:t>
            </a:r>
            <a:r>
              <a:rPr lang="en-US" dirty="0" smtClean="0"/>
              <a:t>they were </a:t>
            </a:r>
            <a:r>
              <a:rPr lang="en-US" dirty="0"/>
              <a:t>united with Christ </a:t>
            </a:r>
            <a:r>
              <a:rPr lang="en-US" dirty="0" smtClean="0"/>
              <a:t>(6:17</a:t>
            </a:r>
            <a:r>
              <a:rPr lang="en-US" dirty="0"/>
              <a:t>, 3-6)</a:t>
            </a:r>
          </a:p>
        </p:txBody>
      </p:sp>
    </p:spTree>
    <p:extLst>
      <p:ext uri="{BB962C8B-B14F-4D97-AF65-F5344CB8AC3E}">
        <p14:creationId xmlns:p14="http://schemas.microsoft.com/office/powerpoint/2010/main" val="84848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 </a:t>
            </a:r>
            <a:r>
              <a:rPr lang="en-US" dirty="0"/>
              <a:t>review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Calling” is a step beyond believing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Calling” is not merely a verbal affirmation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Calling” is represented in </a:t>
            </a:r>
            <a:r>
              <a:rPr lang="en-US" dirty="0" smtClean="0"/>
              <a:t>obedience</a:t>
            </a:r>
          </a:p>
          <a:p>
            <a:r>
              <a:rPr lang="en-US" dirty="0" smtClean="0"/>
              <a:t>Passage </a:t>
            </a:r>
            <a:r>
              <a:rPr lang="en-US" dirty="0"/>
              <a:t>#1: Acts 2:21-38 – Calling Takes Place in Baptism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Shall be saved” (from sins) in v. 21 </a:t>
            </a:r>
            <a:r>
              <a:rPr lang="en-US" dirty="0" smtClean="0"/>
              <a:t>= “</a:t>
            </a:r>
            <a:r>
              <a:rPr lang="en-US" dirty="0"/>
              <a:t>remission of sins” in v. 38</a:t>
            </a:r>
          </a:p>
          <a:p>
            <a:pPr lvl="1"/>
            <a:r>
              <a:rPr lang="en-US" dirty="0" smtClean="0"/>
              <a:t>God did </a:t>
            </a:r>
            <a:r>
              <a:rPr lang="en-US" dirty="0"/>
              <a:t>not give two </a:t>
            </a:r>
            <a:r>
              <a:rPr lang="en-US" dirty="0" smtClean="0"/>
              <a:t>different </a:t>
            </a:r>
            <a:r>
              <a:rPr lang="en-US" dirty="0"/>
              <a:t>plans of </a:t>
            </a:r>
            <a:r>
              <a:rPr lang="en-US" dirty="0" smtClean="0"/>
              <a:t>salvation </a:t>
            </a:r>
            <a:r>
              <a:rPr lang="en-US" dirty="0"/>
              <a:t>in one sermon</a:t>
            </a:r>
          </a:p>
          <a:p>
            <a:pPr lvl="1"/>
            <a:r>
              <a:rPr lang="en-US" dirty="0" smtClean="0"/>
              <a:t>Therefore</a:t>
            </a:r>
            <a:r>
              <a:rPr lang="en-US" dirty="0"/>
              <a:t>, “calling” in v. 21 is equivalent to “</a:t>
            </a:r>
            <a:r>
              <a:rPr lang="en-US" dirty="0" smtClean="0"/>
              <a:t>repent and be baptized” (a step beyond believing, v. 37) </a:t>
            </a:r>
            <a:r>
              <a:rPr lang="en-US" dirty="0"/>
              <a:t>in v. 38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5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Passage </a:t>
            </a:r>
            <a:r>
              <a:rPr lang="en-US" dirty="0"/>
              <a:t>#2: Acts 22:16 – Calling Takes Place in Baptism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Calling” is </a:t>
            </a:r>
            <a:r>
              <a:rPr lang="en-US" dirty="0" smtClean="0"/>
              <a:t>a </a:t>
            </a:r>
            <a:r>
              <a:rPr lang="en-US" dirty="0" smtClean="0"/>
              <a:t>Greek participle</a:t>
            </a:r>
            <a:r>
              <a:rPr lang="en-US" dirty="0"/>
              <a:t>, pointing back to the main verb as the means or manner in which the command is carried out</a:t>
            </a:r>
          </a:p>
          <a:p>
            <a:pPr lvl="1"/>
            <a:r>
              <a:rPr lang="en-US" dirty="0" smtClean="0"/>
              <a:t>Same Greek word </a:t>
            </a:r>
            <a:r>
              <a:rPr lang="en-US" dirty="0" smtClean="0"/>
              <a:t>is translated </a:t>
            </a:r>
            <a:r>
              <a:rPr lang="en-US" dirty="0"/>
              <a:t>“appealed” in </a:t>
            </a:r>
            <a:r>
              <a:rPr lang="en-US" dirty="0" smtClean="0"/>
              <a:t>the rest </a:t>
            </a:r>
            <a:r>
              <a:rPr lang="en-US" dirty="0"/>
              <a:t>of Acts (25:11, 12, 21, 25; 26:32; 28:19)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Calling” occurs in the obedient action of immersion into Christ</a:t>
            </a:r>
          </a:p>
          <a:p>
            <a:pPr lvl="1"/>
            <a:r>
              <a:rPr lang="en-US" dirty="0" smtClean="0"/>
              <a:t>Saul </a:t>
            </a:r>
            <a:r>
              <a:rPr lang="en-US" dirty="0"/>
              <a:t>was not saved before he called on the name of the Lord, </a:t>
            </a:r>
            <a:r>
              <a:rPr lang="en-US" dirty="0" smtClean="0"/>
              <a:t>therefore, he was not saved before he was baptized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3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Passage </a:t>
            </a:r>
            <a:r>
              <a:rPr lang="en-US" dirty="0"/>
              <a:t>#3: 1 Peter 3:21 – Calling Takes Place in Baptism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baptism, one makes “an appeal to God” (NASB)</a:t>
            </a:r>
          </a:p>
          <a:p>
            <a:pPr lvl="1"/>
            <a:r>
              <a:rPr lang="en-US" dirty="0" smtClean="0"/>
              <a:t>Greek </a:t>
            </a:r>
            <a:r>
              <a:rPr lang="en-US" dirty="0"/>
              <a:t>word means “appeal, demand, question, inquire, ask”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act of baptism, one is calling upon God and appealing to Him to do (in that moment) what He has promised to do </a:t>
            </a:r>
            <a:r>
              <a:rPr lang="en-US" dirty="0" smtClean="0"/>
              <a:t>(God </a:t>
            </a:r>
            <a:r>
              <a:rPr lang="en-US" dirty="0"/>
              <a:t>is the one who does the saving, Col. </a:t>
            </a:r>
            <a:r>
              <a:rPr lang="en-US" dirty="0" smtClean="0"/>
              <a:t>2:12-13)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9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Believe Jesus is God’s Son – Romans 10:9</a:t>
            </a:r>
          </a:p>
          <a:p>
            <a:r>
              <a:rPr lang="en-US" dirty="0" smtClean="0"/>
              <a:t>Repent of your sins – Romans 2:4</a:t>
            </a:r>
          </a:p>
          <a:p>
            <a:r>
              <a:rPr lang="en-US" dirty="0" smtClean="0"/>
              <a:t>Confess your faith in Jesus – Romans 10:10</a:t>
            </a:r>
          </a:p>
          <a:p>
            <a:r>
              <a:rPr lang="en-US" dirty="0" smtClean="0"/>
              <a:t>Be immersed into Christ – Romans 6:3-4</a:t>
            </a:r>
          </a:p>
          <a:p>
            <a:pPr lvl="1"/>
            <a:r>
              <a:rPr lang="en-US" dirty="0" smtClean="0"/>
              <a:t>Calling upon God to save you from your sins – Acts 22:16</a:t>
            </a:r>
          </a:p>
          <a:p>
            <a:pPr lvl="1"/>
            <a:r>
              <a:rPr lang="en-US" dirty="0" smtClean="0"/>
              <a:t>Calling upon God to add you to His church – Acts 2:47</a:t>
            </a:r>
          </a:p>
          <a:p>
            <a:pPr lvl="1"/>
            <a:r>
              <a:rPr lang="en-US" dirty="0" smtClean="0"/>
              <a:t>Calling upon God to enroll you in heaven – Hebrews 12:23</a:t>
            </a:r>
          </a:p>
          <a:p>
            <a:r>
              <a:rPr lang="en-US" dirty="0" smtClean="0"/>
              <a:t>Live a life in accordance with His </a:t>
            </a:r>
            <a:r>
              <a:rPr lang="en-US" smtClean="0"/>
              <a:t>name – Colossians 3:17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4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768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8</cp:revision>
  <dcterms:created xsi:type="dcterms:W3CDTF">2016-04-17T17:54:42Z</dcterms:created>
  <dcterms:modified xsi:type="dcterms:W3CDTF">2016-04-17T19:42:30Z</dcterms:modified>
</cp:coreProperties>
</file>