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66" r:id="rId4"/>
    <p:sldId id="272" r:id="rId5"/>
    <p:sldId id="278" r:id="rId6"/>
    <p:sldId id="291" r:id="rId7"/>
    <p:sldId id="297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E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/>
  </p:normalViewPr>
  <p:slideViewPr>
    <p:cSldViewPr snapToGrid="0">
      <p:cViewPr varScale="1">
        <p:scale>
          <a:sx n="58" d="100"/>
          <a:sy n="58" d="100"/>
        </p:scale>
        <p:origin x="90" y="9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315246E-766A-45BC-AE3D-E61D338B6791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3A27630-91C4-4530-B75F-DCB49C2A3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09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7920"/>
            <a:ext cx="7772400" cy="2550020"/>
          </a:xfrm>
        </p:spPr>
        <p:txBody>
          <a:bodyPr anchor="b">
            <a:normAutofit/>
          </a:bodyPr>
          <a:lstStyle>
            <a:lvl1pPr algn="ctr">
              <a:defRPr sz="4500">
                <a:solidFill>
                  <a:schemeClr val="bg1"/>
                </a:solidFill>
                <a:latin typeface="Lucida Calligraphy" panose="03010101010101010101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88872"/>
            <a:ext cx="6858000" cy="768927"/>
          </a:xfrm>
        </p:spPr>
        <p:txBody>
          <a:bodyPr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3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3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</p:spPr>
        <p:txBody>
          <a:bodyPr>
            <a:normAutofit/>
          </a:bodyPr>
          <a:lstStyle>
            <a:lvl1pPr algn="ctr">
              <a:defRPr sz="3400">
                <a:solidFill>
                  <a:schemeClr val="bg1"/>
                </a:solidFill>
                <a:latin typeface="Lucida Calligraphy" panose="03010101010101010101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825" y="1471353"/>
            <a:ext cx="8229600" cy="49626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31825" indent="-290513"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40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5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1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7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1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3FE5-340C-4074-89DC-DBC01D5D6D3F}" type="datetimeFigureOut">
              <a:rPr lang="en-US" smtClean="0"/>
              <a:t>6/6/2016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7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I’m Not Ashamed:</a:t>
            </a:r>
            <a:br>
              <a:rPr lang="en-US" sz="4400" dirty="0" smtClean="0"/>
            </a:br>
            <a:r>
              <a:rPr lang="en-US" sz="4400" dirty="0" smtClean="0"/>
              <a:t>To Defend Godly Marriages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Matthew 5:27-32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10633" y="3850081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99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1" y="435465"/>
            <a:ext cx="8322732" cy="85399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Matthew 5</a:t>
            </a:r>
            <a:endParaRPr lang="en-US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97760" y="1181821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12687" y="1305522"/>
            <a:ext cx="820780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27  </a:t>
            </a:r>
            <a:r>
              <a:rPr lang="en-US" sz="2200" b="1" dirty="0">
                <a:solidFill>
                  <a:schemeClr val="bg1"/>
                </a:solidFill>
              </a:rPr>
              <a:t>"You have heard that it was said to those of old, </a:t>
            </a:r>
            <a:r>
              <a:rPr lang="en-US" sz="2200" b="1" dirty="0" smtClean="0">
                <a:solidFill>
                  <a:schemeClr val="bg1"/>
                </a:solidFill>
              </a:rPr>
              <a:t>'You shall not commit adultery.' </a:t>
            </a:r>
            <a:endParaRPr lang="en-US" sz="2200" b="1" dirty="0">
              <a:solidFill>
                <a:schemeClr val="bg1"/>
              </a:solidFill>
            </a:endParaRP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28  </a:t>
            </a:r>
            <a:r>
              <a:rPr lang="en-US" sz="2200" b="1" dirty="0">
                <a:solidFill>
                  <a:schemeClr val="bg1"/>
                </a:solidFill>
              </a:rPr>
              <a:t>But I say to you that whoever looks at a woman to lust for her has already committed adultery with her in his heart. </a:t>
            </a: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29  </a:t>
            </a:r>
            <a:r>
              <a:rPr lang="en-US" sz="2200" b="1" dirty="0">
                <a:solidFill>
                  <a:schemeClr val="bg1"/>
                </a:solidFill>
              </a:rPr>
              <a:t>If your right eye causes you to sin, pluck it out and cast it from you; for it is more profitable for you that one of your members perish, than for your whole body to be cast into hell. </a:t>
            </a: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30  </a:t>
            </a:r>
            <a:r>
              <a:rPr lang="en-US" sz="2200" b="1" dirty="0">
                <a:solidFill>
                  <a:schemeClr val="bg1"/>
                </a:solidFill>
              </a:rPr>
              <a:t>And if your right hand causes you to sin, cut it off and cast it from you; for it is more profitable for you that one of your members perish, than for your whole body to be cast into hell. </a:t>
            </a: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31  </a:t>
            </a:r>
            <a:r>
              <a:rPr lang="en-US" sz="2200" b="1" dirty="0">
                <a:solidFill>
                  <a:schemeClr val="bg1"/>
                </a:solidFill>
              </a:rPr>
              <a:t>"Furthermore it has been said, 'Whoever divorces his wife, let him give her a certificate of divorce.' </a:t>
            </a:r>
          </a:p>
          <a:p>
            <a:pPr algn="just"/>
            <a:r>
              <a:rPr lang="en-US" sz="2200" b="1" dirty="0" smtClean="0">
                <a:solidFill>
                  <a:schemeClr val="bg1"/>
                </a:solidFill>
              </a:rPr>
              <a:t>  32  </a:t>
            </a:r>
            <a:r>
              <a:rPr lang="en-US" sz="2200" b="1" dirty="0">
                <a:solidFill>
                  <a:schemeClr val="bg1"/>
                </a:solidFill>
              </a:rPr>
              <a:t>But I say to you that whoever divorces his wife for any reason except sexual immorality causes her to commit adultery; and whoever marries a woman who is divorced commits adultery.</a:t>
            </a:r>
          </a:p>
        </p:txBody>
      </p:sp>
    </p:spTree>
    <p:extLst>
      <p:ext uri="{BB962C8B-B14F-4D97-AF65-F5344CB8AC3E}">
        <p14:creationId xmlns:p14="http://schemas.microsoft.com/office/powerpoint/2010/main" val="427309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1" y="435465"/>
            <a:ext cx="8322732" cy="853996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Introduction</a:t>
            </a:r>
            <a:endParaRPr lang="en-US" sz="3600" b="1" dirty="0">
              <a:solidFill>
                <a:srgbClr val="FFFF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97760" y="1195676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12687" y="1430217"/>
            <a:ext cx="820780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Theme for 2016:  I Am NOT Ashamed</a:t>
            </a:r>
          </a:p>
          <a:p>
            <a:pPr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theme this month:  Defend Godly Marriages</a:t>
            </a:r>
            <a:endParaRPr lang="en-US" sz="2800" b="1" dirty="0" smtClean="0">
              <a:solidFill>
                <a:srgbClr val="FFFF00"/>
              </a:solidFill>
            </a:endParaRPr>
          </a:p>
          <a:p>
            <a:pPr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There has never been a greater need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56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1" y="435465"/>
            <a:ext cx="8322732" cy="85399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900"/>
              </a:spcAft>
            </a:pPr>
            <a:r>
              <a:rPr lang="en-US" sz="4000" dirty="0" smtClean="0">
                <a:solidFill>
                  <a:srgbClr val="FFFF00"/>
                </a:solidFill>
              </a:rPr>
              <a:t>Defending </a:t>
            </a:r>
            <a:r>
              <a:rPr lang="en-US" sz="4000" b="1" dirty="0" smtClean="0">
                <a:solidFill>
                  <a:srgbClr val="FFFF00"/>
                </a:solidFill>
              </a:rPr>
              <a:t>GODLY Marriage</a:t>
            </a:r>
            <a:endParaRPr lang="en-US" sz="4000" dirty="0">
              <a:solidFill>
                <a:srgbClr val="FFFF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97760" y="1195676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95102" y="1430217"/>
            <a:ext cx="82078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400" b="1" dirty="0" smtClean="0">
                <a:solidFill>
                  <a:schemeClr val="bg1"/>
                </a:solidFill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</a:rPr>
              <a:t>The World’s View of Origin of Marriage</a:t>
            </a:r>
            <a:endParaRPr lang="en-US" sz="3600" b="1" dirty="0" smtClean="0">
              <a:solidFill>
                <a:srgbClr val="FFFF00"/>
              </a:solidFill>
            </a:endParaRP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</a:rPr>
              <a:t>The Bible view of Origin of Marriage</a:t>
            </a:r>
          </a:p>
          <a:p>
            <a:pPr marL="800100" lvl="1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Implication of deciding which view</a:t>
            </a:r>
          </a:p>
          <a:p>
            <a:pPr marL="800100" lvl="1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God’s creation, his right to regulate</a:t>
            </a:r>
          </a:p>
          <a:p>
            <a:pPr marL="800100" lvl="1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To defend marriage, must know Bible</a:t>
            </a:r>
          </a:p>
        </p:txBody>
      </p:sp>
    </p:spTree>
    <p:extLst>
      <p:ext uri="{BB962C8B-B14F-4D97-AF65-F5344CB8AC3E}">
        <p14:creationId xmlns:p14="http://schemas.microsoft.com/office/powerpoint/2010/main" val="152570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1" y="435465"/>
            <a:ext cx="8322732" cy="853996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GOD Regulates Marriage</a:t>
            </a:r>
            <a:endParaRPr lang="en-US" sz="4000" dirty="0">
              <a:solidFill>
                <a:srgbClr val="FFFF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97760" y="1195676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95102" y="1430217"/>
            <a:ext cx="82078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 Defines the </a:t>
            </a:r>
            <a:r>
              <a:rPr lang="en-US" sz="3200" b="1" i="1" dirty="0" smtClean="0">
                <a:solidFill>
                  <a:schemeClr val="bg1"/>
                </a:solidFill>
              </a:rPr>
              <a:t>participants</a:t>
            </a:r>
            <a:r>
              <a:rPr lang="en-US" sz="3200" b="1" dirty="0" smtClean="0">
                <a:solidFill>
                  <a:schemeClr val="bg1"/>
                </a:solidFill>
              </a:rPr>
              <a:t> in marriage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Defines the </a:t>
            </a:r>
            <a:r>
              <a:rPr lang="en-US" sz="3200" b="1" i="1" dirty="0" smtClean="0">
                <a:solidFill>
                  <a:schemeClr val="bg1"/>
                </a:solidFill>
              </a:rPr>
              <a:t>purposes</a:t>
            </a:r>
            <a:r>
              <a:rPr lang="en-US" sz="3200" b="1" dirty="0" smtClean="0">
                <a:solidFill>
                  <a:schemeClr val="bg1"/>
                </a:solidFill>
              </a:rPr>
              <a:t> of marriage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Defines the</a:t>
            </a:r>
            <a:r>
              <a:rPr lang="en-US" sz="3200" b="1" i="1" dirty="0" smtClean="0">
                <a:solidFill>
                  <a:schemeClr val="bg1"/>
                </a:solidFill>
              </a:rPr>
              <a:t> permanence </a:t>
            </a:r>
            <a:r>
              <a:rPr lang="en-US" sz="3200" b="1" dirty="0" smtClean="0">
                <a:solidFill>
                  <a:schemeClr val="bg1"/>
                </a:solidFill>
              </a:rPr>
              <a:t>of marriage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Defines the </a:t>
            </a:r>
            <a:r>
              <a:rPr lang="en-US" sz="3200" b="1" i="1" dirty="0" smtClean="0">
                <a:solidFill>
                  <a:schemeClr val="bg1"/>
                </a:solidFill>
              </a:rPr>
              <a:t>“parting” </a:t>
            </a:r>
            <a:r>
              <a:rPr lang="en-US" sz="3200" b="1" dirty="0" smtClean="0">
                <a:solidFill>
                  <a:schemeClr val="bg1"/>
                </a:solidFill>
              </a:rPr>
              <a:t>(end) of marriage</a:t>
            </a:r>
            <a:endParaRPr lang="en-US" sz="3200" b="1" dirty="0" smtClean="0">
              <a:solidFill>
                <a:srgbClr val="FFFF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Defines the </a:t>
            </a:r>
            <a:r>
              <a:rPr lang="en-US" sz="3200" b="1" i="1" dirty="0" smtClean="0">
                <a:solidFill>
                  <a:schemeClr val="bg1"/>
                </a:solidFill>
              </a:rPr>
              <a:t>partnership </a:t>
            </a:r>
            <a:r>
              <a:rPr lang="en-US" sz="3200" b="1" dirty="0" smtClean="0">
                <a:solidFill>
                  <a:schemeClr val="bg1"/>
                </a:solidFill>
              </a:rPr>
              <a:t>of marriage</a:t>
            </a:r>
          </a:p>
        </p:txBody>
      </p:sp>
    </p:spTree>
    <p:extLst>
      <p:ext uri="{BB962C8B-B14F-4D97-AF65-F5344CB8AC3E}">
        <p14:creationId xmlns:p14="http://schemas.microsoft.com/office/powerpoint/2010/main" val="1359160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1" y="435465"/>
            <a:ext cx="8322732" cy="853996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FFFF00"/>
                </a:solidFill>
              </a:rPr>
              <a:t>DEFEND Marriage Everywhere</a:t>
            </a:r>
            <a:endParaRPr lang="en-US" sz="4000" b="1" dirty="0">
              <a:solidFill>
                <a:srgbClr val="FFFF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97760" y="1195676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95102" y="1430217"/>
            <a:ext cx="820780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 Defend it in your home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Defend it with your children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Defend it among friends &amp; workmates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</a:rPr>
              <a:t>Defend it in your counseling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200" b="1" dirty="0">
              <a:solidFill>
                <a:schemeClr val="bg1"/>
              </a:solidFill>
            </a:endParaRPr>
          </a:p>
          <a:p>
            <a:pPr algn="ctr"/>
            <a:r>
              <a:rPr lang="en-US" sz="3200" b="1" i="1" dirty="0" smtClean="0">
                <a:solidFill>
                  <a:srgbClr val="FFFF00"/>
                </a:solidFill>
              </a:rPr>
              <a:t>You will be accountable for your words</a:t>
            </a:r>
          </a:p>
          <a:p>
            <a:pPr algn="ctr"/>
            <a:r>
              <a:rPr lang="en-US" sz="3200" b="1" i="1" dirty="0" smtClean="0">
                <a:solidFill>
                  <a:srgbClr val="FFFF00"/>
                </a:solidFill>
              </a:rPr>
              <a:t>Study the Bible, Defend the Bible</a:t>
            </a:r>
          </a:p>
          <a:p>
            <a:pPr algn="ctr"/>
            <a:r>
              <a:rPr lang="en-US" sz="3200" b="1" i="1" dirty="0" smtClean="0">
                <a:solidFill>
                  <a:srgbClr val="FFFF00"/>
                </a:solidFill>
              </a:rPr>
              <a:t>God is Depending on YOU to Defend Truth</a:t>
            </a:r>
          </a:p>
        </p:txBody>
      </p:sp>
    </p:spTree>
    <p:extLst>
      <p:ext uri="{BB962C8B-B14F-4D97-AF65-F5344CB8AC3E}">
        <p14:creationId xmlns:p14="http://schemas.microsoft.com/office/powerpoint/2010/main" val="3051891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Becoming Married to Christ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040" y="1471353"/>
            <a:ext cx="8435713" cy="4962699"/>
          </a:xfrm>
        </p:spPr>
        <p:txBody>
          <a:bodyPr>
            <a:noAutofit/>
          </a:bodyPr>
          <a:lstStyle/>
          <a:p>
            <a:pPr marL="628650">
              <a:spcAft>
                <a:spcPts val="1500"/>
              </a:spcAft>
            </a:pPr>
            <a:r>
              <a:rPr lang="en-US" sz="3400" b="1" dirty="0" smtClean="0"/>
              <a:t>  Believe</a:t>
            </a:r>
            <a:r>
              <a:rPr lang="en-US" sz="3400" b="1" dirty="0"/>
              <a:t>				</a:t>
            </a:r>
            <a:r>
              <a:rPr lang="en-US" sz="3400" b="1" dirty="0" smtClean="0"/>
              <a:t>John 8:24</a:t>
            </a:r>
            <a:endParaRPr lang="en-US" sz="3400" b="1" dirty="0"/>
          </a:p>
          <a:p>
            <a:pPr marL="628650">
              <a:spcAft>
                <a:spcPts val="1500"/>
              </a:spcAft>
            </a:pPr>
            <a:r>
              <a:rPr lang="en-US" sz="3400" b="1" dirty="0" smtClean="0"/>
              <a:t>  Repent</a:t>
            </a:r>
            <a:r>
              <a:rPr lang="en-US" sz="3400" b="1" dirty="0"/>
              <a:t>				Acts 17:30</a:t>
            </a:r>
          </a:p>
          <a:p>
            <a:pPr marL="628650">
              <a:spcAft>
                <a:spcPts val="1500"/>
              </a:spcAft>
            </a:pPr>
            <a:r>
              <a:rPr lang="en-US" sz="3400" b="1" dirty="0" smtClean="0"/>
              <a:t>  Confess </a:t>
            </a:r>
            <a:r>
              <a:rPr lang="en-US" sz="3400" b="1" dirty="0"/>
              <a:t>Faith			Rom. </a:t>
            </a:r>
            <a:r>
              <a:rPr lang="en-US" sz="3400" b="1" dirty="0" smtClean="0"/>
              <a:t>10:9</a:t>
            </a:r>
            <a:endParaRPr lang="en-US" sz="3400" b="1" dirty="0"/>
          </a:p>
          <a:p>
            <a:pPr marL="628650">
              <a:spcAft>
                <a:spcPts val="1500"/>
              </a:spcAft>
            </a:pPr>
            <a:r>
              <a:rPr lang="en-US" sz="3400" b="1" dirty="0" smtClean="0"/>
              <a:t>  Be </a:t>
            </a:r>
            <a:r>
              <a:rPr lang="en-US" sz="3400" b="1" dirty="0"/>
              <a:t>Baptized Into Him	</a:t>
            </a:r>
            <a:r>
              <a:rPr lang="en-US" sz="3400" b="1" dirty="0" smtClean="0"/>
              <a:t>Acts 22:16</a:t>
            </a:r>
            <a:endParaRPr lang="en-US" sz="3400" b="1" dirty="0"/>
          </a:p>
          <a:p>
            <a:pPr marL="628650" indent="-628650">
              <a:spcAft>
                <a:spcPts val="1500"/>
              </a:spcAft>
              <a:buNone/>
            </a:pPr>
            <a:r>
              <a:rPr lang="en-US" sz="3600" b="1" dirty="0">
                <a:solidFill>
                  <a:srgbClr val="FFFF00"/>
                </a:solidFill>
              </a:rPr>
              <a:t>Added to His church, His </a:t>
            </a:r>
            <a:r>
              <a:rPr lang="en-US" sz="3600" b="1" dirty="0" smtClean="0">
                <a:solidFill>
                  <a:srgbClr val="FFFF00"/>
                </a:solidFill>
              </a:rPr>
              <a:t>body</a:t>
            </a:r>
            <a:r>
              <a:rPr lang="en-US" sz="3600" b="1" dirty="0">
                <a:solidFill>
                  <a:srgbClr val="FFFF00"/>
                </a:solidFill>
              </a:rPr>
              <a:t>, His kingdom</a:t>
            </a:r>
          </a:p>
          <a:p>
            <a:pPr marL="628650">
              <a:spcAft>
                <a:spcPts val="1500"/>
              </a:spcAft>
            </a:pPr>
            <a:r>
              <a:rPr lang="en-US" sz="3600" b="1" dirty="0" smtClean="0"/>
              <a:t>Be Faithful until death</a:t>
            </a:r>
            <a:r>
              <a:rPr lang="en-US" sz="3600" b="1" dirty="0"/>
              <a:t>	</a:t>
            </a:r>
            <a:r>
              <a:rPr lang="en-US" sz="3600" b="1" dirty="0" smtClean="0"/>
              <a:t>Rev</a:t>
            </a:r>
            <a:r>
              <a:rPr lang="en-US" sz="3600" b="1" dirty="0"/>
              <a:t>. 2:10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14867" y="1219122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9985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362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Lucida Calligraphy</vt:lpstr>
      <vt:lpstr>Office Theme</vt:lpstr>
      <vt:lpstr>I’m Not Ashamed: To Defend Godly Marriages</vt:lpstr>
      <vt:lpstr>Matthew 5</vt:lpstr>
      <vt:lpstr>Introduction</vt:lpstr>
      <vt:lpstr>Defending GODLY Marriage</vt:lpstr>
      <vt:lpstr>GOD Regulates Marriage</vt:lpstr>
      <vt:lpstr>DEFEND Marriage Everywhere</vt:lpstr>
      <vt:lpstr>Becoming Married to Christ</vt:lpstr>
    </vt:vector>
  </TitlesOfParts>
  <Company>Palm Beach Lakes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 Title</dc:title>
  <dc:creator>David</dc:creator>
  <cp:lastModifiedBy>Cindy Nelson</cp:lastModifiedBy>
  <cp:revision>18</cp:revision>
  <cp:lastPrinted>2016-04-11T13:29:01Z</cp:lastPrinted>
  <dcterms:created xsi:type="dcterms:W3CDTF">2016-03-27T21:00:01Z</dcterms:created>
  <dcterms:modified xsi:type="dcterms:W3CDTF">2016-06-06T14:31:30Z</dcterms:modified>
</cp:coreProperties>
</file>