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3"/>
  </p:handoutMasterIdLst>
  <p:sldIdLst>
    <p:sldId id="256" r:id="rId2"/>
    <p:sldId id="423" r:id="rId3"/>
    <p:sldId id="430" r:id="rId4"/>
    <p:sldId id="437" r:id="rId5"/>
    <p:sldId id="443" r:id="rId6"/>
    <p:sldId id="422" r:id="rId7"/>
    <p:sldId id="447" r:id="rId8"/>
    <p:sldId id="413" r:id="rId9"/>
    <p:sldId id="452" r:id="rId10"/>
    <p:sldId id="453" r:id="rId11"/>
    <p:sldId id="454" r:id="rId12"/>
    <p:sldId id="455" r:id="rId13"/>
    <p:sldId id="456" r:id="rId14"/>
    <p:sldId id="457" r:id="rId15"/>
    <p:sldId id="458" r:id="rId16"/>
    <p:sldId id="460" r:id="rId17"/>
    <p:sldId id="461" r:id="rId18"/>
    <p:sldId id="462" r:id="rId19"/>
    <p:sldId id="424" r:id="rId20"/>
    <p:sldId id="474" r:id="rId21"/>
    <p:sldId id="370" r:id="rId2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EC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8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315246E-766A-45BC-AE3D-E61D338B6791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73A27630-91C4-4530-B75F-DCB49C2A3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09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97920"/>
            <a:ext cx="7772400" cy="2550020"/>
          </a:xfrm>
        </p:spPr>
        <p:txBody>
          <a:bodyPr anchor="b">
            <a:normAutofit/>
          </a:bodyPr>
          <a:lstStyle>
            <a:lvl1pPr algn="ctr">
              <a:defRPr sz="4500">
                <a:solidFill>
                  <a:schemeClr val="bg1"/>
                </a:solidFill>
                <a:latin typeface="Lucida Calligraphy" panose="03010101010101010101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88872"/>
            <a:ext cx="6858000" cy="768927"/>
          </a:xfrm>
        </p:spPr>
        <p:txBody>
          <a:bodyPr>
            <a:no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93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3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30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1783"/>
          </a:xfrm>
        </p:spPr>
        <p:txBody>
          <a:bodyPr>
            <a:normAutofit/>
          </a:bodyPr>
          <a:lstStyle>
            <a:lvl1pPr algn="ctr">
              <a:defRPr sz="3400">
                <a:solidFill>
                  <a:schemeClr val="bg1"/>
                </a:solidFill>
                <a:latin typeface="Lucida Calligraphy" panose="03010101010101010101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825" y="1471353"/>
            <a:ext cx="8229600" cy="49626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31825" indent="-290513"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403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8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61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5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1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7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1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6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3FE5-340C-4074-89DC-DBC01D5D6D3F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77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 smtClean="0"/>
              <a:t>The “</a:t>
            </a:r>
            <a:r>
              <a:rPr lang="en-US" sz="4400" b="1" dirty="0" err="1" smtClean="0"/>
              <a:t>Wronger</a:t>
            </a:r>
            <a:r>
              <a:rPr lang="en-US" sz="4400" b="1" dirty="0" smtClean="0"/>
              <a:t>” </a:t>
            </a:r>
            <a:br>
              <a:rPr lang="en-US" sz="4400" b="1" dirty="0" smtClean="0"/>
            </a:br>
            <a:r>
              <a:rPr lang="en-US" sz="4400" dirty="0" smtClean="0"/>
              <a:t>and</a:t>
            </a:r>
            <a:r>
              <a:rPr lang="en-US" sz="4400" b="1" dirty="0" smtClean="0"/>
              <a:t> the “</a:t>
            </a:r>
            <a:r>
              <a:rPr lang="en-US" sz="4400" b="1" dirty="0" err="1" smtClean="0"/>
              <a:t>Wrongee</a:t>
            </a:r>
            <a:r>
              <a:rPr lang="en-US" sz="4400" b="1" dirty="0" smtClean="0"/>
              <a:t>”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Luke 15:17-24</a:t>
            </a:r>
            <a:endParaRPr lang="en-US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10633" y="3850081"/>
            <a:ext cx="8322733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9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5885" y="250521"/>
            <a:ext cx="831728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Let All These Be Put Away From You</a:t>
            </a:r>
          </a:p>
          <a:p>
            <a:pPr algn="just"/>
            <a:r>
              <a:rPr lang="en-US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Bitterness: </a:t>
            </a:r>
            <a:r>
              <a:rPr lang="en-US" sz="2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Longstanding resentment, as the spirit which refuses to be reconciled and brooding over the insults and injuries which one has received</a:t>
            </a: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.</a:t>
            </a:r>
          </a:p>
          <a:p>
            <a:pPr algn="just"/>
            <a:r>
              <a:rPr lang="en-US" sz="32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Anger/wrath: </a:t>
            </a:r>
            <a:r>
              <a:rPr lang="en-US" sz="2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Same attitude manifested in two ways: an immediate outburst of passion or a long, deep seated emotion of having </a:t>
            </a:r>
            <a:r>
              <a:rPr lang="en-US" sz="2600" b="1" dirty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been wronged. The first is like the flame which comes from straw as it begins to burn; the second is like the smoldering embers which can so easily become a raging fire (James </a:t>
            </a:r>
            <a:r>
              <a:rPr lang="en-US" sz="2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3).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07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9744" y="359765"/>
            <a:ext cx="829655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</a:rPr>
              <a:t>Two Responses When Wronged</a:t>
            </a:r>
            <a:endParaRPr lang="en-US" sz="4400" b="1" dirty="0">
              <a:solidFill>
                <a:srgbClr val="FFFF00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31  Let all bitterness, wrath, anger, </a:t>
            </a:r>
            <a:r>
              <a:rPr lang="en-US" sz="2400" b="1" dirty="0">
                <a:solidFill>
                  <a:srgbClr val="FFFF00"/>
                </a:solidFill>
              </a:rPr>
              <a:t>clamor, and evil speaking </a:t>
            </a:r>
            <a:r>
              <a:rPr lang="en-US" sz="2400" b="1" dirty="0">
                <a:solidFill>
                  <a:schemeClr val="bg1"/>
                </a:solidFill>
              </a:rPr>
              <a:t>be put away from you, with all malice.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 32  And be kind to one another, tenderhearted, forgiving one another, even as God in Christ forgave you.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					Eph. 4:31-32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02290" y="1270884"/>
            <a:ext cx="21419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kern="1200" dirty="0" smtClean="0">
                <a:solidFill>
                  <a:schemeClr val="bg1"/>
                </a:solidFill>
              </a:rPr>
              <a:t>Bitterness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Wrath</a:t>
            </a:r>
          </a:p>
          <a:p>
            <a:r>
              <a:rPr lang="en-US" sz="2800" b="1" kern="1200" dirty="0" smtClean="0">
                <a:solidFill>
                  <a:schemeClr val="bg1"/>
                </a:solidFill>
              </a:rPr>
              <a:t>Anger</a:t>
            </a:r>
            <a:endParaRPr lang="en-US" sz="2800" b="1" kern="1200" dirty="0" smtClean="0">
              <a:solidFill>
                <a:srgbClr val="FFFF00"/>
              </a:solidFill>
            </a:endParaRPr>
          </a:p>
          <a:p>
            <a:r>
              <a:rPr lang="en-US" sz="2800" b="1" dirty="0" smtClean="0">
                <a:solidFill>
                  <a:srgbClr val="FFFF00"/>
                </a:solidFill>
              </a:rPr>
              <a:t>Clamor</a:t>
            </a:r>
          </a:p>
          <a:p>
            <a:r>
              <a:rPr lang="en-US" sz="2800" b="1" kern="1200" dirty="0" smtClean="0">
                <a:solidFill>
                  <a:srgbClr val="FFFF00"/>
                </a:solidFill>
              </a:rPr>
              <a:t>Evil speaking</a:t>
            </a:r>
            <a:endParaRPr lang="en-US" sz="2800" b="1" kern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41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5885" y="250521"/>
            <a:ext cx="831728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Let All These Be Put Away From You</a:t>
            </a:r>
          </a:p>
          <a:p>
            <a:pPr algn="just"/>
            <a:r>
              <a:rPr lang="en-US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Bitterness: </a:t>
            </a:r>
            <a:r>
              <a:rPr lang="en-US" sz="2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Longstanding resentment, as the spirit which refuses to be reconciled and brooding over the insults and injuries which one has received</a:t>
            </a: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.</a:t>
            </a:r>
          </a:p>
          <a:p>
            <a:pPr algn="just"/>
            <a:r>
              <a:rPr lang="en-US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Anger/wrath: </a:t>
            </a:r>
            <a:r>
              <a:rPr lang="en-US" sz="2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Same attitude manifested in two ways: an immediate outburst of passion or a long, deep seated emotion of having </a:t>
            </a:r>
            <a:r>
              <a:rPr lang="en-US" sz="2600" b="1" dirty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been wronged. The first is like the flame which comes from straw as it begins to burn; the second is like the smoldering embers which can so easily become a raging fire (James </a:t>
            </a:r>
            <a:r>
              <a:rPr lang="en-US" sz="2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3).</a:t>
            </a:r>
          </a:p>
          <a:p>
            <a:pPr algn="just"/>
            <a:r>
              <a:rPr lang="en-US" sz="32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Clamor/evil speaking: </a:t>
            </a:r>
            <a:r>
              <a:rPr lang="en-US" sz="2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Loud talking with anger in charge of ones words. Evil speaking is the Greek word blasphemy (to speak a word against).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90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9744" y="359765"/>
            <a:ext cx="829655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</a:rPr>
              <a:t>Two Responses When Wronged</a:t>
            </a:r>
            <a:endParaRPr lang="en-US" sz="4400" b="1" dirty="0">
              <a:solidFill>
                <a:srgbClr val="FFFF00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31  Let all bitterness, wrath, anger, clamor, and evil speaking be put away from you, with </a:t>
            </a:r>
            <a:r>
              <a:rPr lang="en-US" sz="2400" b="1" dirty="0">
                <a:solidFill>
                  <a:srgbClr val="FFFF00"/>
                </a:solidFill>
              </a:rPr>
              <a:t>all malice</a:t>
            </a:r>
            <a:r>
              <a:rPr lang="en-US" sz="2400" b="1" dirty="0">
                <a:solidFill>
                  <a:schemeClr val="bg1"/>
                </a:solidFill>
              </a:rPr>
              <a:t>.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 32  And be kind to one another, tenderhearted, forgiving one another, even as God in Christ forgave you.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					Eph. 4:31-32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02290" y="1270884"/>
            <a:ext cx="21419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kern="1200" dirty="0" smtClean="0">
                <a:solidFill>
                  <a:schemeClr val="bg1"/>
                </a:solidFill>
              </a:rPr>
              <a:t>Bitterness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Wrath</a:t>
            </a:r>
          </a:p>
          <a:p>
            <a:r>
              <a:rPr lang="en-US" sz="2800" b="1" kern="1200" dirty="0" smtClean="0">
                <a:solidFill>
                  <a:schemeClr val="bg1"/>
                </a:solidFill>
              </a:rPr>
              <a:t>Anger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Clamor</a:t>
            </a:r>
          </a:p>
          <a:p>
            <a:r>
              <a:rPr lang="en-US" sz="2800" b="1" kern="1200" dirty="0" smtClean="0">
                <a:solidFill>
                  <a:schemeClr val="bg1"/>
                </a:solidFill>
              </a:rPr>
              <a:t>Evil speaking</a:t>
            </a:r>
          </a:p>
          <a:p>
            <a:r>
              <a:rPr lang="en-US" sz="2800" b="1" dirty="0">
                <a:solidFill>
                  <a:srgbClr val="FFFF00"/>
                </a:solidFill>
              </a:rPr>
              <a:t>M</a:t>
            </a:r>
            <a:r>
              <a:rPr lang="en-US" sz="2800" b="1" dirty="0" smtClean="0">
                <a:solidFill>
                  <a:srgbClr val="FFFF00"/>
                </a:solidFill>
              </a:rPr>
              <a:t>alice</a:t>
            </a:r>
            <a:endParaRPr lang="en-US" sz="2800" b="1" kern="1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20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5885" y="250521"/>
            <a:ext cx="8317282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Let All These Be Put Away From You</a:t>
            </a:r>
          </a:p>
          <a:p>
            <a:pPr algn="just"/>
            <a:r>
              <a:rPr lang="en-US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Bitterness: </a:t>
            </a:r>
            <a:r>
              <a:rPr lang="en-US" sz="2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Longstanding resentment, as the spirit which refuses to be reconciled and brooding over the insults and injuries which one has received</a:t>
            </a: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.</a:t>
            </a:r>
          </a:p>
          <a:p>
            <a:pPr algn="just"/>
            <a:r>
              <a:rPr lang="en-US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Anger/wrath: </a:t>
            </a:r>
            <a:r>
              <a:rPr lang="en-US" sz="2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Same attitude manifested in two ways: an immediate outburst of passion or a long, deep seated emotion of having </a:t>
            </a:r>
            <a:r>
              <a:rPr lang="en-US" sz="2600" b="1" dirty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been wronged. The first is like the flame which comes from straw as it begins to burn; the second is like the smoldering embers which can so easily become a raging fire (James </a:t>
            </a:r>
            <a:r>
              <a:rPr lang="en-US" sz="2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3).</a:t>
            </a:r>
          </a:p>
          <a:p>
            <a:pPr algn="just"/>
            <a:r>
              <a:rPr lang="en-US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Clamor/evil speaking: </a:t>
            </a:r>
            <a:r>
              <a:rPr lang="en-US" sz="2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Loud talking with anger in charge of ones words. Evil speaking is the Greek word blasphemy (to speak a word against).</a:t>
            </a:r>
          </a:p>
          <a:p>
            <a:pPr algn="just"/>
            <a:r>
              <a:rPr lang="en-US" sz="32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Malice:  </a:t>
            </a: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Feelings of anger, wanting to punish/hurt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54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9744" y="359765"/>
            <a:ext cx="829655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</a:rPr>
              <a:t>Two Responses When Wronged</a:t>
            </a:r>
            <a:endParaRPr lang="en-US" sz="4400" b="1" dirty="0">
              <a:solidFill>
                <a:srgbClr val="FFFF00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31  Let all bitterness, wrath, anger, clamor, and evil speaking be put away from you, with all malice.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 32  And </a:t>
            </a:r>
            <a:r>
              <a:rPr lang="en-US" sz="2400" b="1" dirty="0">
                <a:solidFill>
                  <a:srgbClr val="FFFF00"/>
                </a:solidFill>
              </a:rPr>
              <a:t>be kind to one another</a:t>
            </a:r>
            <a:r>
              <a:rPr lang="en-US" sz="2400" b="1" dirty="0">
                <a:solidFill>
                  <a:schemeClr val="bg1"/>
                </a:solidFill>
              </a:rPr>
              <a:t>, tenderhearted, forgiving one another, even as God in Christ forgave you.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					Eph. 4:31-32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02290" y="1270884"/>
            <a:ext cx="21419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kern="1200" dirty="0" smtClean="0">
                <a:solidFill>
                  <a:schemeClr val="bg1"/>
                </a:solidFill>
              </a:rPr>
              <a:t>Bitterness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Wrath</a:t>
            </a:r>
          </a:p>
          <a:p>
            <a:r>
              <a:rPr lang="en-US" sz="2800" b="1" kern="1200" dirty="0" smtClean="0">
                <a:solidFill>
                  <a:schemeClr val="bg1"/>
                </a:solidFill>
              </a:rPr>
              <a:t>Anger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Clamor</a:t>
            </a:r>
          </a:p>
          <a:p>
            <a:r>
              <a:rPr lang="en-US" sz="2800" b="1" kern="1200" dirty="0" smtClean="0">
                <a:solidFill>
                  <a:schemeClr val="bg1"/>
                </a:solidFill>
              </a:rPr>
              <a:t>Evil speaking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M</a:t>
            </a:r>
            <a:r>
              <a:rPr lang="en-US" sz="2800" b="1" dirty="0" smtClean="0">
                <a:solidFill>
                  <a:schemeClr val="bg1"/>
                </a:solidFill>
              </a:rPr>
              <a:t>alice</a:t>
            </a:r>
            <a:endParaRPr lang="en-US" sz="2800" b="1" kern="12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4079" y="1272972"/>
            <a:ext cx="4344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kern="1200" dirty="0" smtClean="0">
                <a:solidFill>
                  <a:srgbClr val="FFFF00"/>
                </a:solidFill>
              </a:rPr>
              <a:t>Kindness</a:t>
            </a:r>
            <a:endParaRPr lang="en-US" sz="2800" b="1" kern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78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9744" y="359765"/>
            <a:ext cx="829655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</a:rPr>
              <a:t>Two Responses When Wronged</a:t>
            </a:r>
            <a:endParaRPr lang="en-US" sz="4400" b="1" dirty="0">
              <a:solidFill>
                <a:srgbClr val="FFFF00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31  Let all bitterness, wrath, anger, clamor, and evil speaking be put away from you, with all malice.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 32  And be kind to one another, </a:t>
            </a:r>
            <a:r>
              <a:rPr lang="en-US" sz="2400" b="1" dirty="0">
                <a:solidFill>
                  <a:srgbClr val="FFFF00"/>
                </a:solidFill>
              </a:rPr>
              <a:t>tenderhearted</a:t>
            </a:r>
            <a:r>
              <a:rPr lang="en-US" sz="2400" b="1" dirty="0">
                <a:solidFill>
                  <a:schemeClr val="bg1"/>
                </a:solidFill>
              </a:rPr>
              <a:t>, forgiving one another, even as God in Christ forgave you.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					Eph. 4:31-32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02290" y="1270884"/>
            <a:ext cx="21419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kern="1200" dirty="0" smtClean="0">
                <a:solidFill>
                  <a:schemeClr val="bg1"/>
                </a:solidFill>
              </a:rPr>
              <a:t>Bitterness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Wrath</a:t>
            </a:r>
          </a:p>
          <a:p>
            <a:r>
              <a:rPr lang="en-US" sz="2800" b="1" kern="1200" dirty="0" smtClean="0">
                <a:solidFill>
                  <a:schemeClr val="bg1"/>
                </a:solidFill>
              </a:rPr>
              <a:t>Anger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Clamor</a:t>
            </a:r>
          </a:p>
          <a:p>
            <a:r>
              <a:rPr lang="en-US" sz="2800" b="1" kern="1200" dirty="0" smtClean="0">
                <a:solidFill>
                  <a:schemeClr val="bg1"/>
                </a:solidFill>
              </a:rPr>
              <a:t>Evil speaking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M</a:t>
            </a:r>
            <a:r>
              <a:rPr lang="en-US" sz="2800" b="1" dirty="0" smtClean="0">
                <a:solidFill>
                  <a:schemeClr val="bg1"/>
                </a:solidFill>
              </a:rPr>
              <a:t>alice</a:t>
            </a:r>
            <a:endParaRPr lang="en-US" sz="2800" b="1" kern="12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4079" y="1272972"/>
            <a:ext cx="43444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kern="1200" dirty="0" smtClean="0">
                <a:solidFill>
                  <a:schemeClr val="bg1"/>
                </a:solidFill>
              </a:rPr>
              <a:t>Kindness</a:t>
            </a:r>
            <a:endParaRPr lang="en-US" sz="2800" b="1" kern="1200" dirty="0" smtClean="0">
              <a:solidFill>
                <a:srgbClr val="FFFF00"/>
              </a:solidFill>
            </a:endParaRPr>
          </a:p>
          <a:p>
            <a:r>
              <a:rPr lang="en-US" sz="2800" b="1" dirty="0" smtClean="0">
                <a:solidFill>
                  <a:srgbClr val="FFFF00"/>
                </a:solidFill>
              </a:rPr>
              <a:t>Tenderhearted</a:t>
            </a:r>
            <a:endParaRPr lang="en-US" sz="2800" b="1" kern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82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9744" y="372291"/>
            <a:ext cx="829655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</a:rPr>
              <a:t>Two Responses When Wronged</a:t>
            </a:r>
            <a:endParaRPr lang="en-US" sz="4400" b="1" dirty="0">
              <a:solidFill>
                <a:srgbClr val="FFFF00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31  Let all bitterness, wrath, anger, clamor, and evil speaking be put away from you, with all malice.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 32  And be kind to one another, tenderhearted, </a:t>
            </a:r>
            <a:r>
              <a:rPr lang="en-US" sz="2400" b="1" dirty="0">
                <a:solidFill>
                  <a:srgbClr val="FFFF00"/>
                </a:solidFill>
              </a:rPr>
              <a:t>forgiving one another</a:t>
            </a:r>
            <a:r>
              <a:rPr lang="en-US" sz="2400" b="1" dirty="0">
                <a:solidFill>
                  <a:schemeClr val="bg1"/>
                </a:solidFill>
              </a:rPr>
              <a:t>, even as God in Christ forgave you.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					Eph. 4:31-32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02290" y="1270884"/>
            <a:ext cx="21419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kern="1200" dirty="0" smtClean="0">
                <a:solidFill>
                  <a:schemeClr val="bg1"/>
                </a:solidFill>
              </a:rPr>
              <a:t>Bitterness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Wrath</a:t>
            </a:r>
          </a:p>
          <a:p>
            <a:r>
              <a:rPr lang="en-US" sz="2800" b="1" kern="1200" dirty="0" smtClean="0">
                <a:solidFill>
                  <a:schemeClr val="bg1"/>
                </a:solidFill>
              </a:rPr>
              <a:t>Anger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Clamor</a:t>
            </a:r>
          </a:p>
          <a:p>
            <a:r>
              <a:rPr lang="en-US" sz="2800" b="1" kern="1200" dirty="0" smtClean="0">
                <a:solidFill>
                  <a:schemeClr val="bg1"/>
                </a:solidFill>
              </a:rPr>
              <a:t>Evil speaking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M</a:t>
            </a:r>
            <a:r>
              <a:rPr lang="en-US" sz="2800" b="1" dirty="0" smtClean="0">
                <a:solidFill>
                  <a:schemeClr val="bg1"/>
                </a:solidFill>
              </a:rPr>
              <a:t>alice</a:t>
            </a:r>
            <a:endParaRPr lang="en-US" sz="2800" b="1" kern="12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4079" y="1272972"/>
            <a:ext cx="43444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kern="1200" dirty="0" smtClean="0">
                <a:solidFill>
                  <a:schemeClr val="bg1"/>
                </a:solidFill>
              </a:rPr>
              <a:t>Kindness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Tenderhearted</a:t>
            </a:r>
          </a:p>
          <a:p>
            <a:r>
              <a:rPr lang="en-US" sz="2800" b="1" kern="1200" dirty="0" smtClean="0">
                <a:solidFill>
                  <a:srgbClr val="FFFF00"/>
                </a:solidFill>
              </a:rPr>
              <a:t>Forgiving one another</a:t>
            </a:r>
            <a:endParaRPr lang="en-US" sz="2800" b="1" kern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52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9744" y="359765"/>
            <a:ext cx="829655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</a:rPr>
              <a:t>Two Responses When Wronged</a:t>
            </a:r>
            <a:endParaRPr lang="en-US" sz="4400" b="1" dirty="0">
              <a:solidFill>
                <a:srgbClr val="FFFF00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31  Let all bitterness, wrath, anger, clamor, and evil speaking be put away from you, with all malice.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 32  And be kind to one another, tenderhearted, </a:t>
            </a:r>
            <a:r>
              <a:rPr lang="en-US" sz="2400" b="1" dirty="0">
                <a:solidFill>
                  <a:srgbClr val="FFFF00"/>
                </a:solidFill>
              </a:rPr>
              <a:t>forgiving</a:t>
            </a:r>
            <a:r>
              <a:rPr lang="en-US" sz="2400" b="1" dirty="0">
                <a:solidFill>
                  <a:schemeClr val="bg1"/>
                </a:solidFill>
              </a:rPr>
              <a:t> one another, </a:t>
            </a:r>
            <a:r>
              <a:rPr lang="en-US" sz="2400" b="1" dirty="0">
                <a:solidFill>
                  <a:srgbClr val="FFFF00"/>
                </a:solidFill>
              </a:rPr>
              <a:t>even as God in Christ forgave you</a:t>
            </a:r>
            <a:r>
              <a:rPr lang="en-US" sz="2400" b="1" dirty="0">
                <a:solidFill>
                  <a:schemeClr val="bg1"/>
                </a:solidFill>
              </a:rPr>
              <a:t>.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					Eph. 4:31-32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02290" y="1270884"/>
            <a:ext cx="21419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kern="1200" dirty="0" smtClean="0">
                <a:solidFill>
                  <a:schemeClr val="bg1"/>
                </a:solidFill>
              </a:rPr>
              <a:t>Bitterness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Wrath</a:t>
            </a:r>
          </a:p>
          <a:p>
            <a:r>
              <a:rPr lang="en-US" sz="2800" b="1" kern="1200" dirty="0" smtClean="0">
                <a:solidFill>
                  <a:schemeClr val="bg1"/>
                </a:solidFill>
              </a:rPr>
              <a:t>Anger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Clamor</a:t>
            </a:r>
          </a:p>
          <a:p>
            <a:r>
              <a:rPr lang="en-US" sz="2800" b="1" kern="1200" dirty="0" smtClean="0">
                <a:solidFill>
                  <a:schemeClr val="bg1"/>
                </a:solidFill>
              </a:rPr>
              <a:t>Evil speaking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M</a:t>
            </a:r>
            <a:r>
              <a:rPr lang="en-US" sz="2800" b="1" dirty="0" smtClean="0">
                <a:solidFill>
                  <a:schemeClr val="bg1"/>
                </a:solidFill>
              </a:rPr>
              <a:t>alice</a:t>
            </a:r>
            <a:endParaRPr lang="en-US" sz="2800" b="1" kern="12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4079" y="1272972"/>
            <a:ext cx="434445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kern="1200" dirty="0" smtClean="0">
                <a:solidFill>
                  <a:schemeClr val="bg1"/>
                </a:solidFill>
              </a:rPr>
              <a:t>Kindness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Tenderhearted</a:t>
            </a:r>
          </a:p>
          <a:p>
            <a:r>
              <a:rPr lang="en-US" sz="2800" b="1" kern="1200" dirty="0" smtClean="0">
                <a:solidFill>
                  <a:schemeClr val="bg1"/>
                </a:solidFill>
              </a:rPr>
              <a:t>Forgiving one another</a:t>
            </a:r>
            <a:endParaRPr lang="en-US" sz="2800" b="1" kern="1200" dirty="0" smtClean="0">
              <a:solidFill>
                <a:srgbClr val="FFFF00"/>
              </a:solidFill>
            </a:endParaRPr>
          </a:p>
          <a:p>
            <a:r>
              <a:rPr lang="en-US" sz="2800" b="1" dirty="0" smtClean="0">
                <a:solidFill>
                  <a:srgbClr val="FFFF00"/>
                </a:solidFill>
              </a:rPr>
              <a:t>Forgiving as God forgives</a:t>
            </a:r>
            <a:endParaRPr lang="en-US" sz="2800" b="1" kern="1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22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18160"/>
            <a:ext cx="8122920" cy="3695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b="1" dirty="0" smtClean="0">
                <a:solidFill>
                  <a:schemeClr val="bg1"/>
                </a:solidFill>
                <a:latin typeface="Calibri (Body)"/>
                <a:cs typeface="Times New Roman" charset="0"/>
              </a:rPr>
              <a:t>	Abraham Li</a:t>
            </a:r>
            <a:r>
              <a:rPr lang="en-US" sz="2400" b="1" dirty="0" smtClean="0">
                <a:solidFill>
                  <a:schemeClr val="bg1"/>
                </a:solidFill>
                <a:latin typeface="Calibri (Body)"/>
              </a:rPr>
              <a:t>ncoln </a:t>
            </a:r>
            <a:r>
              <a:rPr lang="en-US" sz="2400" b="1" dirty="0">
                <a:solidFill>
                  <a:schemeClr val="bg1"/>
                </a:solidFill>
                <a:latin typeface="Calibri (Body)"/>
              </a:rPr>
              <a:t>was asked how he was going to treat the rebellious southerners when they had finally been defeated and had returned to the Union of the United States. </a:t>
            </a:r>
            <a:endParaRPr lang="en-US" sz="2400" b="1" dirty="0" smtClean="0">
              <a:solidFill>
                <a:schemeClr val="bg1"/>
              </a:solidFill>
              <a:latin typeface="Calibri (Body)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b="1" dirty="0">
                <a:solidFill>
                  <a:schemeClr val="bg1"/>
                </a:solidFill>
                <a:latin typeface="Calibri (Body)"/>
              </a:rPr>
              <a:t>	</a:t>
            </a:r>
            <a:r>
              <a:rPr lang="en-US" sz="2400" b="1" dirty="0" smtClean="0">
                <a:solidFill>
                  <a:schemeClr val="bg1"/>
                </a:solidFill>
                <a:latin typeface="Calibri (Body)"/>
              </a:rPr>
              <a:t>The </a:t>
            </a:r>
            <a:r>
              <a:rPr lang="en-US" sz="2400" b="1" dirty="0">
                <a:solidFill>
                  <a:schemeClr val="bg1"/>
                </a:solidFill>
                <a:latin typeface="Calibri (Body)"/>
              </a:rPr>
              <a:t>questioner expected that Lincoln would take a dire </a:t>
            </a:r>
            <a:r>
              <a:rPr lang="en-US" sz="2400" b="1" dirty="0" smtClean="0">
                <a:solidFill>
                  <a:schemeClr val="bg1"/>
                </a:solidFill>
                <a:latin typeface="Calibri (Body)"/>
              </a:rPr>
              <a:t>vengeance.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b="1" dirty="0">
                <a:solidFill>
                  <a:schemeClr val="bg1"/>
                </a:solidFill>
                <a:latin typeface="Calibri (Body)"/>
              </a:rPr>
              <a:t>	</a:t>
            </a:r>
            <a:r>
              <a:rPr lang="en-US" sz="2400" b="1" dirty="0" smtClean="0">
                <a:solidFill>
                  <a:schemeClr val="bg1"/>
                </a:solidFill>
                <a:latin typeface="Calibri (Body)"/>
              </a:rPr>
              <a:t>Lincoln answered, “</a:t>
            </a:r>
            <a:r>
              <a:rPr lang="en-US" sz="2400" b="1" dirty="0" smtClean="0">
                <a:solidFill>
                  <a:srgbClr val="FFFF00"/>
                </a:solidFill>
                <a:latin typeface="Calibri (Body)"/>
              </a:rPr>
              <a:t>II </a:t>
            </a:r>
            <a:r>
              <a:rPr lang="en-US" sz="2400" b="1" dirty="0">
                <a:solidFill>
                  <a:srgbClr val="FFFF00"/>
                </a:solidFill>
                <a:latin typeface="Calibri (Body)"/>
              </a:rPr>
              <a:t>will treat them as if they had never been away.</a:t>
            </a:r>
            <a:r>
              <a:rPr lang="en-US" sz="2400" b="1" dirty="0">
                <a:solidFill>
                  <a:schemeClr val="bg1"/>
                </a:solidFill>
                <a:latin typeface="Calibri (Body)"/>
              </a:rPr>
              <a:t>" </a:t>
            </a:r>
          </a:p>
        </p:txBody>
      </p:sp>
    </p:spTree>
    <p:extLst>
      <p:ext uri="{BB962C8B-B14F-4D97-AF65-F5344CB8AC3E}">
        <p14:creationId xmlns:p14="http://schemas.microsoft.com/office/powerpoint/2010/main" val="383185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218" y="359765"/>
            <a:ext cx="829655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smtClean="0">
                <a:solidFill>
                  <a:schemeClr val="bg1"/>
                </a:solidFill>
                <a:ea typeface="Calibri" charset="0"/>
                <a:cs typeface="Georgia" charset="0"/>
              </a:rPr>
              <a:t>  </a:t>
            </a:r>
            <a:r>
              <a:rPr lang="en-US" sz="2200" b="1" dirty="0" smtClean="0">
                <a:solidFill>
                  <a:schemeClr val="bg1"/>
                </a:solidFill>
              </a:rPr>
              <a:t>17  </a:t>
            </a:r>
            <a:r>
              <a:rPr lang="en-US" sz="2200" b="1" dirty="0">
                <a:solidFill>
                  <a:schemeClr val="bg1"/>
                </a:solidFill>
              </a:rPr>
              <a:t>"But when he came to himself, he said, 'How many of my father's hired servants have bread enough and to spare, and I perish with hunger! </a:t>
            </a:r>
          </a:p>
          <a:p>
            <a:pPr algn="just"/>
            <a:r>
              <a:rPr lang="en-US" sz="2200" b="1" dirty="0" smtClean="0">
                <a:solidFill>
                  <a:schemeClr val="bg1"/>
                </a:solidFill>
              </a:rPr>
              <a:t>  18  </a:t>
            </a:r>
            <a:r>
              <a:rPr lang="en-US" sz="2200" b="1" dirty="0">
                <a:solidFill>
                  <a:schemeClr val="bg1"/>
                </a:solidFill>
              </a:rPr>
              <a:t>I will arise and go to my father, and will say to him, "Father, I have sinned against heaven and before you, </a:t>
            </a:r>
          </a:p>
          <a:p>
            <a:pPr algn="just"/>
            <a:r>
              <a:rPr lang="en-US" sz="2200" b="1" dirty="0" smtClean="0">
                <a:solidFill>
                  <a:schemeClr val="bg1"/>
                </a:solidFill>
              </a:rPr>
              <a:t>  19  </a:t>
            </a:r>
            <a:r>
              <a:rPr lang="en-US" sz="2200" b="1" dirty="0">
                <a:solidFill>
                  <a:schemeClr val="bg1"/>
                </a:solidFill>
              </a:rPr>
              <a:t>and I am no longer worthy to be called your son. Make me like one of your hired servants." ' </a:t>
            </a:r>
          </a:p>
          <a:p>
            <a:pPr algn="just"/>
            <a:r>
              <a:rPr lang="en-US" sz="2200" b="1" dirty="0" smtClean="0">
                <a:solidFill>
                  <a:schemeClr val="bg1"/>
                </a:solidFill>
              </a:rPr>
              <a:t>  20  </a:t>
            </a:r>
            <a:r>
              <a:rPr lang="en-US" sz="2200" b="1" dirty="0">
                <a:solidFill>
                  <a:schemeClr val="bg1"/>
                </a:solidFill>
              </a:rPr>
              <a:t>"And he arose and came to his father. But when he was still a great way off, his father saw him and had compassion, and ran and fell on his neck and kissed him. </a:t>
            </a:r>
          </a:p>
          <a:p>
            <a:pPr algn="just"/>
            <a:r>
              <a:rPr lang="en-US" sz="2200" b="1" dirty="0" smtClean="0">
                <a:solidFill>
                  <a:schemeClr val="bg1"/>
                </a:solidFill>
              </a:rPr>
              <a:t>  21  </a:t>
            </a:r>
            <a:r>
              <a:rPr lang="en-US" sz="2200" b="1" dirty="0">
                <a:solidFill>
                  <a:schemeClr val="bg1"/>
                </a:solidFill>
              </a:rPr>
              <a:t>And the son said to him, 'Father, I have sinned against heaven and in your sight, and am no longer worthy to be called your son.' </a:t>
            </a:r>
          </a:p>
          <a:p>
            <a:pPr algn="just"/>
            <a:r>
              <a:rPr lang="en-US" sz="2200" b="1" dirty="0" smtClean="0">
                <a:solidFill>
                  <a:schemeClr val="bg1"/>
                </a:solidFill>
              </a:rPr>
              <a:t>  22  </a:t>
            </a:r>
            <a:r>
              <a:rPr lang="en-US" sz="2200" b="1" dirty="0">
                <a:solidFill>
                  <a:schemeClr val="bg1"/>
                </a:solidFill>
              </a:rPr>
              <a:t>"But the father said to his servants, 'Bring out the best robe and put it on him, and put a ring on his hand and sandals on his feet. </a:t>
            </a:r>
          </a:p>
          <a:p>
            <a:pPr algn="just"/>
            <a:r>
              <a:rPr lang="en-US" sz="2200" b="1" dirty="0" smtClean="0">
                <a:solidFill>
                  <a:schemeClr val="bg1"/>
                </a:solidFill>
              </a:rPr>
              <a:t>  23  </a:t>
            </a:r>
            <a:r>
              <a:rPr lang="en-US" sz="2200" b="1" dirty="0">
                <a:solidFill>
                  <a:schemeClr val="bg1"/>
                </a:solidFill>
              </a:rPr>
              <a:t>And bring the fatted calf here and kill it, and let us eat and be merry; </a:t>
            </a:r>
          </a:p>
          <a:p>
            <a:pPr algn="just"/>
            <a:r>
              <a:rPr lang="en-US" sz="2200" b="1" dirty="0" smtClean="0">
                <a:solidFill>
                  <a:schemeClr val="bg1"/>
                </a:solidFill>
              </a:rPr>
              <a:t>  24  </a:t>
            </a:r>
            <a:r>
              <a:rPr lang="en-US" sz="2200" b="1" dirty="0">
                <a:solidFill>
                  <a:schemeClr val="bg1"/>
                </a:solidFill>
              </a:rPr>
              <a:t>for this my son was dead and is alive again; he was lost and is found.' And they began to be merry. </a:t>
            </a:r>
            <a:endParaRPr lang="en-US" sz="22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85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0374"/>
            <a:ext cx="8122920" cy="6073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Let’s Talk About the “Script”</a:t>
            </a:r>
            <a:endParaRPr lang="en-US" sz="4000" b="1" dirty="0" smtClean="0">
              <a:solidFill>
                <a:schemeClr val="bg1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349250" lvl="1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The “script” is what one says asking forgiveness</a:t>
            </a:r>
          </a:p>
          <a:p>
            <a:pPr marL="349250" lvl="1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I do not get to write the “script”</a:t>
            </a:r>
          </a:p>
          <a:p>
            <a:pPr marL="349250" lvl="1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God does not demand a “script” before baptism</a:t>
            </a:r>
          </a:p>
          <a:p>
            <a:pPr marL="349250" lvl="1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God does not demand a “script” after baptism</a:t>
            </a:r>
          </a:p>
          <a:p>
            <a:pPr marL="349250" lvl="1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We cannot, if we are godly, demand our “script”</a:t>
            </a:r>
          </a:p>
          <a:p>
            <a:pPr marL="349250" lvl="1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“Scripts” can be actions</a:t>
            </a:r>
          </a:p>
          <a:p>
            <a:pPr marL="806450" lvl="2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The “script” of the prodigal was interrupted</a:t>
            </a:r>
          </a:p>
          <a:p>
            <a:pPr marL="806450" lvl="2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Your child, weeping and sobbing needs no script</a:t>
            </a:r>
          </a:p>
          <a:p>
            <a:pPr marL="349250" lvl="1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Forgive seven times in one day   Luke 17:1* - 4</a:t>
            </a:r>
          </a:p>
          <a:p>
            <a:pPr marL="349250" lvl="1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One simple prayer, “Forgive me as I forgive others”</a:t>
            </a:r>
          </a:p>
          <a:p>
            <a:pPr marL="349250" lvl="1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If can never forgive them, He will never forgive me!</a:t>
            </a:r>
            <a:endParaRPr lang="en-US" sz="2800" b="1" dirty="0" smtClean="0">
              <a:solidFill>
                <a:srgbClr val="FFFF00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349250" lvl="1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Pray for them daily and practice agape love</a:t>
            </a:r>
          </a:p>
        </p:txBody>
      </p:sp>
    </p:spTree>
    <p:extLst>
      <p:ext uri="{BB962C8B-B14F-4D97-AF65-F5344CB8AC3E}">
        <p14:creationId xmlns:p14="http://schemas.microsoft.com/office/powerpoint/2010/main" val="404710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040" y="527539"/>
            <a:ext cx="8435713" cy="5906514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500"/>
              </a:spcAft>
              <a:buNone/>
            </a:pPr>
            <a:r>
              <a:rPr lang="en-US" sz="4400" b="1" dirty="0" smtClean="0">
                <a:solidFill>
                  <a:srgbClr val="FFFF00"/>
                </a:solidFill>
              </a:rPr>
              <a:t>God's Longing to Forgive You  </a:t>
            </a:r>
          </a:p>
          <a:p>
            <a:pPr marL="685800" indent="-457200">
              <a:spcAft>
                <a:spcPts val="1500"/>
              </a:spcAft>
            </a:pPr>
            <a:r>
              <a:rPr lang="en-US" sz="3600" b="1" dirty="0" smtClean="0"/>
              <a:t>Believe</a:t>
            </a:r>
            <a:r>
              <a:rPr lang="en-US" sz="3600" b="1" dirty="0"/>
              <a:t>				</a:t>
            </a:r>
            <a:r>
              <a:rPr lang="en-US" sz="3600" b="1" dirty="0" smtClean="0"/>
              <a:t>John </a:t>
            </a:r>
            <a:r>
              <a:rPr lang="en-US" sz="3600" b="1" dirty="0"/>
              <a:t>3:16</a:t>
            </a:r>
          </a:p>
          <a:p>
            <a:pPr marL="457200">
              <a:spcAft>
                <a:spcPts val="1500"/>
              </a:spcAft>
            </a:pPr>
            <a:r>
              <a:rPr lang="en-US" sz="3600" b="1" dirty="0" smtClean="0"/>
              <a:t>  Repent				Acts 17:30</a:t>
            </a:r>
          </a:p>
          <a:p>
            <a:pPr marL="457200">
              <a:spcAft>
                <a:spcPts val="1500"/>
              </a:spcAft>
            </a:pPr>
            <a:r>
              <a:rPr lang="en-US" sz="3600" b="1" dirty="0" smtClean="0"/>
              <a:t>  Confess </a:t>
            </a:r>
            <a:r>
              <a:rPr lang="en-US" sz="3600" b="1" dirty="0"/>
              <a:t>Faith			Rom. 10:10</a:t>
            </a:r>
          </a:p>
          <a:p>
            <a:pPr marL="457200">
              <a:spcAft>
                <a:spcPts val="1500"/>
              </a:spcAft>
            </a:pPr>
            <a:r>
              <a:rPr lang="en-US" sz="3600" b="1" dirty="0" smtClean="0"/>
              <a:t>  Be </a:t>
            </a:r>
            <a:r>
              <a:rPr lang="en-US" sz="3600" b="1" dirty="0"/>
              <a:t>Baptized Into Him	</a:t>
            </a:r>
            <a:r>
              <a:rPr lang="en-US" sz="3600" b="1" dirty="0" smtClean="0"/>
              <a:t>Gal</a:t>
            </a:r>
            <a:r>
              <a:rPr lang="en-US" sz="3600" b="1" dirty="0"/>
              <a:t>. 3:27</a:t>
            </a:r>
          </a:p>
          <a:p>
            <a:pPr marL="457200" indent="-404813" algn="ctr">
              <a:spcAft>
                <a:spcPts val="1500"/>
              </a:spcAft>
              <a:buNone/>
            </a:pPr>
            <a:r>
              <a:rPr lang="en-US" sz="3500" b="1" dirty="0" smtClean="0">
                <a:solidFill>
                  <a:srgbClr val="FFFF00"/>
                </a:solidFill>
              </a:rPr>
              <a:t>Added to His church, His body, His kingdom </a:t>
            </a:r>
            <a:endParaRPr lang="en-US" sz="3600" b="1" dirty="0">
              <a:solidFill>
                <a:srgbClr val="FFFF00"/>
              </a:solidFill>
            </a:endParaRPr>
          </a:p>
          <a:p>
            <a:pPr marL="457200">
              <a:spcAft>
                <a:spcPts val="1500"/>
              </a:spcAft>
            </a:pPr>
            <a:r>
              <a:rPr lang="en-US" sz="3600" b="1" dirty="0" smtClean="0"/>
              <a:t>  Be Faithful until death</a:t>
            </a:r>
            <a:r>
              <a:rPr lang="en-US" sz="3600" b="1" dirty="0"/>
              <a:t>	</a:t>
            </a:r>
            <a:r>
              <a:rPr lang="en-US" sz="3600" b="1" dirty="0" smtClean="0"/>
              <a:t>Rev</a:t>
            </a:r>
            <a:r>
              <a:rPr lang="en-US" sz="3600" b="1" dirty="0"/>
              <a:t>. 2:10</a:t>
            </a:r>
          </a:p>
        </p:txBody>
      </p:sp>
    </p:spTree>
    <p:extLst>
      <p:ext uri="{BB962C8B-B14F-4D97-AF65-F5344CB8AC3E}">
        <p14:creationId xmlns:p14="http://schemas.microsoft.com/office/powerpoint/2010/main" val="133365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5781" y="438412"/>
            <a:ext cx="8329808" cy="1987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“</a:t>
            </a:r>
            <a:r>
              <a:rPr lang="en-US" sz="4000" b="1" dirty="0" err="1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Wrongers</a:t>
            </a: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” and “</a:t>
            </a:r>
            <a:r>
              <a:rPr lang="en-US" sz="4000" b="1" dirty="0" err="1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Wrongees</a:t>
            </a: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”</a:t>
            </a:r>
          </a:p>
          <a:p>
            <a:pPr marL="34925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The theme this month: </a:t>
            </a:r>
            <a:endParaRPr lang="en-US" sz="3200" b="1" i="1" dirty="0" smtClean="0">
              <a:solidFill>
                <a:srgbClr val="FFFF00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6350" lvl="1" algn="ctr">
              <a:spcAft>
                <a:spcPts val="300"/>
              </a:spcAft>
            </a:pPr>
            <a:r>
              <a:rPr lang="en-US" sz="3600" b="1" i="1" dirty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I</a:t>
            </a:r>
            <a:r>
              <a:rPr lang="en-US" sz="3600" b="1" i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 am not ashamed to ask forgiveness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76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5781" y="438412"/>
            <a:ext cx="8329808" cy="5624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“</a:t>
            </a:r>
            <a:r>
              <a:rPr lang="en-US" sz="4000" b="1" dirty="0" err="1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Wrongers</a:t>
            </a: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” and “</a:t>
            </a:r>
            <a:r>
              <a:rPr lang="en-US" sz="4000" b="1" dirty="0" err="1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Wrongees</a:t>
            </a: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”</a:t>
            </a:r>
          </a:p>
          <a:p>
            <a:pPr marL="34925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The theme this month: </a:t>
            </a:r>
            <a:endParaRPr lang="en-US" sz="3200" b="1" i="1" dirty="0" smtClean="0">
              <a:solidFill>
                <a:schemeClr val="bg1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6350" lvl="1" algn="ctr">
              <a:spcAft>
                <a:spcPts val="300"/>
              </a:spcAft>
            </a:pPr>
            <a:r>
              <a:rPr lang="en-US" sz="3600" b="1" i="1" dirty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I</a:t>
            </a:r>
            <a:r>
              <a:rPr lang="en-US" sz="3600" b="1" i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 am not ashamed to ask forgiveness</a:t>
            </a:r>
          </a:p>
          <a:p>
            <a:pPr marL="349250" lvl="1" indent="-34290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Two sides of forgiveness</a:t>
            </a:r>
          </a:p>
          <a:p>
            <a:pPr marL="806450" lvl="2" indent="-34290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The </a:t>
            </a:r>
            <a:r>
              <a:rPr lang="en-US" sz="2800" b="1" dirty="0" err="1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wronger</a:t>
            </a: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—the one who did wrong</a:t>
            </a:r>
          </a:p>
          <a:p>
            <a:pPr marL="806450" lvl="2" indent="-34290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The</a:t>
            </a: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wrongee</a:t>
            </a: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—the one who received wrong</a:t>
            </a:r>
          </a:p>
          <a:p>
            <a:pPr marL="806450" lvl="2" indent="-34290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Often there is wrong done by both of these</a:t>
            </a:r>
          </a:p>
          <a:p>
            <a:pPr marL="349250" lvl="1" indent="-34290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Jesus addressed the </a:t>
            </a:r>
            <a:r>
              <a:rPr lang="en-US" sz="3200" b="1" dirty="0" err="1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wronger</a:t>
            </a:r>
            <a:r>
              <a:rPr lang="en-US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 &amp; the </a:t>
            </a:r>
            <a:r>
              <a:rPr lang="en-US" sz="3200" b="1" dirty="0" err="1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wrongee</a:t>
            </a:r>
            <a:endParaRPr lang="en-US" sz="3200" b="1" dirty="0" smtClean="0">
              <a:solidFill>
                <a:schemeClr val="bg1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806450" lvl="2" indent="-34290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If anyone has anything against you . . . Mt. 5:21-24</a:t>
            </a:r>
          </a:p>
          <a:p>
            <a:pPr marL="806450" lvl="2" indent="-34290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If you have anything against a brother . . . Matt. 18:15-18</a:t>
            </a:r>
            <a:endParaRPr lang="en-US" sz="2400" b="1" dirty="0" smtClean="0">
              <a:solidFill>
                <a:srgbClr val="FFFF00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349250" lvl="1" indent="-34290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Today’s lesson—we focus on the </a:t>
            </a:r>
            <a:r>
              <a:rPr lang="en-US" sz="3200" b="1" dirty="0" err="1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wrongee</a:t>
            </a:r>
            <a:endParaRPr lang="en-US" sz="2400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05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18160"/>
            <a:ext cx="8122920" cy="4349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One Story—Three Distinct Individuals</a:t>
            </a:r>
          </a:p>
          <a:p>
            <a:pPr marL="349250" lvl="1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Luke 15—The Greatest Story Ever Told</a:t>
            </a:r>
          </a:p>
          <a:p>
            <a:pPr marL="349250" lvl="1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Emphasis—heaven awaits repentance, while some self centered people keep it from happening</a:t>
            </a:r>
          </a:p>
          <a:p>
            <a:pPr marL="349250" lvl="1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Three distinct individuals illustrate each of us</a:t>
            </a:r>
          </a:p>
          <a:p>
            <a:pPr marL="806450" lvl="2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The prodigal—wayward, ashamed and stubborn</a:t>
            </a:r>
          </a:p>
          <a:p>
            <a:pPr marL="806450" lvl="2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The father—longing for repentance</a:t>
            </a:r>
          </a:p>
          <a:p>
            <a:pPr marL="806450" lvl="2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The older brother—content &amp; hinders change</a:t>
            </a:r>
            <a:endParaRPr lang="en-US" sz="2800" b="1" i="1" dirty="0" smtClean="0">
              <a:solidFill>
                <a:srgbClr val="FFFF00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349250" lvl="1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Which of these illustrate your attitude?</a:t>
            </a:r>
            <a:endParaRPr lang="en-US" sz="2000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89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9744" y="359765"/>
            <a:ext cx="829655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</a:rPr>
              <a:t>Two Responses When Wronged</a:t>
            </a:r>
            <a:endParaRPr lang="en-US" sz="4400" b="1" dirty="0">
              <a:solidFill>
                <a:srgbClr val="FFFF00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just"/>
            <a:r>
              <a:rPr lang="en-US" sz="2400" b="1" dirty="0">
                <a:solidFill>
                  <a:srgbClr val="FFFF00"/>
                </a:solidFill>
              </a:rPr>
              <a:t> 31  Let all bitterness, wrath, anger, clamor, and evil speaking be put away from you, with all malice. </a:t>
            </a:r>
          </a:p>
          <a:p>
            <a:pPr algn="just"/>
            <a:r>
              <a:rPr lang="en-US" sz="2400" b="1" dirty="0">
                <a:solidFill>
                  <a:srgbClr val="FFFF00"/>
                </a:solidFill>
              </a:rPr>
              <a:t>  32  And be kind to one another, tenderhearted, forgiving one another, even as God in Christ forgave you. </a:t>
            </a:r>
          </a:p>
          <a:p>
            <a:pPr algn="just"/>
            <a:r>
              <a:rPr lang="en-US" sz="2400" b="1" dirty="0">
                <a:solidFill>
                  <a:srgbClr val="FFFF00"/>
                </a:solidFill>
              </a:rPr>
              <a:t>					Eph. 4:31-32</a:t>
            </a:r>
            <a:endParaRPr lang="en-US" sz="2400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40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9744" y="359765"/>
            <a:ext cx="829655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</a:rPr>
              <a:t>Two Responses When Wronged</a:t>
            </a:r>
            <a:endParaRPr lang="en-US" sz="4400" b="1" dirty="0">
              <a:solidFill>
                <a:srgbClr val="FFFF00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rgbClr val="FFFF00"/>
                </a:solidFill>
              </a:rPr>
              <a:t>31  Let all bitterness, </a:t>
            </a:r>
            <a:r>
              <a:rPr lang="en-US" sz="2400" b="1" dirty="0">
                <a:solidFill>
                  <a:schemeClr val="bg1"/>
                </a:solidFill>
              </a:rPr>
              <a:t>wrath, anger, clamor, and evil speaking be put away from you, with all malice.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 32  And be kind to one another, tenderhearted, forgiving one another, even as God in Christ forgave you.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					Eph. 4:31-32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02290" y="1270884"/>
            <a:ext cx="2141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kern="1200" dirty="0" smtClean="0">
                <a:solidFill>
                  <a:srgbClr val="FFFF00"/>
                </a:solidFill>
              </a:rPr>
              <a:t>Bitterness</a:t>
            </a:r>
            <a:endParaRPr lang="en-US" sz="2800" b="1" kern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66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5885" y="250521"/>
            <a:ext cx="83172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Let All These Be Put Away From You</a:t>
            </a:r>
          </a:p>
          <a:p>
            <a:pPr algn="just"/>
            <a:r>
              <a:rPr lang="en-US" sz="32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Bitterness: </a:t>
            </a:r>
            <a:r>
              <a:rPr lang="en-US" sz="2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Longstanding resentment, as the spirit which refuses to be reconciled and brooding over the insults and injuries which one has received</a:t>
            </a: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.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5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9744" y="359765"/>
            <a:ext cx="829655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</a:rPr>
              <a:t>Two Responses When Wronged</a:t>
            </a:r>
            <a:endParaRPr lang="en-US" sz="4400" b="1" dirty="0">
              <a:solidFill>
                <a:srgbClr val="FFFF00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31  Let all bitterness, </a:t>
            </a:r>
            <a:r>
              <a:rPr lang="en-US" sz="2400" b="1" dirty="0">
                <a:solidFill>
                  <a:srgbClr val="FFFF00"/>
                </a:solidFill>
              </a:rPr>
              <a:t>wrath, anger</a:t>
            </a:r>
            <a:r>
              <a:rPr lang="en-US" sz="2400" b="1" dirty="0">
                <a:solidFill>
                  <a:schemeClr val="bg1"/>
                </a:solidFill>
              </a:rPr>
              <a:t>, clamor, and evil speaking be put away from you, with all malice.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 32  And be kind to one another, tenderhearted, forgiving one another, even as God in Christ forgave you.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					Eph. 4:31-32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02290" y="1270884"/>
            <a:ext cx="21419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kern="1200" dirty="0" smtClean="0">
                <a:solidFill>
                  <a:schemeClr val="bg1"/>
                </a:solidFill>
              </a:rPr>
              <a:t>Bitterness</a:t>
            </a:r>
          </a:p>
          <a:p>
            <a:r>
              <a:rPr lang="en-US" sz="2800" b="1" dirty="0" smtClean="0">
                <a:solidFill>
                  <a:srgbClr val="FFFF00"/>
                </a:solidFill>
              </a:rPr>
              <a:t>Wrath</a:t>
            </a:r>
          </a:p>
          <a:p>
            <a:r>
              <a:rPr lang="en-US" sz="2800" b="1" kern="1200" dirty="0" smtClean="0">
                <a:solidFill>
                  <a:srgbClr val="FFFF00"/>
                </a:solidFill>
              </a:rPr>
              <a:t>Anger</a:t>
            </a:r>
            <a:endParaRPr lang="en-US" sz="2800" b="1" kern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85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800" kern="1200" dirty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3358</TotalTime>
  <Words>1442</Words>
  <Application>Microsoft Office PowerPoint</Application>
  <PresentationFormat>On-screen Show (4:3)</PresentationFormat>
  <Paragraphs>217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(Body)</vt:lpstr>
      <vt:lpstr>Calibri Light</vt:lpstr>
      <vt:lpstr>Georgia</vt:lpstr>
      <vt:lpstr>Lucida Calligraphy</vt:lpstr>
      <vt:lpstr>Times New Roman</vt:lpstr>
      <vt:lpstr>Office Theme</vt:lpstr>
      <vt:lpstr>The “Wronger”  and the “Wrongee”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Palm Beach Lakes church of Christ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Sermon Title</dc:title>
  <dc:creator>David</dc:creator>
  <cp:lastModifiedBy>Cindy Nelson</cp:lastModifiedBy>
  <cp:revision>119</cp:revision>
  <cp:lastPrinted>2016-12-11T13:38:37Z</cp:lastPrinted>
  <dcterms:created xsi:type="dcterms:W3CDTF">2016-03-27T21:00:01Z</dcterms:created>
  <dcterms:modified xsi:type="dcterms:W3CDTF">2016-12-12T15:48:56Z</dcterms:modified>
</cp:coreProperties>
</file>