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2"/>
  </p:handoutMasterIdLst>
  <p:sldIdLst>
    <p:sldId id="256" r:id="rId2"/>
    <p:sldId id="423" r:id="rId3"/>
    <p:sldId id="482" r:id="rId4"/>
    <p:sldId id="492" r:id="rId5"/>
    <p:sldId id="498" r:id="rId6"/>
    <p:sldId id="503" r:id="rId7"/>
    <p:sldId id="507" r:id="rId8"/>
    <p:sldId id="510" r:id="rId9"/>
    <p:sldId id="514" r:id="rId10"/>
    <p:sldId id="370"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4" autoAdjust="0"/>
    <p:restoredTop sz="94660"/>
  </p:normalViewPr>
  <p:slideViewPr>
    <p:cSldViewPr snapToGrid="0">
      <p:cViewPr varScale="1">
        <p:scale>
          <a:sx n="106" d="100"/>
          <a:sy n="106" d="100"/>
        </p:scale>
        <p:origin x="183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315246E-766A-45BC-AE3D-E61D338B6791}" type="datetimeFigureOut">
              <a:rPr lang="en-US" smtClean="0"/>
              <a:t>12/19/2016</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12/19/2016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12/19/2016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12/19/2016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12/19/2016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12/19/2016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12/19/2016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nSpc>
                <a:spcPct val="150000"/>
              </a:lnSpc>
            </a:pPr>
            <a:r>
              <a:rPr lang="en-US" sz="4400" b="1" dirty="0" smtClean="0"/>
              <a:t>Father, </a:t>
            </a:r>
            <a:r>
              <a:rPr lang="en-US" sz="4400" b="1" dirty="0" smtClean="0"/>
              <a:t>Forgive Me</a:t>
            </a:r>
            <a:r>
              <a:rPr lang="en-US" sz="4400" b="1" dirty="0" smtClean="0"/>
              <a:t>,</a:t>
            </a:r>
            <a:br>
              <a:rPr lang="en-US" sz="4400" b="1" dirty="0" smtClean="0"/>
            </a:br>
            <a:r>
              <a:rPr lang="en-US" sz="4400" b="1" dirty="0" smtClean="0"/>
              <a:t>I </a:t>
            </a:r>
            <a:r>
              <a:rPr lang="en-US" sz="4400" b="1" dirty="0" smtClean="0"/>
              <a:t>Have </a:t>
            </a:r>
            <a:r>
              <a:rPr lang="en-US" sz="4400" b="1" dirty="0" smtClean="0"/>
              <a:t>Si</a:t>
            </a:r>
            <a:r>
              <a:rPr lang="en-US" sz="4400" b="1" dirty="0" smtClean="0"/>
              <a:t>nned</a:t>
            </a:r>
            <a:endParaRPr lang="en-US" sz="4400" b="1" dirty="0"/>
          </a:p>
        </p:txBody>
      </p:sp>
      <p:sp>
        <p:nvSpPr>
          <p:cNvPr id="3" name="Subtitle 2"/>
          <p:cNvSpPr>
            <a:spLocks noGrp="1"/>
          </p:cNvSpPr>
          <p:nvPr>
            <p:ph type="subTitle" idx="1"/>
          </p:nvPr>
        </p:nvSpPr>
        <p:spPr/>
        <p:txBody>
          <a:bodyPr/>
          <a:lstStyle/>
          <a:p>
            <a:r>
              <a:rPr lang="en-US" b="1" dirty="0" smtClean="0"/>
              <a:t>1 John 1:6-10</a:t>
            </a:r>
            <a:endParaRPr lang="en-US" b="1" dirty="0"/>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smtClean="0">
                <a:solidFill>
                  <a:srgbClr val="FFFF00"/>
                </a:solidFill>
              </a:rPr>
              <a:t>God Longs to Forgive You  </a:t>
            </a:r>
          </a:p>
          <a:p>
            <a:pPr marL="685800" indent="-457200">
              <a:spcAft>
                <a:spcPts val="1500"/>
              </a:spcAft>
            </a:pPr>
            <a:r>
              <a:rPr lang="en-US" sz="3600" b="1" dirty="0" smtClean="0"/>
              <a:t>Believe</a:t>
            </a:r>
            <a:r>
              <a:rPr lang="en-US" sz="3600" b="1" dirty="0"/>
              <a:t>				</a:t>
            </a:r>
            <a:r>
              <a:rPr lang="en-US" sz="3600" b="1" dirty="0" smtClean="0"/>
              <a:t>John </a:t>
            </a:r>
            <a:r>
              <a:rPr lang="en-US" sz="3600" b="1" dirty="0"/>
              <a:t>3:16</a:t>
            </a:r>
          </a:p>
          <a:p>
            <a:pPr marL="457200">
              <a:spcAft>
                <a:spcPts val="1500"/>
              </a:spcAft>
            </a:pPr>
            <a:r>
              <a:rPr lang="en-US" sz="3600" b="1" dirty="0" smtClean="0"/>
              <a:t>  Repent				Acts 17:30</a:t>
            </a:r>
          </a:p>
          <a:p>
            <a:pPr marL="457200">
              <a:spcAft>
                <a:spcPts val="1500"/>
              </a:spcAft>
            </a:pPr>
            <a:r>
              <a:rPr lang="en-US" sz="3600" b="1" dirty="0" smtClean="0"/>
              <a:t>  Confess </a:t>
            </a:r>
            <a:r>
              <a:rPr lang="en-US" sz="3600" b="1" dirty="0"/>
              <a:t>Faith			Rom. 10:10</a:t>
            </a:r>
          </a:p>
          <a:p>
            <a:pPr marL="457200">
              <a:spcAft>
                <a:spcPts val="1500"/>
              </a:spcAft>
            </a:pPr>
            <a:r>
              <a:rPr lang="en-US" sz="3600" b="1" dirty="0" smtClean="0"/>
              <a:t>  Be </a:t>
            </a:r>
            <a:r>
              <a:rPr lang="en-US" sz="3600" b="1" dirty="0"/>
              <a:t>Baptized Into Him	</a:t>
            </a:r>
            <a:r>
              <a:rPr lang="en-US" sz="3600" b="1" dirty="0" smtClean="0"/>
              <a:t>Gal</a:t>
            </a:r>
            <a:r>
              <a:rPr lang="en-US" sz="3600" b="1" dirty="0"/>
              <a:t>. 3:27</a:t>
            </a:r>
          </a:p>
          <a:p>
            <a:pPr marL="457200" indent="-404813" algn="ctr">
              <a:spcAft>
                <a:spcPts val="1500"/>
              </a:spcAft>
              <a:buNone/>
            </a:pPr>
            <a:r>
              <a:rPr lang="en-US" sz="3500" b="1" dirty="0" smtClean="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smtClean="0"/>
              <a:t>  Be Faithful until death</a:t>
            </a:r>
            <a:r>
              <a:rPr lang="en-US" sz="3600" b="1" dirty="0"/>
              <a:t>	</a:t>
            </a:r>
            <a:r>
              <a:rPr lang="en-US" sz="3600" b="1" dirty="0" smtClean="0"/>
              <a:t>Rev</a:t>
            </a:r>
            <a:r>
              <a:rPr lang="en-US" sz="3600" b="1" dirty="0"/>
              <a:t>. 2:10</a:t>
            </a:r>
          </a:p>
        </p:txBody>
      </p:sp>
    </p:spTree>
    <p:extLst>
      <p:ext uri="{BB962C8B-B14F-4D97-AF65-F5344CB8AC3E}">
        <p14:creationId xmlns:p14="http://schemas.microsoft.com/office/powerpoint/2010/main" val="1333653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51205"/>
            <a:ext cx="8296556" cy="5693866"/>
          </a:xfrm>
          <a:prstGeom prst="rect">
            <a:avLst/>
          </a:prstGeom>
          <a:noFill/>
        </p:spPr>
        <p:txBody>
          <a:bodyPr wrap="square" rtlCol="0">
            <a:spAutoFit/>
          </a:bodyPr>
          <a:lstStyle/>
          <a:p>
            <a:pPr algn="just"/>
            <a:r>
              <a:rPr lang="en-US" sz="2800" b="1" dirty="0" smtClean="0">
                <a:solidFill>
                  <a:schemeClr val="bg1"/>
                </a:solidFill>
                <a:ea typeface="Calibri" charset="0"/>
                <a:cs typeface="Georgia" charset="0"/>
              </a:rPr>
              <a:t>  </a:t>
            </a:r>
            <a:r>
              <a:rPr lang="en-US" sz="2800" b="1" dirty="0" smtClean="0">
                <a:solidFill>
                  <a:schemeClr val="bg1"/>
                </a:solidFill>
              </a:rPr>
              <a:t>6  </a:t>
            </a:r>
            <a:r>
              <a:rPr lang="en-US" sz="2800" b="1" dirty="0">
                <a:solidFill>
                  <a:schemeClr val="bg1"/>
                </a:solidFill>
              </a:rPr>
              <a:t>If we say that we have fellowship with Him, and walk in darkness, we lie and do not practice the truth. </a:t>
            </a:r>
          </a:p>
          <a:p>
            <a:pPr algn="just"/>
            <a:r>
              <a:rPr lang="en-US" sz="2800" b="1" dirty="0" smtClean="0">
                <a:solidFill>
                  <a:schemeClr val="bg1"/>
                </a:solidFill>
              </a:rPr>
              <a:t>  7  </a:t>
            </a:r>
            <a:r>
              <a:rPr lang="en-US" sz="2800" b="1" dirty="0">
                <a:solidFill>
                  <a:schemeClr val="bg1"/>
                </a:solidFill>
              </a:rPr>
              <a:t>But if we walk in the light as He is in the light, we have fellowship with one another, and the blood of Jesus Christ His Son cleanses us from all sin. </a:t>
            </a:r>
          </a:p>
          <a:p>
            <a:pPr algn="just"/>
            <a:r>
              <a:rPr lang="en-US" sz="2800" b="1" dirty="0" smtClean="0">
                <a:solidFill>
                  <a:schemeClr val="bg1"/>
                </a:solidFill>
              </a:rPr>
              <a:t>  8  </a:t>
            </a:r>
            <a:r>
              <a:rPr lang="en-US" sz="2800" b="1" dirty="0">
                <a:solidFill>
                  <a:schemeClr val="bg1"/>
                </a:solidFill>
              </a:rPr>
              <a:t>If we say that we have no sin, we deceive ourselves, and the truth is not in us. </a:t>
            </a:r>
          </a:p>
          <a:p>
            <a:pPr algn="just"/>
            <a:r>
              <a:rPr lang="en-US" sz="2800" b="1" dirty="0" smtClean="0">
                <a:solidFill>
                  <a:schemeClr val="bg1"/>
                </a:solidFill>
              </a:rPr>
              <a:t>  9  </a:t>
            </a:r>
            <a:r>
              <a:rPr lang="en-US" sz="2800" b="1" dirty="0">
                <a:solidFill>
                  <a:schemeClr val="bg1"/>
                </a:solidFill>
              </a:rPr>
              <a:t>If we confess our sins, He is faithful and just to forgive us our sins and to cleanse us from all unrighteousness. </a:t>
            </a:r>
          </a:p>
          <a:p>
            <a:pPr algn="just"/>
            <a:r>
              <a:rPr lang="en-US" sz="2800" b="1" dirty="0" smtClean="0">
                <a:solidFill>
                  <a:schemeClr val="bg1"/>
                </a:solidFill>
              </a:rPr>
              <a:t>  10  </a:t>
            </a:r>
            <a:r>
              <a:rPr lang="en-US" sz="2800" b="1" dirty="0">
                <a:solidFill>
                  <a:schemeClr val="bg1"/>
                </a:solidFill>
              </a:rPr>
              <a:t>If we say that we have not sinned, we make Him a liar, and His word is not in us. </a:t>
            </a:r>
            <a:endParaRPr lang="en-US" sz="2800" b="1" dirty="0" smtClean="0">
              <a:solidFill>
                <a:schemeClr val="bg1"/>
              </a:solidFill>
            </a:endParaRPr>
          </a:p>
          <a:p>
            <a:pPr algn="just"/>
            <a:r>
              <a:rPr lang="en-US" sz="2800" b="1" dirty="0">
                <a:solidFill>
                  <a:schemeClr val="bg1"/>
                </a:solidFill>
              </a:rPr>
              <a:t>	</a:t>
            </a:r>
            <a:r>
              <a:rPr lang="en-US" sz="2800" b="1" dirty="0" smtClean="0">
                <a:solidFill>
                  <a:schemeClr val="bg1"/>
                </a:solidFill>
              </a:rPr>
              <a:t>				1 John 1:6-10</a:t>
            </a:r>
          </a:p>
        </p:txBody>
      </p:sp>
    </p:spTree>
    <p:extLst>
      <p:ext uri="{BB962C8B-B14F-4D97-AF65-F5344CB8AC3E}">
        <p14:creationId xmlns:p14="http://schemas.microsoft.com/office/powerpoint/2010/main" val="3809855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3080330"/>
          </a:xfrm>
          <a:prstGeom prst="rect">
            <a:avLst/>
          </a:prstGeom>
          <a:noFill/>
        </p:spPr>
        <p:txBody>
          <a:bodyPr wrap="square" rtlCol="0">
            <a:spAutoFit/>
          </a:bodyPr>
          <a:lstStyle/>
          <a:p>
            <a:pPr algn="ctr">
              <a:lnSpc>
                <a:spcPct val="115000"/>
              </a:lnSpc>
              <a:spcAft>
                <a:spcPts val="800"/>
              </a:spcAft>
            </a:pPr>
            <a:r>
              <a:rPr lang="en-US" sz="4000" b="1" dirty="0" smtClean="0">
                <a:solidFill>
                  <a:srgbClr val="FFFF00"/>
                </a:solidFill>
                <a:latin typeface="Calibri" charset="0"/>
                <a:ea typeface="Calibri" charset="0"/>
                <a:cs typeface="Times New Roman" charset="0"/>
              </a:rPr>
              <a:t>The Theme This Month</a:t>
            </a:r>
            <a:r>
              <a:rPr lang="en-US" sz="3200" b="1" dirty="0" smtClean="0">
                <a:solidFill>
                  <a:srgbClr val="FFFF00"/>
                </a:solidFill>
                <a:latin typeface="Calibri" charset="0"/>
                <a:ea typeface="Calibri" charset="0"/>
                <a:cs typeface="Times New Roman" charset="0"/>
              </a:rPr>
              <a:t> </a:t>
            </a:r>
            <a:endParaRPr lang="en-US" sz="3200" b="1" i="1" dirty="0" smtClean="0">
              <a:solidFill>
                <a:srgbClr val="FFFF00"/>
              </a:solidFill>
              <a:latin typeface="Calibri" charset="0"/>
              <a:ea typeface="Calibri" charset="0"/>
              <a:cs typeface="Times New Roman" charset="0"/>
            </a:endParaRPr>
          </a:p>
          <a:p>
            <a:pPr marL="6350" lvl="1" algn="ctr">
              <a:spcAft>
                <a:spcPts val="300"/>
              </a:spcAft>
            </a:pPr>
            <a:r>
              <a:rPr lang="en-US" sz="3600" b="1" i="1" dirty="0">
                <a:solidFill>
                  <a:srgbClr val="FFFF00"/>
                </a:solidFill>
                <a:latin typeface="Calibri" charset="0"/>
                <a:ea typeface="Calibri" charset="0"/>
                <a:cs typeface="Times New Roman" charset="0"/>
              </a:rPr>
              <a:t>I</a:t>
            </a:r>
            <a:r>
              <a:rPr lang="en-US" sz="3600" b="1" i="1" dirty="0" smtClean="0">
                <a:solidFill>
                  <a:srgbClr val="FFFF00"/>
                </a:solidFill>
                <a:latin typeface="Calibri" charset="0"/>
                <a:ea typeface="Calibri" charset="0"/>
                <a:cs typeface="Times New Roman" charset="0"/>
              </a:rPr>
              <a:t> am not ashamed to ask forgiveness</a:t>
            </a:r>
            <a:endParaRPr lang="en-US" sz="3200" b="1" dirty="0" smtClean="0">
              <a:solidFill>
                <a:srgbClr val="FFFF00"/>
              </a:solidFill>
              <a:latin typeface="Calibri" charset="0"/>
              <a:ea typeface="Calibri" charset="0"/>
              <a:cs typeface="Times New Roman" charset="0"/>
            </a:endParaRPr>
          </a:p>
          <a:p>
            <a:pPr marL="461963" lvl="2" indent="-457200">
              <a:spcAft>
                <a:spcPts val="600"/>
              </a:spcAft>
              <a:buFont typeface="Arial" panose="020B0604020202020204" pitchFamily="34" charset="0"/>
              <a:buChar char="•"/>
              <a:tabLst>
                <a:tab pos="461963" algn="l"/>
                <a:tab pos="2860675" algn="l"/>
              </a:tabLst>
            </a:pPr>
            <a:r>
              <a:rPr lang="en-US" sz="3100" b="1" dirty="0" smtClean="0">
                <a:solidFill>
                  <a:schemeClr val="bg1"/>
                </a:solidFill>
                <a:latin typeface="Calibri" charset="0"/>
                <a:ea typeface="Calibri" charset="0"/>
                <a:cs typeface="Times New Roman" charset="0"/>
              </a:rPr>
              <a:t>December 4: I have sinned against others</a:t>
            </a:r>
          </a:p>
          <a:p>
            <a:pPr marL="461963" lvl="2" indent="-457200">
              <a:spcAft>
                <a:spcPts val="600"/>
              </a:spcAft>
              <a:buFont typeface="Arial" panose="020B0604020202020204" pitchFamily="34" charset="0"/>
              <a:buChar char="•"/>
              <a:tabLst>
                <a:tab pos="461963" algn="l"/>
                <a:tab pos="2860675" algn="l"/>
              </a:tabLst>
            </a:pPr>
            <a:r>
              <a:rPr lang="en-US" sz="3100" b="1" dirty="0" smtClean="0">
                <a:solidFill>
                  <a:schemeClr val="bg1"/>
                </a:solidFill>
                <a:latin typeface="Calibri" charset="0"/>
                <a:ea typeface="Calibri" charset="0"/>
                <a:cs typeface="Times New Roman" charset="0"/>
              </a:rPr>
              <a:t>December 11: I was sinned against, what now?</a:t>
            </a:r>
          </a:p>
          <a:p>
            <a:pPr marL="461963" lvl="2" indent="-457200">
              <a:spcAft>
                <a:spcPts val="600"/>
              </a:spcAft>
              <a:buFont typeface="Arial" panose="020B0604020202020204" pitchFamily="34" charset="0"/>
              <a:buChar char="•"/>
              <a:tabLst>
                <a:tab pos="461963" algn="l"/>
                <a:tab pos="2860675" algn="l"/>
              </a:tabLst>
            </a:pPr>
            <a:r>
              <a:rPr lang="en-US" sz="3100" b="1" dirty="0" smtClean="0">
                <a:solidFill>
                  <a:schemeClr val="bg1"/>
                </a:solidFill>
                <a:latin typeface="Calibri" charset="0"/>
                <a:ea typeface="Calibri" charset="0"/>
                <a:cs typeface="Times New Roman" charset="0"/>
              </a:rPr>
              <a:t>December 18: I have sinned against God</a:t>
            </a:r>
            <a:endParaRPr lang="en-US" sz="3100" b="1" dirty="0" smtClean="0">
              <a:solidFill>
                <a:schemeClr val="bg1"/>
              </a:solidFill>
            </a:endParaRPr>
          </a:p>
        </p:txBody>
      </p:sp>
    </p:spTree>
    <p:extLst>
      <p:ext uri="{BB962C8B-B14F-4D97-AF65-F5344CB8AC3E}">
        <p14:creationId xmlns:p14="http://schemas.microsoft.com/office/powerpoint/2010/main" val="1488650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3997505"/>
          </a:xfrm>
          <a:prstGeom prst="rect">
            <a:avLst/>
          </a:prstGeom>
          <a:noFill/>
        </p:spPr>
        <p:txBody>
          <a:bodyPr wrap="square" rtlCol="0">
            <a:spAutoFit/>
          </a:bodyPr>
          <a:lstStyle/>
          <a:p>
            <a:pPr algn="ctr">
              <a:lnSpc>
                <a:spcPct val="115000"/>
              </a:lnSpc>
              <a:spcAft>
                <a:spcPts val="800"/>
              </a:spcAft>
            </a:pPr>
            <a:r>
              <a:rPr lang="en-US" sz="4400" b="1" dirty="0" smtClean="0">
                <a:solidFill>
                  <a:srgbClr val="FFFF00"/>
                </a:solidFill>
                <a:latin typeface="Calibri" charset="0"/>
                <a:ea typeface="Calibri" charset="0"/>
                <a:cs typeface="Times New Roman" charset="0"/>
              </a:rPr>
              <a:t>Introduction</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All have sinned—Rom. 3:23 &amp; 3:10-18</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Few ever say, “I have sinned”</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First occurrence?</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The phrase, “I have sinned” found 19 times</a:t>
            </a:r>
            <a:endParaRPr lang="en-US" sz="3200" b="1" dirty="0" smtClean="0">
              <a:solidFill>
                <a:srgbClr val="FFFF00"/>
              </a:solidFill>
              <a:latin typeface="Calibri" charset="0"/>
              <a:ea typeface="Calibri" charset="0"/>
              <a:cs typeface="Times New Roman" charset="0"/>
            </a:endParaRP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cs typeface="Times New Roman" charset="0"/>
              </a:rPr>
              <a:t>David said, “I have sinned” six of the 19 times</a:t>
            </a:r>
          </a:p>
          <a:p>
            <a:pPr marL="349250" lvl="1" indent="-342900">
              <a:spcAft>
                <a:spcPts val="300"/>
              </a:spcAft>
              <a:buFont typeface="Arial" panose="020B0604020202020204" pitchFamily="34" charset="0"/>
              <a:buChar char="•"/>
            </a:pPr>
            <a:endParaRPr lang="en-US" sz="2400" b="1" dirty="0" smtClean="0">
              <a:solidFill>
                <a:schemeClr val="bg1"/>
              </a:solidFill>
            </a:endParaRPr>
          </a:p>
        </p:txBody>
      </p:sp>
    </p:spTree>
    <p:extLst>
      <p:ext uri="{BB962C8B-B14F-4D97-AF65-F5344CB8AC3E}">
        <p14:creationId xmlns:p14="http://schemas.microsoft.com/office/powerpoint/2010/main" val="2931941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4049827"/>
          </a:xfrm>
          <a:prstGeom prst="rect">
            <a:avLst/>
          </a:prstGeom>
          <a:noFill/>
        </p:spPr>
        <p:txBody>
          <a:bodyPr wrap="square" rtlCol="0">
            <a:spAutoFit/>
          </a:bodyPr>
          <a:lstStyle/>
          <a:p>
            <a:pPr algn="ctr">
              <a:lnSpc>
                <a:spcPct val="115000"/>
              </a:lnSpc>
              <a:spcAft>
                <a:spcPts val="800"/>
              </a:spcAft>
            </a:pPr>
            <a:r>
              <a:rPr lang="en-US" sz="4000" b="1" dirty="0" smtClean="0">
                <a:solidFill>
                  <a:srgbClr val="FFFF00"/>
                </a:solidFill>
                <a:latin typeface="Calibri" charset="0"/>
                <a:ea typeface="Calibri" charset="0"/>
                <a:cs typeface="Times New Roman" charset="0"/>
              </a:rPr>
              <a:t>Why “I have sinned” is Hard to Say</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Fewer and fewer acknowledge God or sin</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To say words &amp; mean them demands humility</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Far easier to deny sin or point out others sin</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Few see salvation demands these words</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To say words demands honesty toward self</a:t>
            </a:r>
          </a:p>
          <a:p>
            <a:pPr marL="349250" lvl="1" indent="-342900">
              <a:spcAft>
                <a:spcPts val="300"/>
              </a:spcAft>
              <a:buFont typeface="Arial" panose="020B0604020202020204" pitchFamily="34" charset="0"/>
              <a:buChar char="•"/>
            </a:pPr>
            <a:r>
              <a:rPr lang="en-US" sz="3200" b="1" dirty="0" smtClean="0">
                <a:solidFill>
                  <a:schemeClr val="bg1"/>
                </a:solidFill>
                <a:latin typeface="Calibri" charset="0"/>
                <a:cs typeface="Times New Roman" charset="0"/>
              </a:rPr>
              <a:t>Yet these words show remarkable strength</a:t>
            </a:r>
            <a:endParaRPr lang="en-US" sz="2400" b="1" dirty="0" smtClean="0">
              <a:solidFill>
                <a:schemeClr val="bg1"/>
              </a:solidFill>
            </a:endParaRPr>
          </a:p>
        </p:txBody>
      </p:sp>
    </p:spTree>
    <p:extLst>
      <p:ext uri="{BB962C8B-B14F-4D97-AF65-F5344CB8AC3E}">
        <p14:creationId xmlns:p14="http://schemas.microsoft.com/office/powerpoint/2010/main" val="1729486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4182171"/>
          </a:xfrm>
          <a:prstGeom prst="rect">
            <a:avLst/>
          </a:prstGeom>
          <a:noFill/>
        </p:spPr>
        <p:txBody>
          <a:bodyPr wrap="square" rtlCol="0">
            <a:spAutoFit/>
          </a:bodyPr>
          <a:lstStyle/>
          <a:p>
            <a:pPr algn="ctr">
              <a:lnSpc>
                <a:spcPct val="115000"/>
              </a:lnSpc>
              <a:spcAft>
                <a:spcPts val="800"/>
              </a:spcAft>
            </a:pPr>
            <a:r>
              <a:rPr lang="en-US" sz="4400" b="1" dirty="0" smtClean="0">
                <a:solidFill>
                  <a:srgbClr val="FFFF00"/>
                </a:solidFill>
                <a:latin typeface="Calibri" charset="0"/>
                <a:ea typeface="Calibri" charset="0"/>
                <a:cs typeface="Times New Roman" charset="0"/>
              </a:rPr>
              <a:t>Four Examples “I have sinned”</a:t>
            </a:r>
          </a:p>
          <a:p>
            <a:pPr marL="6350" lvl="1" algn="ctr">
              <a:spcAft>
                <a:spcPts val="300"/>
              </a:spcAft>
            </a:pPr>
            <a:r>
              <a:rPr lang="en-US" sz="3600" b="1" i="1" dirty="0" smtClean="0">
                <a:solidFill>
                  <a:srgbClr val="FFFF00"/>
                </a:solidFill>
                <a:latin typeface="Calibri" charset="0"/>
                <a:ea typeface="Calibri" charset="0"/>
                <a:cs typeface="Times New Roman" charset="0"/>
              </a:rPr>
              <a:t>The first occurrence?</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Adam, Noah’s day, Abraham, Joseph?</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Not said for over 2,500 years from creation</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Pharaoh--Exodus 9:27; 10:16</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“Forced” to say this because of adversity</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Seriousness of “bargaining” with God</a:t>
            </a:r>
            <a:endParaRPr lang="en-US" sz="2400" b="1" dirty="0" smtClean="0">
              <a:solidFill>
                <a:schemeClr val="bg1"/>
              </a:solidFill>
            </a:endParaRPr>
          </a:p>
        </p:txBody>
      </p:sp>
    </p:spTree>
    <p:extLst>
      <p:ext uri="{BB962C8B-B14F-4D97-AF65-F5344CB8AC3E}">
        <p14:creationId xmlns:p14="http://schemas.microsoft.com/office/powerpoint/2010/main" val="79112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4143698"/>
          </a:xfrm>
          <a:prstGeom prst="rect">
            <a:avLst/>
          </a:prstGeom>
          <a:noFill/>
        </p:spPr>
        <p:txBody>
          <a:bodyPr wrap="square" rtlCol="0">
            <a:spAutoFit/>
          </a:bodyPr>
          <a:lstStyle/>
          <a:p>
            <a:pPr algn="ctr">
              <a:lnSpc>
                <a:spcPct val="115000"/>
              </a:lnSpc>
              <a:spcAft>
                <a:spcPts val="800"/>
              </a:spcAft>
            </a:pPr>
            <a:r>
              <a:rPr lang="en-US" sz="4400" b="1" dirty="0" smtClean="0">
                <a:solidFill>
                  <a:srgbClr val="FFFF00"/>
                </a:solidFill>
                <a:latin typeface="Calibri" charset="0"/>
                <a:ea typeface="Calibri" charset="0"/>
                <a:cs typeface="Times New Roman" charset="0"/>
              </a:rPr>
              <a:t>Four Examples “I have sinned”</a:t>
            </a:r>
          </a:p>
          <a:p>
            <a:pPr marL="6350" lvl="1" algn="ctr">
              <a:spcAft>
                <a:spcPts val="300"/>
              </a:spcAft>
            </a:pPr>
            <a:r>
              <a:rPr lang="en-US" sz="3600" b="1" i="1" dirty="0" smtClean="0">
                <a:solidFill>
                  <a:srgbClr val="FFFF00"/>
                </a:solidFill>
                <a:latin typeface="Calibri" charset="0"/>
                <a:ea typeface="Calibri" charset="0"/>
                <a:cs typeface="Times New Roman" charset="0"/>
              </a:rPr>
              <a:t>The second occurrence</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Balaam—Numbers 22:33</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Meaning of his words</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Not words of honesty toward obeying God</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Seriousness of treating anything better than we treat God</a:t>
            </a:r>
            <a:endParaRPr lang="en-US" sz="2400" b="1" dirty="0" smtClean="0">
              <a:solidFill>
                <a:schemeClr val="bg1"/>
              </a:solidFill>
            </a:endParaRPr>
          </a:p>
        </p:txBody>
      </p:sp>
    </p:spTree>
    <p:extLst>
      <p:ext uri="{BB962C8B-B14F-4D97-AF65-F5344CB8AC3E}">
        <p14:creationId xmlns:p14="http://schemas.microsoft.com/office/powerpoint/2010/main" val="1511285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50070"/>
            <a:ext cx="8329808" cy="3158813"/>
          </a:xfrm>
          <a:prstGeom prst="rect">
            <a:avLst/>
          </a:prstGeom>
          <a:noFill/>
        </p:spPr>
        <p:txBody>
          <a:bodyPr wrap="square" rtlCol="0">
            <a:spAutoFit/>
          </a:bodyPr>
          <a:lstStyle/>
          <a:p>
            <a:pPr algn="ctr">
              <a:lnSpc>
                <a:spcPct val="115000"/>
              </a:lnSpc>
              <a:spcAft>
                <a:spcPts val="800"/>
              </a:spcAft>
            </a:pPr>
            <a:r>
              <a:rPr lang="en-US" sz="4400" b="1" dirty="0" smtClean="0">
                <a:solidFill>
                  <a:srgbClr val="FFFF00"/>
                </a:solidFill>
                <a:latin typeface="Calibri" charset="0"/>
                <a:ea typeface="Calibri" charset="0"/>
                <a:cs typeface="Times New Roman" charset="0"/>
              </a:rPr>
              <a:t>Four Examples “I have sinned”</a:t>
            </a:r>
          </a:p>
          <a:p>
            <a:pPr marL="6350" lvl="1" algn="ctr">
              <a:spcAft>
                <a:spcPts val="600"/>
              </a:spcAft>
            </a:pPr>
            <a:r>
              <a:rPr lang="en-US" sz="3600" b="1" i="1" dirty="0" smtClean="0">
                <a:solidFill>
                  <a:srgbClr val="FFFF00"/>
                </a:solidFill>
                <a:latin typeface="Calibri" charset="0"/>
                <a:ea typeface="Calibri" charset="0"/>
                <a:cs typeface="Times New Roman" charset="0"/>
              </a:rPr>
              <a:t>The third occurrence</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David, the man with the heart like God’s</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2 Sam. 12:13; 19:20; 24:10,17; 1 Chr. 21:8</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Psalm  51—the heart of true repentance</a:t>
            </a:r>
            <a:endParaRPr lang="en-US" sz="2400" b="1" dirty="0" smtClean="0">
              <a:solidFill>
                <a:schemeClr val="bg1"/>
              </a:solidFill>
            </a:endParaRPr>
          </a:p>
        </p:txBody>
      </p:sp>
    </p:spTree>
    <p:extLst>
      <p:ext uri="{BB962C8B-B14F-4D97-AF65-F5344CB8AC3E}">
        <p14:creationId xmlns:p14="http://schemas.microsoft.com/office/powerpoint/2010/main" val="2419839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5781" y="438412"/>
            <a:ext cx="8329808" cy="3689728"/>
          </a:xfrm>
          <a:prstGeom prst="rect">
            <a:avLst/>
          </a:prstGeom>
          <a:noFill/>
        </p:spPr>
        <p:txBody>
          <a:bodyPr wrap="square" rtlCol="0">
            <a:spAutoFit/>
          </a:bodyPr>
          <a:lstStyle/>
          <a:p>
            <a:pPr algn="ctr">
              <a:lnSpc>
                <a:spcPct val="115000"/>
              </a:lnSpc>
              <a:spcAft>
                <a:spcPts val="800"/>
              </a:spcAft>
            </a:pPr>
            <a:r>
              <a:rPr lang="en-US" sz="4400" b="1" dirty="0" smtClean="0">
                <a:solidFill>
                  <a:srgbClr val="FFFF00"/>
                </a:solidFill>
                <a:latin typeface="Calibri" charset="0"/>
                <a:ea typeface="Calibri" charset="0"/>
                <a:cs typeface="Times New Roman" charset="0"/>
              </a:rPr>
              <a:t>Four Examples “I have sinned”</a:t>
            </a:r>
          </a:p>
          <a:p>
            <a:pPr marL="6350" lvl="1" algn="ctr">
              <a:spcAft>
                <a:spcPts val="600"/>
              </a:spcAft>
            </a:pPr>
            <a:r>
              <a:rPr lang="en-US" sz="3600" b="1" i="1" dirty="0" smtClean="0">
                <a:solidFill>
                  <a:srgbClr val="FFFF00"/>
                </a:solidFill>
                <a:latin typeface="Calibri" charset="0"/>
                <a:ea typeface="Calibri" charset="0"/>
                <a:cs typeface="Times New Roman" charset="0"/>
              </a:rPr>
              <a:t>The fourth example</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The prodigal son—Luke 15</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His “script” so different from his father’s</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ea typeface="Calibri" charset="0"/>
                <a:cs typeface="Times New Roman" charset="0"/>
              </a:rPr>
              <a:t>Forgiveness = </a:t>
            </a:r>
            <a:r>
              <a:rPr lang="en-US" sz="3200" b="1" i="1" dirty="0" smtClean="0">
                <a:solidFill>
                  <a:schemeClr val="bg1"/>
                </a:solidFill>
                <a:latin typeface="Calibri" charset="0"/>
                <a:ea typeface="Calibri" charset="0"/>
                <a:cs typeface="Times New Roman" charset="0"/>
              </a:rPr>
              <a:t>It Never Happened!</a:t>
            </a:r>
          </a:p>
          <a:p>
            <a:pPr marL="806450" lvl="2" indent="-342900">
              <a:spcAft>
                <a:spcPts val="300"/>
              </a:spcAft>
              <a:buFont typeface="Arial" panose="020B0604020202020204" pitchFamily="34" charset="0"/>
              <a:buChar char="•"/>
            </a:pPr>
            <a:r>
              <a:rPr lang="en-US" sz="3200" b="1" dirty="0" smtClean="0">
                <a:solidFill>
                  <a:schemeClr val="bg1"/>
                </a:solidFill>
                <a:latin typeface="Calibri" charset="0"/>
                <a:cs typeface="Times New Roman" charset="0"/>
              </a:rPr>
              <a:t>His blood cleans us from ALL sin, forever</a:t>
            </a:r>
            <a:endParaRPr lang="en-US" sz="2400" b="1" dirty="0" smtClean="0">
              <a:solidFill>
                <a:schemeClr val="bg1"/>
              </a:solidFill>
            </a:endParaRPr>
          </a:p>
        </p:txBody>
      </p:sp>
    </p:spTree>
    <p:extLst>
      <p:ext uri="{BB962C8B-B14F-4D97-AF65-F5344CB8AC3E}">
        <p14:creationId xmlns:p14="http://schemas.microsoft.com/office/powerpoint/2010/main" val="32108062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800" kern="1200" dirty="0">
            <a:solidFill>
              <a:schemeClr val="tx1"/>
            </a:solidFill>
            <a:latin typeface="+mn-lt"/>
            <a:ea typeface="+mn-ea"/>
            <a:cs typeface="+mn-cs"/>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3849</TotalTime>
  <Words>445</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Georgia</vt:lpstr>
      <vt:lpstr>Lucida Calligraphy</vt:lpstr>
      <vt:lpstr>Times New Roman</vt:lpstr>
      <vt:lpstr>Office Theme</vt:lpstr>
      <vt:lpstr>Father, Forgive Me, I Have Sinned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Cindy Nelson</cp:lastModifiedBy>
  <cp:revision>131</cp:revision>
  <cp:lastPrinted>2016-12-18T13:41:40Z</cp:lastPrinted>
  <dcterms:created xsi:type="dcterms:W3CDTF">2016-03-27T21:00:01Z</dcterms:created>
  <dcterms:modified xsi:type="dcterms:W3CDTF">2016-12-19T16:37:36Z</dcterms:modified>
</cp:coreProperties>
</file>