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56" r:id="rId2"/>
    <p:sldId id="257" r:id="rId3"/>
    <p:sldId id="331" r:id="rId4"/>
    <p:sldId id="332" r:id="rId5"/>
    <p:sldId id="329" r:id="rId6"/>
    <p:sldId id="325" r:id="rId7"/>
    <p:sldId id="326" r:id="rId8"/>
    <p:sldId id="327" r:id="rId9"/>
    <p:sldId id="307" r:id="rId10"/>
    <p:sldId id="308" r:id="rId11"/>
    <p:sldId id="309" r:id="rId12"/>
    <p:sldId id="297" r:id="rId13"/>
    <p:sldId id="311" r:id="rId14"/>
    <p:sldId id="312" r:id="rId15"/>
    <p:sldId id="295" r:id="rId16"/>
    <p:sldId id="314" r:id="rId17"/>
    <p:sldId id="315" r:id="rId18"/>
    <p:sldId id="316" r:id="rId19"/>
    <p:sldId id="302" r:id="rId20"/>
    <p:sldId id="318" r:id="rId21"/>
    <p:sldId id="319" r:id="rId22"/>
    <p:sldId id="32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0" autoAdjust="0"/>
    <p:restoredTop sz="86410"/>
  </p:normalViewPr>
  <p:slideViewPr>
    <p:cSldViewPr snapToGrid="0">
      <p:cViewPr varScale="1">
        <p:scale>
          <a:sx n="80" d="100"/>
          <a:sy n="80" d="100"/>
        </p:scale>
        <p:origin x="90" y="19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354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7088CC-3600-4169-8146-0F2ABCC828CE}" type="datetimeFigureOut">
              <a:rPr lang="en-US" smtClean="0"/>
              <a:t>2/19/2017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086C18-B155-4EBA-A368-CF2047EB1C0F}" type="slidenum">
              <a:rPr lang="en-US" smtClean="0"/>
              <a:t>‹#›</a:t>
            </a:fld>
            <a:endParaRPr lang="en-US"/>
          </a:p>
        </p:txBody>
      </p:sp>
    </p:spTree>
    <p:extLst>
      <p:ext uri="{BB962C8B-B14F-4D97-AF65-F5344CB8AC3E}">
        <p14:creationId xmlns:p14="http://schemas.microsoft.com/office/powerpoint/2010/main" val="3487491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052129-3468-4436-ABBC-514DD25AF8EF}" type="datetimeFigureOut">
              <a:rPr lang="en-US" smtClean="0"/>
              <a:t>2/19/2017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E01CDB-DDC0-490D-959A-E6A548D12D3F}" type="slidenum">
              <a:rPr lang="en-US" smtClean="0"/>
              <a:t>‹#›</a:t>
            </a:fld>
            <a:endParaRPr lang="en-US"/>
          </a:p>
        </p:txBody>
      </p:sp>
    </p:spTree>
    <p:extLst>
      <p:ext uri="{BB962C8B-B14F-4D97-AF65-F5344CB8AC3E}">
        <p14:creationId xmlns:p14="http://schemas.microsoft.com/office/powerpoint/2010/main" val="779170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44729" y="357591"/>
            <a:ext cx="8250383" cy="3324947"/>
          </a:xfrm>
        </p:spPr>
        <p:txBody>
          <a:bodyPr anchor="ctr" anchorCtr="0"/>
          <a:lstStyle>
            <a:lvl1pPr algn="ctr">
              <a:defRPr sz="6000" b="1">
                <a:solidFill>
                  <a:srgbClr val="002060"/>
                </a:solidFill>
                <a:effectLst>
                  <a:outerShdw blurRad="50800" dist="25400" dir="2700000" algn="ctr" rotWithShape="0">
                    <a:schemeClr val="tx1"/>
                  </a:outerShdw>
                </a:effectLst>
                <a:latin typeface="Cambria" panose="020405030504060302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4829694"/>
            <a:ext cx="6858000" cy="428105"/>
          </a:xfrm>
        </p:spPr>
        <p:txBody>
          <a:bodyPr>
            <a:no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1617324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6F6F27-F830-40C9-8229-650B19F08CB6}" type="datetimeFigureOut">
              <a:rPr lang="en-US" smtClean="0"/>
              <a:t>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B070DD-9E77-4EF5-B8C7-8CE459DCC3AF}" type="slidenum">
              <a:rPr lang="en-US" smtClean="0"/>
              <a:t>‹#›</a:t>
            </a:fld>
            <a:endParaRPr lang="en-US"/>
          </a:p>
        </p:txBody>
      </p:sp>
    </p:spTree>
    <p:extLst>
      <p:ext uri="{BB962C8B-B14F-4D97-AF65-F5344CB8AC3E}">
        <p14:creationId xmlns:p14="http://schemas.microsoft.com/office/powerpoint/2010/main" val="1660909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6F6F27-F830-40C9-8229-650B19F08CB6}" type="datetimeFigureOut">
              <a:rPr lang="en-US" smtClean="0"/>
              <a:t>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B070DD-9E77-4EF5-B8C7-8CE459DCC3AF}" type="slidenum">
              <a:rPr lang="en-US" smtClean="0"/>
              <a:t>‹#›</a:t>
            </a:fld>
            <a:endParaRPr lang="en-US"/>
          </a:p>
        </p:txBody>
      </p:sp>
    </p:spTree>
    <p:extLst>
      <p:ext uri="{BB962C8B-B14F-4D97-AF65-F5344CB8AC3E}">
        <p14:creationId xmlns:p14="http://schemas.microsoft.com/office/powerpoint/2010/main" val="3011496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41069" y="87631"/>
            <a:ext cx="8695113" cy="779462"/>
          </a:xfrm>
        </p:spPr>
        <p:txBody>
          <a:bodyPr/>
          <a:lstStyle>
            <a:lvl1pPr algn="ctr">
              <a:defRPr b="1">
                <a:solidFill>
                  <a:srgbClr val="002060"/>
                </a:solidFill>
                <a:effectLst>
                  <a:outerShdw blurRad="50800" dist="25400" dir="2700000" algn="ctr" rotWithShape="0">
                    <a:schemeClr val="tx1"/>
                  </a:outerShdw>
                </a:effectLst>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15883" y="980902"/>
            <a:ext cx="8744989" cy="5694218"/>
          </a:xfrm>
        </p:spPr>
        <p:txBody>
          <a:bodyPr/>
          <a:lstStyle>
            <a:lvl1pPr>
              <a:defRPr b="1"/>
            </a:lvl1pPr>
            <a:lvl2pPr marL="515938" indent="-228600">
              <a:buFont typeface="Calibri" panose="020F0502020204030204" pitchFamily="34" charset="0"/>
              <a:buChar char="−"/>
              <a:defRPr b="1"/>
            </a:lvl2pPr>
            <a:lvl3pPr marL="855663" indent="-228600">
              <a:defRPr b="1"/>
            </a:lvl3pPr>
            <a:lvl4pPr>
              <a:defRPr b="1"/>
            </a:lvl4pPr>
            <a:lvl5pPr>
              <a:defRPr b="1"/>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438466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6F6F27-F830-40C9-8229-650B19F08CB6}" type="datetimeFigureOut">
              <a:rPr lang="en-US" smtClean="0"/>
              <a:t>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B070DD-9E77-4EF5-B8C7-8CE459DCC3AF}" type="slidenum">
              <a:rPr lang="en-US" smtClean="0"/>
              <a:t>‹#›</a:t>
            </a:fld>
            <a:endParaRPr lang="en-US"/>
          </a:p>
        </p:txBody>
      </p:sp>
    </p:spTree>
    <p:extLst>
      <p:ext uri="{BB962C8B-B14F-4D97-AF65-F5344CB8AC3E}">
        <p14:creationId xmlns:p14="http://schemas.microsoft.com/office/powerpoint/2010/main" val="1643593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F6F6F27-F830-40C9-8229-650B19F08CB6}" type="datetimeFigureOut">
              <a:rPr lang="en-US" smtClean="0"/>
              <a:t>2/19/2017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B070DD-9E77-4EF5-B8C7-8CE459DCC3AF}" type="slidenum">
              <a:rPr lang="en-US" smtClean="0"/>
              <a:t>‹#›</a:t>
            </a:fld>
            <a:endParaRPr lang="en-US"/>
          </a:p>
        </p:txBody>
      </p:sp>
    </p:spTree>
    <p:extLst>
      <p:ext uri="{BB962C8B-B14F-4D97-AF65-F5344CB8AC3E}">
        <p14:creationId xmlns:p14="http://schemas.microsoft.com/office/powerpoint/2010/main" val="1390169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6F6F27-F830-40C9-8229-650B19F08CB6}" type="datetimeFigureOut">
              <a:rPr lang="en-US" smtClean="0"/>
              <a:t>2/19/2017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B070DD-9E77-4EF5-B8C7-8CE459DCC3AF}" type="slidenum">
              <a:rPr lang="en-US" smtClean="0"/>
              <a:t>‹#›</a:t>
            </a:fld>
            <a:endParaRPr lang="en-US"/>
          </a:p>
        </p:txBody>
      </p:sp>
    </p:spTree>
    <p:extLst>
      <p:ext uri="{BB962C8B-B14F-4D97-AF65-F5344CB8AC3E}">
        <p14:creationId xmlns:p14="http://schemas.microsoft.com/office/powerpoint/2010/main" val="1737475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F6F6F27-F830-40C9-8229-650B19F08CB6}" type="datetimeFigureOut">
              <a:rPr lang="en-US" smtClean="0"/>
              <a:t>2/19/2017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B070DD-9E77-4EF5-B8C7-8CE459DCC3AF}" type="slidenum">
              <a:rPr lang="en-US" smtClean="0"/>
              <a:t>‹#›</a:t>
            </a:fld>
            <a:endParaRPr lang="en-US"/>
          </a:p>
        </p:txBody>
      </p:sp>
    </p:spTree>
    <p:extLst>
      <p:ext uri="{BB962C8B-B14F-4D97-AF65-F5344CB8AC3E}">
        <p14:creationId xmlns:p14="http://schemas.microsoft.com/office/powerpoint/2010/main" val="2466057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6F6F27-F830-40C9-8229-650B19F08CB6}" type="datetimeFigureOut">
              <a:rPr lang="en-US" smtClean="0"/>
              <a:t>2/19/2017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B070DD-9E77-4EF5-B8C7-8CE459DCC3AF}" type="slidenum">
              <a:rPr lang="en-US" smtClean="0"/>
              <a:t>‹#›</a:t>
            </a:fld>
            <a:endParaRPr lang="en-US"/>
          </a:p>
        </p:txBody>
      </p:sp>
    </p:spTree>
    <p:extLst>
      <p:ext uri="{BB962C8B-B14F-4D97-AF65-F5344CB8AC3E}">
        <p14:creationId xmlns:p14="http://schemas.microsoft.com/office/powerpoint/2010/main" val="223092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6F6F27-F830-40C9-8229-650B19F08CB6}" type="datetimeFigureOut">
              <a:rPr lang="en-US" smtClean="0"/>
              <a:t>2/19/2017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B070DD-9E77-4EF5-B8C7-8CE459DCC3AF}" type="slidenum">
              <a:rPr lang="en-US" smtClean="0"/>
              <a:t>‹#›</a:t>
            </a:fld>
            <a:endParaRPr lang="en-US"/>
          </a:p>
        </p:txBody>
      </p:sp>
    </p:spTree>
    <p:extLst>
      <p:ext uri="{BB962C8B-B14F-4D97-AF65-F5344CB8AC3E}">
        <p14:creationId xmlns:p14="http://schemas.microsoft.com/office/powerpoint/2010/main" val="1644049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6F6F27-F830-40C9-8229-650B19F08CB6}" type="datetimeFigureOut">
              <a:rPr lang="en-US" smtClean="0"/>
              <a:t>2/19/2017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B070DD-9E77-4EF5-B8C7-8CE459DCC3AF}" type="slidenum">
              <a:rPr lang="en-US" smtClean="0"/>
              <a:t>‹#›</a:t>
            </a:fld>
            <a:endParaRPr lang="en-US"/>
          </a:p>
        </p:txBody>
      </p:sp>
    </p:spTree>
    <p:extLst>
      <p:ext uri="{BB962C8B-B14F-4D97-AF65-F5344CB8AC3E}">
        <p14:creationId xmlns:p14="http://schemas.microsoft.com/office/powerpoint/2010/main" val="1628857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6F6F27-F830-40C9-8229-650B19F08CB6}" type="datetimeFigureOut">
              <a:rPr lang="en-US" smtClean="0"/>
              <a:t>2/19/2017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B070DD-9E77-4EF5-B8C7-8CE459DCC3AF}" type="slidenum">
              <a:rPr lang="en-US" smtClean="0"/>
              <a:t>‹#›</a:t>
            </a:fld>
            <a:endParaRPr lang="en-US"/>
          </a:p>
        </p:txBody>
      </p:sp>
    </p:spTree>
    <p:extLst>
      <p:ext uri="{BB962C8B-B14F-4D97-AF65-F5344CB8AC3E}">
        <p14:creationId xmlns:p14="http://schemas.microsoft.com/office/powerpoint/2010/main" val="29670707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77" y="357591"/>
            <a:ext cx="8942294" cy="3324947"/>
          </a:xfrm>
        </p:spPr>
        <p:txBody>
          <a:bodyPr/>
          <a:lstStyle/>
          <a:p>
            <a:r>
              <a:rPr lang="en-US" sz="4800" dirty="0" smtClean="0"/>
              <a:t>Knowing More Than OT Prophets &amp; Angels Knew</a:t>
            </a:r>
            <a:endParaRPr lang="en-US" dirty="0"/>
          </a:p>
        </p:txBody>
      </p:sp>
      <p:sp>
        <p:nvSpPr>
          <p:cNvPr id="3" name="Subtitle 2"/>
          <p:cNvSpPr>
            <a:spLocks noGrp="1"/>
          </p:cNvSpPr>
          <p:nvPr>
            <p:ph type="subTitle" idx="1"/>
          </p:nvPr>
        </p:nvSpPr>
        <p:spPr/>
        <p:txBody>
          <a:bodyPr/>
          <a:lstStyle/>
          <a:p>
            <a:r>
              <a:rPr lang="en-US" dirty="0" smtClean="0"/>
              <a:t>1 Peter 1:10-12</a:t>
            </a:r>
            <a:endParaRPr lang="en-US" dirty="0"/>
          </a:p>
        </p:txBody>
      </p:sp>
    </p:spTree>
    <p:extLst>
      <p:ext uri="{BB962C8B-B14F-4D97-AF65-F5344CB8AC3E}">
        <p14:creationId xmlns:p14="http://schemas.microsoft.com/office/powerpoint/2010/main" val="2919515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883" y="0"/>
            <a:ext cx="8695113" cy="779462"/>
          </a:xfrm>
        </p:spPr>
        <p:txBody>
          <a:bodyPr>
            <a:normAutofit/>
          </a:bodyPr>
          <a:lstStyle/>
          <a:p>
            <a:r>
              <a:rPr lang="en-US" sz="3200" dirty="0" smtClean="0"/>
              <a:t>Knowing More Than Prophets &amp; Angels</a:t>
            </a:r>
            <a:endParaRPr lang="en-US" sz="3200" dirty="0"/>
          </a:p>
        </p:txBody>
      </p:sp>
      <p:sp>
        <p:nvSpPr>
          <p:cNvPr id="4" name="TextBox 3"/>
          <p:cNvSpPr txBox="1"/>
          <p:nvPr/>
        </p:nvSpPr>
        <p:spPr>
          <a:xfrm>
            <a:off x="315883" y="3282127"/>
            <a:ext cx="8527175" cy="2616101"/>
          </a:xfrm>
          <a:prstGeom prst="rect">
            <a:avLst/>
          </a:prstGeom>
          <a:noFill/>
        </p:spPr>
        <p:txBody>
          <a:bodyPr wrap="square" rtlCol="0">
            <a:spAutoFit/>
          </a:bodyPr>
          <a:lstStyle/>
          <a:p>
            <a:pPr algn="just"/>
            <a:r>
              <a:rPr lang="en-US" sz="2400" b="1" dirty="0"/>
              <a:t>The Old Testament Prophets</a:t>
            </a:r>
          </a:p>
          <a:p>
            <a:pPr lvl="1" algn="just">
              <a:buFont typeface="Arial" panose="020B0604020202020204" pitchFamily="34" charset="0"/>
              <a:buChar char="•"/>
            </a:pPr>
            <a:r>
              <a:rPr lang="en-US" sz="2000" b="1" dirty="0" smtClean="0"/>
              <a:t>  Inquired</a:t>
            </a:r>
            <a:endParaRPr lang="en-US" sz="2000" b="1" dirty="0"/>
          </a:p>
          <a:p>
            <a:pPr lvl="1" algn="just">
              <a:buFont typeface="Arial" panose="020B0604020202020204" pitchFamily="34" charset="0"/>
              <a:buChar char="•"/>
            </a:pPr>
            <a:r>
              <a:rPr lang="en-US" sz="2000" b="1" dirty="0" smtClean="0"/>
              <a:t>  Searched </a:t>
            </a:r>
            <a:r>
              <a:rPr lang="en-US" sz="2000" b="1" dirty="0"/>
              <a:t>carefully</a:t>
            </a:r>
          </a:p>
          <a:p>
            <a:pPr lvl="1" algn="just">
              <a:buFont typeface="Arial" panose="020B0604020202020204" pitchFamily="34" charset="0"/>
              <a:buChar char="•"/>
            </a:pPr>
            <a:r>
              <a:rPr lang="en-US" sz="2000" b="1" dirty="0" smtClean="0"/>
              <a:t>  Prophesied </a:t>
            </a:r>
            <a:r>
              <a:rPr lang="en-US" sz="2000" b="1" dirty="0"/>
              <a:t>of about the coming grace</a:t>
            </a:r>
          </a:p>
          <a:p>
            <a:pPr lvl="1" algn="just">
              <a:buFont typeface="Arial" panose="020B0604020202020204" pitchFamily="34" charset="0"/>
              <a:buChar char="•"/>
            </a:pPr>
            <a:r>
              <a:rPr lang="en-US" sz="2000" b="1" dirty="0" smtClean="0"/>
              <a:t>  Received </a:t>
            </a:r>
            <a:r>
              <a:rPr lang="en-US" sz="2000" b="1" dirty="0"/>
              <a:t>their message by the Holy Spirit (the Spirit of Christ in them}</a:t>
            </a:r>
          </a:p>
          <a:p>
            <a:pPr lvl="1" algn="just">
              <a:buFont typeface="Arial" panose="020B0604020202020204" pitchFamily="34" charset="0"/>
              <a:buChar char="•"/>
            </a:pPr>
            <a:r>
              <a:rPr lang="en-US" sz="2000" b="1" dirty="0" smtClean="0"/>
              <a:t>  Searched </a:t>
            </a:r>
            <a:r>
              <a:rPr lang="en-US" sz="2000" b="1" dirty="0"/>
              <a:t>to discover what was meant about Jesus’ suffering and glory</a:t>
            </a:r>
          </a:p>
          <a:p>
            <a:pPr lvl="1" algn="just">
              <a:buFont typeface="Arial" panose="020B0604020202020204" pitchFamily="34" charset="0"/>
              <a:buChar char="•"/>
            </a:pPr>
            <a:r>
              <a:rPr lang="en-US" sz="2000" b="1" dirty="0" smtClean="0"/>
              <a:t>  Searched </a:t>
            </a:r>
            <a:r>
              <a:rPr lang="en-US" sz="2000" b="1" dirty="0"/>
              <a:t>what time </a:t>
            </a:r>
            <a:r>
              <a:rPr lang="en-US" sz="2000" b="1" dirty="0" smtClean="0"/>
              <a:t>when their </a:t>
            </a:r>
            <a:r>
              <a:rPr lang="en-US" sz="2000" b="1" dirty="0"/>
              <a:t>words would fulfilled</a:t>
            </a:r>
          </a:p>
          <a:p>
            <a:pPr lvl="1" algn="just">
              <a:buFont typeface="Arial" panose="020B0604020202020204" pitchFamily="34" charset="0"/>
              <a:buChar char="•"/>
            </a:pPr>
            <a:r>
              <a:rPr lang="en-US" sz="2000" b="1" dirty="0" smtClean="0"/>
              <a:t>  Revealed </a:t>
            </a:r>
            <a:r>
              <a:rPr lang="en-US" sz="2000" b="1" dirty="0"/>
              <a:t>message that their message was not just for </a:t>
            </a:r>
            <a:r>
              <a:rPr lang="en-US" sz="2000" b="1" dirty="0" smtClean="0"/>
              <a:t>them</a:t>
            </a:r>
            <a:endParaRPr lang="en-US" b="1" dirty="0"/>
          </a:p>
        </p:txBody>
      </p:sp>
      <p:sp>
        <p:nvSpPr>
          <p:cNvPr id="5" name="TextBox 4"/>
          <p:cNvSpPr txBox="1"/>
          <p:nvPr/>
        </p:nvSpPr>
        <p:spPr>
          <a:xfrm>
            <a:off x="132080" y="515035"/>
            <a:ext cx="8843058" cy="2923877"/>
          </a:xfrm>
          <a:prstGeom prst="rect">
            <a:avLst/>
          </a:prstGeom>
          <a:noFill/>
        </p:spPr>
        <p:txBody>
          <a:bodyPr wrap="square" rtlCol="0">
            <a:spAutoFit/>
          </a:bodyPr>
          <a:lstStyle/>
          <a:p>
            <a:pPr algn="just"/>
            <a:r>
              <a:rPr lang="en-US" sz="2000" b="1" dirty="0"/>
              <a:t> 10  Of this salvation the prophets have inquired and searched carefully, who prophesied of the grace that would come to you, </a:t>
            </a:r>
          </a:p>
          <a:p>
            <a:pPr algn="just"/>
            <a:r>
              <a:rPr lang="en-US" sz="2000" b="1" dirty="0"/>
              <a:t>  11  searching what, or what manner of time, the Spirit of Christ who was in them was indicating when He testified the sufferings of Christ and the glories that would follow. </a:t>
            </a:r>
          </a:p>
          <a:p>
            <a:pPr algn="just"/>
            <a:r>
              <a:rPr lang="en-US" sz="2000" b="1" dirty="0"/>
              <a:t>  12  To them it was revealed that, </a:t>
            </a:r>
            <a:r>
              <a:rPr lang="en-US" sz="2400" b="1" dirty="0"/>
              <a:t>not to themselves</a:t>
            </a:r>
            <a:r>
              <a:rPr lang="en-US" sz="2000" b="1" dirty="0"/>
              <a:t>, but to us they were ministering the things which now have been reported to you through those who have preached the gospel to you by the Holy Spirit sent from heaven—things which angels desire to look into.</a:t>
            </a:r>
          </a:p>
        </p:txBody>
      </p:sp>
    </p:spTree>
    <p:extLst>
      <p:ext uri="{BB962C8B-B14F-4D97-AF65-F5344CB8AC3E}">
        <p14:creationId xmlns:p14="http://schemas.microsoft.com/office/powerpoint/2010/main" val="15633249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883" y="0"/>
            <a:ext cx="8695113" cy="779462"/>
          </a:xfrm>
        </p:spPr>
        <p:txBody>
          <a:bodyPr>
            <a:normAutofit/>
          </a:bodyPr>
          <a:lstStyle/>
          <a:p>
            <a:r>
              <a:rPr lang="en-US" sz="3200" dirty="0" smtClean="0"/>
              <a:t>Knowing More Than Prophets &amp; Angels</a:t>
            </a:r>
            <a:endParaRPr lang="en-US" sz="3200" dirty="0"/>
          </a:p>
        </p:txBody>
      </p:sp>
      <p:sp>
        <p:nvSpPr>
          <p:cNvPr id="4" name="TextBox 3"/>
          <p:cNvSpPr txBox="1"/>
          <p:nvPr/>
        </p:nvSpPr>
        <p:spPr>
          <a:xfrm>
            <a:off x="315883" y="3282127"/>
            <a:ext cx="8527175" cy="2923877"/>
          </a:xfrm>
          <a:prstGeom prst="rect">
            <a:avLst/>
          </a:prstGeom>
          <a:noFill/>
        </p:spPr>
        <p:txBody>
          <a:bodyPr wrap="square" rtlCol="0">
            <a:spAutoFit/>
          </a:bodyPr>
          <a:lstStyle/>
          <a:p>
            <a:pPr algn="just"/>
            <a:r>
              <a:rPr lang="en-US" sz="2400" b="1" dirty="0"/>
              <a:t>The Old Testament Prophets</a:t>
            </a:r>
          </a:p>
          <a:p>
            <a:pPr lvl="1" algn="just">
              <a:buFont typeface="Arial" panose="020B0604020202020204" pitchFamily="34" charset="0"/>
              <a:buChar char="•"/>
            </a:pPr>
            <a:r>
              <a:rPr lang="en-US" sz="2000" b="1" dirty="0" smtClean="0"/>
              <a:t>  Inquired</a:t>
            </a:r>
            <a:endParaRPr lang="en-US" sz="2000" b="1" dirty="0"/>
          </a:p>
          <a:p>
            <a:pPr lvl="1" algn="just">
              <a:buFont typeface="Arial" panose="020B0604020202020204" pitchFamily="34" charset="0"/>
              <a:buChar char="•"/>
            </a:pPr>
            <a:r>
              <a:rPr lang="en-US" sz="2000" b="1" dirty="0" smtClean="0"/>
              <a:t>  Searched </a:t>
            </a:r>
            <a:r>
              <a:rPr lang="en-US" sz="2000" b="1" dirty="0"/>
              <a:t>carefully</a:t>
            </a:r>
          </a:p>
          <a:p>
            <a:pPr lvl="1" algn="just">
              <a:buFont typeface="Arial" panose="020B0604020202020204" pitchFamily="34" charset="0"/>
              <a:buChar char="•"/>
            </a:pPr>
            <a:r>
              <a:rPr lang="en-US" sz="2000" b="1" dirty="0" smtClean="0"/>
              <a:t>  Prophesied </a:t>
            </a:r>
            <a:r>
              <a:rPr lang="en-US" sz="2000" b="1" dirty="0"/>
              <a:t>of about the coming grace</a:t>
            </a:r>
          </a:p>
          <a:p>
            <a:pPr lvl="1" algn="just">
              <a:buFont typeface="Arial" panose="020B0604020202020204" pitchFamily="34" charset="0"/>
              <a:buChar char="•"/>
            </a:pPr>
            <a:r>
              <a:rPr lang="en-US" sz="2000" b="1" dirty="0" smtClean="0"/>
              <a:t>  Received </a:t>
            </a:r>
            <a:r>
              <a:rPr lang="en-US" sz="2000" b="1" dirty="0"/>
              <a:t>their message by the Holy Spirit (the Spirit of Christ in them}</a:t>
            </a:r>
          </a:p>
          <a:p>
            <a:pPr lvl="1" algn="just">
              <a:buFont typeface="Arial" panose="020B0604020202020204" pitchFamily="34" charset="0"/>
              <a:buChar char="•"/>
            </a:pPr>
            <a:r>
              <a:rPr lang="en-US" sz="2000" b="1" dirty="0" smtClean="0"/>
              <a:t>  Searched </a:t>
            </a:r>
            <a:r>
              <a:rPr lang="en-US" sz="2000" b="1" dirty="0"/>
              <a:t>to discover what was meant about Jesus’ suffering and glory</a:t>
            </a:r>
          </a:p>
          <a:p>
            <a:pPr lvl="1" algn="just">
              <a:buFont typeface="Arial" panose="020B0604020202020204" pitchFamily="34" charset="0"/>
              <a:buChar char="•"/>
            </a:pPr>
            <a:r>
              <a:rPr lang="en-US" sz="2000" b="1" dirty="0" smtClean="0"/>
              <a:t>  Searched </a:t>
            </a:r>
            <a:r>
              <a:rPr lang="en-US" sz="2000" b="1" dirty="0"/>
              <a:t>what time </a:t>
            </a:r>
            <a:r>
              <a:rPr lang="en-US" sz="2000" b="1" dirty="0" smtClean="0"/>
              <a:t>when their </a:t>
            </a:r>
            <a:r>
              <a:rPr lang="en-US" sz="2000" b="1" dirty="0"/>
              <a:t>words would fulfilled</a:t>
            </a:r>
          </a:p>
          <a:p>
            <a:pPr lvl="1" algn="just">
              <a:buFont typeface="Arial" panose="020B0604020202020204" pitchFamily="34" charset="0"/>
              <a:buChar char="•"/>
            </a:pPr>
            <a:r>
              <a:rPr lang="en-US" sz="2000" b="1" dirty="0" smtClean="0"/>
              <a:t>  Revealed </a:t>
            </a:r>
            <a:r>
              <a:rPr lang="en-US" sz="2000" b="1" dirty="0"/>
              <a:t>message that their message was not just for them</a:t>
            </a:r>
          </a:p>
          <a:p>
            <a:pPr lvl="1" algn="just">
              <a:buFont typeface="Arial" panose="020B0604020202020204" pitchFamily="34" charset="0"/>
              <a:buChar char="•"/>
            </a:pPr>
            <a:r>
              <a:rPr lang="en-US" sz="2000" b="1" dirty="0" smtClean="0"/>
              <a:t>  Received </a:t>
            </a:r>
            <a:r>
              <a:rPr lang="en-US" sz="2000" b="1" dirty="0"/>
              <a:t>message that the OT prophets were ministering to </a:t>
            </a:r>
            <a:r>
              <a:rPr lang="en-US" sz="2000" b="1" dirty="0" smtClean="0"/>
              <a:t>us</a:t>
            </a:r>
            <a:endParaRPr lang="en-US" b="1" dirty="0"/>
          </a:p>
        </p:txBody>
      </p:sp>
      <p:sp>
        <p:nvSpPr>
          <p:cNvPr id="5" name="TextBox 4"/>
          <p:cNvSpPr txBox="1"/>
          <p:nvPr/>
        </p:nvSpPr>
        <p:spPr>
          <a:xfrm>
            <a:off x="132080" y="515035"/>
            <a:ext cx="8843058" cy="2923877"/>
          </a:xfrm>
          <a:prstGeom prst="rect">
            <a:avLst/>
          </a:prstGeom>
          <a:noFill/>
        </p:spPr>
        <p:txBody>
          <a:bodyPr wrap="square" rtlCol="0">
            <a:spAutoFit/>
          </a:bodyPr>
          <a:lstStyle/>
          <a:p>
            <a:pPr algn="just"/>
            <a:r>
              <a:rPr lang="en-US" sz="2000" b="1" dirty="0"/>
              <a:t> 10  Of this salvation the prophets have inquired and searched carefully, who prophesied of the grace that would come to you, </a:t>
            </a:r>
          </a:p>
          <a:p>
            <a:pPr algn="just"/>
            <a:r>
              <a:rPr lang="en-US" sz="2000" b="1" dirty="0"/>
              <a:t>  11  searching what, or what manner of time, the Spirit of Christ who was in them was indicating when He testified the sufferings of Christ and the glories that would follow. </a:t>
            </a:r>
          </a:p>
          <a:p>
            <a:pPr algn="just"/>
            <a:r>
              <a:rPr lang="en-US" sz="2000" b="1" dirty="0"/>
              <a:t>  12  To them it was revealed that, </a:t>
            </a:r>
            <a:r>
              <a:rPr lang="en-US" sz="2400" b="1" dirty="0"/>
              <a:t>not to themselves, but to us </a:t>
            </a:r>
            <a:r>
              <a:rPr lang="en-US" sz="2000" b="1" dirty="0"/>
              <a:t>they were ministering the things which now have been reported to you through those who have preached the gospel to you by the Holy Spirit sent from heaven—things which angels desire to look into.</a:t>
            </a:r>
          </a:p>
        </p:txBody>
      </p:sp>
    </p:spTree>
    <p:extLst>
      <p:ext uri="{BB962C8B-B14F-4D97-AF65-F5344CB8AC3E}">
        <p14:creationId xmlns:p14="http://schemas.microsoft.com/office/powerpoint/2010/main" val="32828986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883" y="0"/>
            <a:ext cx="8695113" cy="779462"/>
          </a:xfrm>
        </p:spPr>
        <p:txBody>
          <a:bodyPr>
            <a:normAutofit/>
          </a:bodyPr>
          <a:lstStyle/>
          <a:p>
            <a:r>
              <a:rPr lang="en-US" sz="3200" dirty="0" smtClean="0"/>
              <a:t>Knowing More Than Prophets &amp; Angels</a:t>
            </a:r>
            <a:endParaRPr lang="en-US" sz="3200" dirty="0"/>
          </a:p>
        </p:txBody>
      </p:sp>
      <p:sp>
        <p:nvSpPr>
          <p:cNvPr id="4" name="TextBox 3"/>
          <p:cNvSpPr txBox="1"/>
          <p:nvPr/>
        </p:nvSpPr>
        <p:spPr>
          <a:xfrm>
            <a:off x="315883" y="3328427"/>
            <a:ext cx="8527175" cy="830997"/>
          </a:xfrm>
          <a:prstGeom prst="rect">
            <a:avLst/>
          </a:prstGeom>
          <a:noFill/>
        </p:spPr>
        <p:txBody>
          <a:bodyPr wrap="square" rtlCol="0">
            <a:spAutoFit/>
          </a:bodyPr>
          <a:lstStyle/>
          <a:p>
            <a:pPr algn="just"/>
            <a:r>
              <a:rPr lang="en-US" sz="2400" b="1" dirty="0"/>
              <a:t>The </a:t>
            </a:r>
            <a:r>
              <a:rPr lang="en-US" sz="2400" b="1" dirty="0" smtClean="0"/>
              <a:t>Old Testament Prophets</a:t>
            </a:r>
          </a:p>
          <a:p>
            <a:pPr algn="just"/>
            <a:r>
              <a:rPr lang="en-US" sz="2400" b="1" dirty="0" smtClean="0"/>
              <a:t>The New </a:t>
            </a:r>
            <a:r>
              <a:rPr lang="en-US" sz="2400" b="1" dirty="0"/>
              <a:t>Testament </a:t>
            </a:r>
            <a:r>
              <a:rPr lang="en-US" sz="2400" b="1" dirty="0" smtClean="0"/>
              <a:t>Prophets</a:t>
            </a:r>
            <a:endParaRPr lang="en-US" b="1" dirty="0"/>
          </a:p>
        </p:txBody>
      </p:sp>
      <p:sp>
        <p:nvSpPr>
          <p:cNvPr id="5" name="TextBox 4"/>
          <p:cNvSpPr txBox="1"/>
          <p:nvPr/>
        </p:nvSpPr>
        <p:spPr>
          <a:xfrm>
            <a:off x="132080" y="515035"/>
            <a:ext cx="8843058" cy="2985433"/>
          </a:xfrm>
          <a:prstGeom prst="rect">
            <a:avLst/>
          </a:prstGeom>
          <a:noFill/>
        </p:spPr>
        <p:txBody>
          <a:bodyPr wrap="square" rtlCol="0">
            <a:spAutoFit/>
          </a:bodyPr>
          <a:lstStyle/>
          <a:p>
            <a:pPr algn="just"/>
            <a:r>
              <a:rPr lang="en-US" sz="2000" b="1" dirty="0"/>
              <a:t> 10  Of this salvation the prophets have inquired and searched carefully, who prophesied of the grace that would come to you, </a:t>
            </a:r>
          </a:p>
          <a:p>
            <a:pPr algn="just"/>
            <a:r>
              <a:rPr lang="en-US" sz="2000" b="1" dirty="0"/>
              <a:t>  11  searching what, or what manner of time, the Spirit of Christ who was in them was indicating when He testified the sufferings of Christ and the glories that would follow. </a:t>
            </a:r>
          </a:p>
          <a:p>
            <a:pPr algn="just"/>
            <a:r>
              <a:rPr lang="en-US" sz="2000" b="1" dirty="0"/>
              <a:t>  12  To them it was revealed that, not to themselves, but to us they were ministering the things which now have been reported to you </a:t>
            </a:r>
            <a:r>
              <a:rPr lang="en-US" sz="2400" b="1" dirty="0"/>
              <a:t>through those who have preached the gospel to you </a:t>
            </a:r>
            <a:r>
              <a:rPr lang="en-US" sz="2000" b="1" dirty="0"/>
              <a:t>by the Holy Spirit sent from heaven—things which angels desire to look into.</a:t>
            </a:r>
          </a:p>
        </p:txBody>
      </p:sp>
    </p:spTree>
    <p:extLst>
      <p:ext uri="{BB962C8B-B14F-4D97-AF65-F5344CB8AC3E}">
        <p14:creationId xmlns:p14="http://schemas.microsoft.com/office/powerpoint/2010/main" val="18947985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883" y="0"/>
            <a:ext cx="8695113" cy="779462"/>
          </a:xfrm>
        </p:spPr>
        <p:txBody>
          <a:bodyPr>
            <a:normAutofit/>
          </a:bodyPr>
          <a:lstStyle/>
          <a:p>
            <a:r>
              <a:rPr lang="en-US" sz="3200" dirty="0" smtClean="0"/>
              <a:t>Knowing More Than Prophets &amp; Angels</a:t>
            </a:r>
            <a:endParaRPr lang="en-US" sz="3200" dirty="0"/>
          </a:p>
        </p:txBody>
      </p:sp>
      <p:sp>
        <p:nvSpPr>
          <p:cNvPr id="4" name="TextBox 3"/>
          <p:cNvSpPr txBox="1"/>
          <p:nvPr/>
        </p:nvSpPr>
        <p:spPr>
          <a:xfrm>
            <a:off x="315883" y="3282127"/>
            <a:ext cx="8527175" cy="1107996"/>
          </a:xfrm>
          <a:prstGeom prst="rect">
            <a:avLst/>
          </a:prstGeom>
          <a:noFill/>
        </p:spPr>
        <p:txBody>
          <a:bodyPr wrap="square" rtlCol="0">
            <a:spAutoFit/>
          </a:bodyPr>
          <a:lstStyle/>
          <a:p>
            <a:pPr algn="just"/>
            <a:r>
              <a:rPr lang="en-US" sz="2400" b="1" dirty="0"/>
              <a:t>The </a:t>
            </a:r>
            <a:r>
              <a:rPr lang="en-US" sz="2400" b="1" dirty="0" smtClean="0"/>
              <a:t>Old Testament Prophets</a:t>
            </a:r>
          </a:p>
          <a:p>
            <a:pPr algn="just"/>
            <a:r>
              <a:rPr lang="en-US" sz="2400" b="1" dirty="0" smtClean="0"/>
              <a:t>The New </a:t>
            </a:r>
            <a:r>
              <a:rPr lang="en-US" sz="2400" b="1" dirty="0"/>
              <a:t>Testament Prophets</a:t>
            </a:r>
          </a:p>
          <a:p>
            <a:pPr lvl="1" algn="just">
              <a:buFont typeface="Arial" panose="020B0604020202020204" pitchFamily="34" charset="0"/>
              <a:buChar char="•"/>
            </a:pPr>
            <a:r>
              <a:rPr lang="en-US" b="1" dirty="0" smtClean="0"/>
              <a:t>  Received </a:t>
            </a:r>
            <a:r>
              <a:rPr lang="en-US" b="1" dirty="0"/>
              <a:t>the meaning of the OT message (the mystery of God</a:t>
            </a:r>
            <a:r>
              <a:rPr lang="en-US" b="1" dirty="0" smtClean="0"/>
              <a:t>)</a:t>
            </a:r>
            <a:endParaRPr lang="en-US" b="1" dirty="0"/>
          </a:p>
        </p:txBody>
      </p:sp>
      <p:sp>
        <p:nvSpPr>
          <p:cNvPr id="5" name="TextBox 4"/>
          <p:cNvSpPr txBox="1"/>
          <p:nvPr/>
        </p:nvSpPr>
        <p:spPr>
          <a:xfrm>
            <a:off x="132080" y="515035"/>
            <a:ext cx="8843058" cy="2985433"/>
          </a:xfrm>
          <a:prstGeom prst="rect">
            <a:avLst/>
          </a:prstGeom>
          <a:noFill/>
        </p:spPr>
        <p:txBody>
          <a:bodyPr wrap="square" rtlCol="0">
            <a:spAutoFit/>
          </a:bodyPr>
          <a:lstStyle/>
          <a:p>
            <a:pPr algn="just"/>
            <a:r>
              <a:rPr lang="en-US" sz="2000" b="1" dirty="0"/>
              <a:t> 10  Of this salvation the prophets have inquired and searched carefully, who prophesied of the grace that would come to you, </a:t>
            </a:r>
          </a:p>
          <a:p>
            <a:pPr algn="just"/>
            <a:r>
              <a:rPr lang="en-US" sz="2000" b="1" dirty="0"/>
              <a:t>  11  searching what, or what manner of time, the Spirit of Christ who was in them was indicating when He testified the sufferings of Christ and the glories that would follow. </a:t>
            </a:r>
          </a:p>
          <a:p>
            <a:pPr algn="just"/>
            <a:r>
              <a:rPr lang="en-US" sz="2000" b="1" dirty="0"/>
              <a:t>  12  To them it was revealed that, not to themselves, but to us they were ministering </a:t>
            </a:r>
            <a:r>
              <a:rPr lang="en-US" sz="2400" b="1" dirty="0"/>
              <a:t>the things which now have been reported </a:t>
            </a:r>
            <a:r>
              <a:rPr lang="en-US" sz="2000" b="1" dirty="0"/>
              <a:t>to you through those who have preached the gospel to </a:t>
            </a:r>
            <a:r>
              <a:rPr lang="en-US" b="1" dirty="0"/>
              <a:t>you </a:t>
            </a:r>
            <a:r>
              <a:rPr lang="en-US" sz="2000" b="1" dirty="0"/>
              <a:t>by the Holy Spirit</a:t>
            </a:r>
            <a:r>
              <a:rPr lang="en-US" b="1" dirty="0"/>
              <a:t> sent </a:t>
            </a:r>
            <a:r>
              <a:rPr lang="en-US" sz="2000" b="1" dirty="0"/>
              <a:t>from heaven—things which angels desire to look into.</a:t>
            </a:r>
          </a:p>
        </p:txBody>
      </p:sp>
    </p:spTree>
    <p:extLst>
      <p:ext uri="{BB962C8B-B14F-4D97-AF65-F5344CB8AC3E}">
        <p14:creationId xmlns:p14="http://schemas.microsoft.com/office/powerpoint/2010/main" val="30506145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883" y="0"/>
            <a:ext cx="8695113" cy="779462"/>
          </a:xfrm>
        </p:spPr>
        <p:txBody>
          <a:bodyPr>
            <a:normAutofit/>
          </a:bodyPr>
          <a:lstStyle/>
          <a:p>
            <a:r>
              <a:rPr lang="en-US" sz="3200" dirty="0" smtClean="0"/>
              <a:t>Knowing More Than Prophets &amp; Angels</a:t>
            </a:r>
            <a:endParaRPr lang="en-US" sz="3200" dirty="0"/>
          </a:p>
        </p:txBody>
      </p:sp>
      <p:sp>
        <p:nvSpPr>
          <p:cNvPr id="4" name="TextBox 3"/>
          <p:cNvSpPr txBox="1"/>
          <p:nvPr/>
        </p:nvSpPr>
        <p:spPr>
          <a:xfrm>
            <a:off x="315883" y="3282127"/>
            <a:ext cx="8527175" cy="1384995"/>
          </a:xfrm>
          <a:prstGeom prst="rect">
            <a:avLst/>
          </a:prstGeom>
          <a:noFill/>
        </p:spPr>
        <p:txBody>
          <a:bodyPr wrap="square" rtlCol="0">
            <a:spAutoFit/>
          </a:bodyPr>
          <a:lstStyle/>
          <a:p>
            <a:pPr algn="just"/>
            <a:r>
              <a:rPr lang="en-US" sz="2400" b="1" dirty="0"/>
              <a:t>The </a:t>
            </a:r>
            <a:r>
              <a:rPr lang="en-US" sz="2400" b="1" dirty="0" smtClean="0"/>
              <a:t>Old Testament Prophets</a:t>
            </a:r>
          </a:p>
          <a:p>
            <a:pPr algn="just"/>
            <a:r>
              <a:rPr lang="en-US" sz="2400" b="1" dirty="0" smtClean="0"/>
              <a:t>The New </a:t>
            </a:r>
            <a:r>
              <a:rPr lang="en-US" sz="2400" b="1" dirty="0"/>
              <a:t>Testament Prophets</a:t>
            </a:r>
          </a:p>
          <a:p>
            <a:pPr lvl="1" algn="just">
              <a:buFont typeface="Arial" panose="020B0604020202020204" pitchFamily="34" charset="0"/>
              <a:buChar char="•"/>
            </a:pPr>
            <a:r>
              <a:rPr lang="en-US" b="1" dirty="0" smtClean="0"/>
              <a:t>  Received </a:t>
            </a:r>
            <a:r>
              <a:rPr lang="en-US" b="1" dirty="0"/>
              <a:t>the meaning of the OT message (the mystery of God)</a:t>
            </a:r>
          </a:p>
          <a:p>
            <a:pPr lvl="1" algn="just">
              <a:buFont typeface="Arial" panose="020B0604020202020204" pitchFamily="34" charset="0"/>
              <a:buChar char="•"/>
            </a:pPr>
            <a:r>
              <a:rPr lang="en-US" b="1" dirty="0" smtClean="0"/>
              <a:t>  Preached </a:t>
            </a:r>
            <a:r>
              <a:rPr lang="en-US" b="1" dirty="0"/>
              <a:t>that gospel by the Holy Spirit sent from </a:t>
            </a:r>
            <a:r>
              <a:rPr lang="en-US" b="1" dirty="0" smtClean="0"/>
              <a:t>heaven</a:t>
            </a:r>
            <a:endParaRPr lang="en-US" b="1" dirty="0"/>
          </a:p>
        </p:txBody>
      </p:sp>
      <p:sp>
        <p:nvSpPr>
          <p:cNvPr id="5" name="TextBox 4"/>
          <p:cNvSpPr txBox="1"/>
          <p:nvPr/>
        </p:nvSpPr>
        <p:spPr>
          <a:xfrm>
            <a:off x="132080" y="515035"/>
            <a:ext cx="8843058" cy="2923877"/>
          </a:xfrm>
          <a:prstGeom prst="rect">
            <a:avLst/>
          </a:prstGeom>
          <a:noFill/>
        </p:spPr>
        <p:txBody>
          <a:bodyPr wrap="square" rtlCol="0">
            <a:spAutoFit/>
          </a:bodyPr>
          <a:lstStyle/>
          <a:p>
            <a:pPr algn="just"/>
            <a:r>
              <a:rPr lang="en-US" sz="2000" b="1" dirty="0"/>
              <a:t> 10  Of this salvation the prophets have inquired and searched carefully, who prophesied of the grace that would come to you, </a:t>
            </a:r>
          </a:p>
          <a:p>
            <a:pPr algn="just"/>
            <a:r>
              <a:rPr lang="en-US" sz="2000" b="1" dirty="0"/>
              <a:t>  11  searching what, or what manner of time, the Spirit of Christ who was in them was indicating when He testified the sufferings of Christ and the glories that would follow. </a:t>
            </a:r>
          </a:p>
          <a:p>
            <a:pPr algn="just"/>
            <a:r>
              <a:rPr lang="en-US" sz="2000" b="1" dirty="0"/>
              <a:t>  12  To them it was revealed that, not to themselves, but to us they were ministering the things which now have been reported to you through those who have preached the gospel to you </a:t>
            </a:r>
            <a:r>
              <a:rPr lang="en-US" sz="2400" b="1" dirty="0"/>
              <a:t>by the Holy Spirit</a:t>
            </a:r>
            <a:r>
              <a:rPr lang="en-US" sz="2000" b="1" dirty="0"/>
              <a:t> sent from heaven—things which angels desire to look into.</a:t>
            </a:r>
          </a:p>
        </p:txBody>
      </p:sp>
    </p:spTree>
    <p:extLst>
      <p:ext uri="{BB962C8B-B14F-4D97-AF65-F5344CB8AC3E}">
        <p14:creationId xmlns:p14="http://schemas.microsoft.com/office/powerpoint/2010/main" val="7926685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883" y="0"/>
            <a:ext cx="8695113" cy="779462"/>
          </a:xfrm>
        </p:spPr>
        <p:txBody>
          <a:bodyPr>
            <a:normAutofit/>
          </a:bodyPr>
          <a:lstStyle/>
          <a:p>
            <a:r>
              <a:rPr lang="en-US" sz="3200" dirty="0" smtClean="0"/>
              <a:t>Knowing More Than Prophets &amp; Angels</a:t>
            </a:r>
            <a:endParaRPr lang="en-US" sz="3200" dirty="0"/>
          </a:p>
        </p:txBody>
      </p:sp>
      <p:sp>
        <p:nvSpPr>
          <p:cNvPr id="4" name="TextBox 3"/>
          <p:cNvSpPr txBox="1"/>
          <p:nvPr/>
        </p:nvSpPr>
        <p:spPr>
          <a:xfrm>
            <a:off x="315883" y="3282127"/>
            <a:ext cx="8527175" cy="1200329"/>
          </a:xfrm>
          <a:prstGeom prst="rect">
            <a:avLst/>
          </a:prstGeom>
          <a:noFill/>
        </p:spPr>
        <p:txBody>
          <a:bodyPr wrap="square" rtlCol="0">
            <a:spAutoFit/>
          </a:bodyPr>
          <a:lstStyle/>
          <a:p>
            <a:pPr algn="just"/>
            <a:r>
              <a:rPr lang="en-US" sz="2400" b="1" dirty="0"/>
              <a:t>The </a:t>
            </a:r>
            <a:r>
              <a:rPr lang="en-US" sz="2400" b="1" dirty="0" smtClean="0"/>
              <a:t>Old Testament Prophets</a:t>
            </a:r>
          </a:p>
          <a:p>
            <a:pPr algn="just"/>
            <a:r>
              <a:rPr lang="en-US" sz="2400" b="1" dirty="0" smtClean="0"/>
              <a:t>The New Testament Prophets</a:t>
            </a:r>
          </a:p>
          <a:p>
            <a:pPr algn="just"/>
            <a:r>
              <a:rPr lang="en-US" sz="2400" b="1" dirty="0" smtClean="0"/>
              <a:t>The Angels</a:t>
            </a:r>
            <a:endParaRPr lang="en-US" b="1" dirty="0"/>
          </a:p>
        </p:txBody>
      </p:sp>
      <p:sp>
        <p:nvSpPr>
          <p:cNvPr id="5" name="TextBox 4"/>
          <p:cNvSpPr txBox="1"/>
          <p:nvPr/>
        </p:nvSpPr>
        <p:spPr>
          <a:xfrm>
            <a:off x="132080" y="515035"/>
            <a:ext cx="8843058" cy="2923877"/>
          </a:xfrm>
          <a:prstGeom prst="rect">
            <a:avLst/>
          </a:prstGeom>
          <a:noFill/>
        </p:spPr>
        <p:txBody>
          <a:bodyPr wrap="square" rtlCol="0">
            <a:spAutoFit/>
          </a:bodyPr>
          <a:lstStyle/>
          <a:p>
            <a:pPr algn="just"/>
            <a:r>
              <a:rPr lang="en-US" sz="2000" b="1" dirty="0"/>
              <a:t> 10  Of this salvation the prophets have inquired and searched carefully, who prophesied of the grace that would come to you, </a:t>
            </a:r>
          </a:p>
          <a:p>
            <a:pPr algn="just"/>
            <a:r>
              <a:rPr lang="en-US" sz="2000" b="1" dirty="0"/>
              <a:t>  11  searching what, or what manner of time, the Spirit of Christ who was in them was indicating when He testified the sufferings of Christ and the glories that would follow. </a:t>
            </a:r>
          </a:p>
          <a:p>
            <a:pPr algn="just"/>
            <a:r>
              <a:rPr lang="en-US" sz="2000" b="1" dirty="0"/>
              <a:t>  12  To them it was revealed that, not to themselves, but to us they were ministering the things which now have been reported to you through those who have preached the gospel to you by the Holy Spirit sent from heaven—things which </a:t>
            </a:r>
            <a:r>
              <a:rPr lang="en-US" sz="2400" b="1" dirty="0"/>
              <a:t>angels</a:t>
            </a:r>
            <a:r>
              <a:rPr lang="en-US" sz="2000" b="1" dirty="0"/>
              <a:t> desire to look into.</a:t>
            </a:r>
          </a:p>
        </p:txBody>
      </p:sp>
    </p:spTree>
    <p:extLst>
      <p:ext uri="{BB962C8B-B14F-4D97-AF65-F5344CB8AC3E}">
        <p14:creationId xmlns:p14="http://schemas.microsoft.com/office/powerpoint/2010/main" val="13808258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883" y="0"/>
            <a:ext cx="8695113" cy="779462"/>
          </a:xfrm>
        </p:spPr>
        <p:txBody>
          <a:bodyPr>
            <a:normAutofit/>
          </a:bodyPr>
          <a:lstStyle/>
          <a:p>
            <a:r>
              <a:rPr lang="en-US" sz="3200" dirty="0" smtClean="0"/>
              <a:t>Knowing More Than Prophets &amp; Angels</a:t>
            </a:r>
            <a:endParaRPr lang="en-US" sz="3200" dirty="0"/>
          </a:p>
        </p:txBody>
      </p:sp>
      <p:sp>
        <p:nvSpPr>
          <p:cNvPr id="4" name="TextBox 3"/>
          <p:cNvSpPr txBox="1"/>
          <p:nvPr/>
        </p:nvSpPr>
        <p:spPr>
          <a:xfrm>
            <a:off x="315883" y="3282127"/>
            <a:ext cx="8527175" cy="1477328"/>
          </a:xfrm>
          <a:prstGeom prst="rect">
            <a:avLst/>
          </a:prstGeom>
          <a:noFill/>
        </p:spPr>
        <p:txBody>
          <a:bodyPr wrap="square" rtlCol="0">
            <a:spAutoFit/>
          </a:bodyPr>
          <a:lstStyle/>
          <a:p>
            <a:pPr algn="just"/>
            <a:r>
              <a:rPr lang="en-US" sz="2400" b="1" dirty="0"/>
              <a:t>The </a:t>
            </a:r>
            <a:r>
              <a:rPr lang="en-US" sz="2400" b="1" dirty="0" smtClean="0"/>
              <a:t>Old Testament Prophets</a:t>
            </a:r>
          </a:p>
          <a:p>
            <a:pPr algn="just"/>
            <a:r>
              <a:rPr lang="en-US" sz="2400" b="1" dirty="0" smtClean="0"/>
              <a:t>The New Testament Prophets</a:t>
            </a:r>
          </a:p>
          <a:p>
            <a:pPr algn="just"/>
            <a:r>
              <a:rPr lang="en-US" sz="2400" b="1" dirty="0" smtClean="0"/>
              <a:t>The Angels</a:t>
            </a:r>
            <a:endParaRPr lang="en-US" sz="2400" b="1" dirty="0"/>
          </a:p>
          <a:p>
            <a:pPr lvl="1" algn="just">
              <a:buFont typeface="Arial" panose="020B0604020202020204" pitchFamily="34" charset="0"/>
              <a:buChar char="•"/>
            </a:pPr>
            <a:r>
              <a:rPr lang="en-US" b="1" dirty="0" smtClean="0"/>
              <a:t>  Did </a:t>
            </a:r>
            <a:r>
              <a:rPr lang="en-US" b="1" dirty="0"/>
              <a:t>not understand the message (neither did OT prophets, or </a:t>
            </a:r>
            <a:r>
              <a:rPr lang="en-US" b="1" dirty="0" smtClean="0"/>
              <a:t>anyone (1 Cor. </a:t>
            </a:r>
            <a:r>
              <a:rPr lang="en-US" b="1" dirty="0"/>
              <a:t>2:8</a:t>
            </a:r>
            <a:r>
              <a:rPr lang="en-US" b="1" dirty="0" smtClean="0"/>
              <a:t>)</a:t>
            </a:r>
            <a:endParaRPr lang="en-US" b="1" dirty="0"/>
          </a:p>
        </p:txBody>
      </p:sp>
      <p:sp>
        <p:nvSpPr>
          <p:cNvPr id="5" name="TextBox 4"/>
          <p:cNvSpPr txBox="1"/>
          <p:nvPr/>
        </p:nvSpPr>
        <p:spPr>
          <a:xfrm>
            <a:off x="132080" y="515035"/>
            <a:ext cx="8843058" cy="2923877"/>
          </a:xfrm>
          <a:prstGeom prst="rect">
            <a:avLst/>
          </a:prstGeom>
          <a:noFill/>
        </p:spPr>
        <p:txBody>
          <a:bodyPr wrap="square" rtlCol="0">
            <a:spAutoFit/>
          </a:bodyPr>
          <a:lstStyle/>
          <a:p>
            <a:pPr algn="just"/>
            <a:r>
              <a:rPr lang="en-US" sz="2000" b="1" dirty="0"/>
              <a:t> 10  Of this salvation the prophets have inquired and searched carefully, who prophesied of the grace that would come to you, </a:t>
            </a:r>
          </a:p>
          <a:p>
            <a:pPr algn="just"/>
            <a:r>
              <a:rPr lang="en-US" sz="2000" b="1" dirty="0"/>
              <a:t>  11  searching what, or what manner of time, the Spirit of Christ who was in them was indicating when He testified the sufferings of Christ and the glories that would follow. </a:t>
            </a:r>
          </a:p>
          <a:p>
            <a:pPr algn="just"/>
            <a:r>
              <a:rPr lang="en-US" sz="2000" b="1" dirty="0"/>
              <a:t>  12  To them it was revealed that, not to themselves, but to us they were ministering the things which now have been reported to you through those who have preached the gospel to you by the Holy Spirit sent from heaven—things which </a:t>
            </a:r>
            <a:r>
              <a:rPr lang="en-US" sz="2400" b="1" dirty="0"/>
              <a:t>angels desire </a:t>
            </a:r>
            <a:r>
              <a:rPr lang="en-US" sz="2000" b="1" dirty="0"/>
              <a:t>to look into.</a:t>
            </a:r>
          </a:p>
        </p:txBody>
      </p:sp>
    </p:spTree>
    <p:extLst>
      <p:ext uri="{BB962C8B-B14F-4D97-AF65-F5344CB8AC3E}">
        <p14:creationId xmlns:p14="http://schemas.microsoft.com/office/powerpoint/2010/main" val="993186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883" y="0"/>
            <a:ext cx="8695113" cy="779462"/>
          </a:xfrm>
        </p:spPr>
        <p:txBody>
          <a:bodyPr>
            <a:normAutofit/>
          </a:bodyPr>
          <a:lstStyle/>
          <a:p>
            <a:r>
              <a:rPr lang="en-US" sz="3200" dirty="0" smtClean="0"/>
              <a:t>Knowing More Than Prophets &amp; Angels</a:t>
            </a:r>
            <a:endParaRPr lang="en-US" sz="3200" dirty="0"/>
          </a:p>
        </p:txBody>
      </p:sp>
      <p:sp>
        <p:nvSpPr>
          <p:cNvPr id="4" name="TextBox 3"/>
          <p:cNvSpPr txBox="1"/>
          <p:nvPr/>
        </p:nvSpPr>
        <p:spPr>
          <a:xfrm>
            <a:off x="315883" y="3282127"/>
            <a:ext cx="8527175" cy="1754326"/>
          </a:xfrm>
          <a:prstGeom prst="rect">
            <a:avLst/>
          </a:prstGeom>
          <a:noFill/>
        </p:spPr>
        <p:txBody>
          <a:bodyPr wrap="square" rtlCol="0">
            <a:spAutoFit/>
          </a:bodyPr>
          <a:lstStyle/>
          <a:p>
            <a:pPr algn="just"/>
            <a:r>
              <a:rPr lang="en-US" sz="2400" b="1" dirty="0"/>
              <a:t>The </a:t>
            </a:r>
            <a:r>
              <a:rPr lang="en-US" sz="2400" b="1" dirty="0" smtClean="0"/>
              <a:t>Old Testament Prophets</a:t>
            </a:r>
          </a:p>
          <a:p>
            <a:pPr algn="just"/>
            <a:r>
              <a:rPr lang="en-US" sz="2400" b="1" dirty="0" smtClean="0"/>
              <a:t>The New Testament Prophets</a:t>
            </a:r>
          </a:p>
          <a:p>
            <a:pPr algn="just"/>
            <a:r>
              <a:rPr lang="en-US" sz="2400" b="1" dirty="0" smtClean="0"/>
              <a:t>The Angels</a:t>
            </a:r>
            <a:endParaRPr lang="en-US" sz="2400" b="1" dirty="0"/>
          </a:p>
          <a:p>
            <a:pPr lvl="1" algn="just">
              <a:buFont typeface="Arial" panose="020B0604020202020204" pitchFamily="34" charset="0"/>
              <a:buChar char="•"/>
            </a:pPr>
            <a:r>
              <a:rPr lang="en-US" b="1" dirty="0" smtClean="0"/>
              <a:t>  Did </a:t>
            </a:r>
            <a:r>
              <a:rPr lang="en-US" b="1" dirty="0"/>
              <a:t>not understand the message (neither did OT prophets, or </a:t>
            </a:r>
            <a:r>
              <a:rPr lang="en-US" b="1" dirty="0" smtClean="0"/>
              <a:t>anyone (1 Cor. </a:t>
            </a:r>
            <a:r>
              <a:rPr lang="en-US" b="1" dirty="0"/>
              <a:t>2:8)</a:t>
            </a:r>
          </a:p>
          <a:p>
            <a:pPr lvl="1" algn="just">
              <a:buFont typeface="Arial" panose="020B0604020202020204" pitchFamily="34" charset="0"/>
              <a:buChar char="•"/>
            </a:pPr>
            <a:r>
              <a:rPr lang="en-US" b="1" dirty="0" smtClean="0"/>
              <a:t>  They </a:t>
            </a:r>
            <a:r>
              <a:rPr lang="en-US" b="1" dirty="0"/>
              <a:t>searched to understand God’s eternal </a:t>
            </a:r>
            <a:r>
              <a:rPr lang="en-US" b="1" dirty="0" smtClean="0"/>
              <a:t>plan</a:t>
            </a:r>
            <a:endParaRPr lang="en-US" b="1" dirty="0"/>
          </a:p>
        </p:txBody>
      </p:sp>
      <p:sp>
        <p:nvSpPr>
          <p:cNvPr id="5" name="TextBox 4"/>
          <p:cNvSpPr txBox="1"/>
          <p:nvPr/>
        </p:nvSpPr>
        <p:spPr>
          <a:xfrm>
            <a:off x="132080" y="515035"/>
            <a:ext cx="8843058" cy="2923877"/>
          </a:xfrm>
          <a:prstGeom prst="rect">
            <a:avLst/>
          </a:prstGeom>
          <a:noFill/>
        </p:spPr>
        <p:txBody>
          <a:bodyPr wrap="square" rtlCol="0">
            <a:spAutoFit/>
          </a:bodyPr>
          <a:lstStyle/>
          <a:p>
            <a:pPr algn="just"/>
            <a:r>
              <a:rPr lang="en-US" sz="2000" b="1" dirty="0"/>
              <a:t> 10  Of this salvation the prophets have inquired and searched carefully, who prophesied of the grace that would come to you, </a:t>
            </a:r>
          </a:p>
          <a:p>
            <a:pPr algn="just"/>
            <a:r>
              <a:rPr lang="en-US" sz="2000" b="1" dirty="0"/>
              <a:t>  11  searching what, or what manner of time, the Spirit of Christ who was in them was indicating when He testified the sufferings of Christ and the glories that would follow. </a:t>
            </a:r>
          </a:p>
          <a:p>
            <a:pPr algn="just"/>
            <a:r>
              <a:rPr lang="en-US" sz="2000" b="1" dirty="0"/>
              <a:t>  12  To them it was revealed that, not to themselves, but to us they were ministering the things which now have been reported to you through those who have preached the gospel to you by the Holy Spirit sent from heaven—things which angels </a:t>
            </a:r>
            <a:r>
              <a:rPr lang="en-US" sz="2400" b="1" dirty="0"/>
              <a:t>desire to look into</a:t>
            </a:r>
            <a:r>
              <a:rPr lang="en-US" sz="2000" b="1" dirty="0"/>
              <a:t>.</a:t>
            </a:r>
          </a:p>
        </p:txBody>
      </p:sp>
    </p:spTree>
    <p:extLst>
      <p:ext uri="{BB962C8B-B14F-4D97-AF65-F5344CB8AC3E}">
        <p14:creationId xmlns:p14="http://schemas.microsoft.com/office/powerpoint/2010/main" val="35476855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883" y="0"/>
            <a:ext cx="8695113" cy="779462"/>
          </a:xfrm>
        </p:spPr>
        <p:txBody>
          <a:bodyPr>
            <a:normAutofit/>
          </a:bodyPr>
          <a:lstStyle/>
          <a:p>
            <a:r>
              <a:rPr lang="en-US" sz="3200" dirty="0" smtClean="0"/>
              <a:t>Knowing More Than Prophets &amp; Angels</a:t>
            </a:r>
            <a:endParaRPr lang="en-US" sz="3200" dirty="0"/>
          </a:p>
        </p:txBody>
      </p:sp>
      <p:sp>
        <p:nvSpPr>
          <p:cNvPr id="4" name="TextBox 3"/>
          <p:cNvSpPr txBox="1"/>
          <p:nvPr/>
        </p:nvSpPr>
        <p:spPr>
          <a:xfrm>
            <a:off x="315883" y="3282127"/>
            <a:ext cx="8527175" cy="2031325"/>
          </a:xfrm>
          <a:prstGeom prst="rect">
            <a:avLst/>
          </a:prstGeom>
          <a:noFill/>
        </p:spPr>
        <p:txBody>
          <a:bodyPr wrap="square" rtlCol="0">
            <a:spAutoFit/>
          </a:bodyPr>
          <a:lstStyle/>
          <a:p>
            <a:pPr algn="just"/>
            <a:r>
              <a:rPr lang="en-US" sz="2400" b="1" dirty="0"/>
              <a:t>The </a:t>
            </a:r>
            <a:r>
              <a:rPr lang="en-US" sz="2400" b="1" dirty="0" smtClean="0"/>
              <a:t>Old Testament Prophets</a:t>
            </a:r>
          </a:p>
          <a:p>
            <a:pPr algn="just"/>
            <a:r>
              <a:rPr lang="en-US" sz="2400" b="1" dirty="0" smtClean="0"/>
              <a:t>The New Testament Prophets</a:t>
            </a:r>
          </a:p>
          <a:p>
            <a:pPr algn="just"/>
            <a:r>
              <a:rPr lang="en-US" sz="2400" b="1" dirty="0" smtClean="0"/>
              <a:t>The Angels</a:t>
            </a:r>
            <a:endParaRPr lang="en-US" sz="2400" b="1" dirty="0"/>
          </a:p>
          <a:p>
            <a:pPr lvl="1" algn="just">
              <a:buFont typeface="Arial" panose="020B0604020202020204" pitchFamily="34" charset="0"/>
              <a:buChar char="•"/>
            </a:pPr>
            <a:r>
              <a:rPr lang="en-US" b="1" dirty="0" smtClean="0"/>
              <a:t>  Did </a:t>
            </a:r>
            <a:r>
              <a:rPr lang="en-US" b="1" dirty="0"/>
              <a:t>not understand the message (neither did OT prophets, or </a:t>
            </a:r>
            <a:r>
              <a:rPr lang="en-US" b="1" dirty="0" smtClean="0"/>
              <a:t>anyone (1 Cor. </a:t>
            </a:r>
            <a:r>
              <a:rPr lang="en-US" b="1" dirty="0"/>
              <a:t>2:8)</a:t>
            </a:r>
          </a:p>
          <a:p>
            <a:pPr lvl="1" algn="just">
              <a:buFont typeface="Arial" panose="020B0604020202020204" pitchFamily="34" charset="0"/>
              <a:buChar char="•"/>
            </a:pPr>
            <a:r>
              <a:rPr lang="en-US" b="1" dirty="0" smtClean="0"/>
              <a:t>  They </a:t>
            </a:r>
            <a:r>
              <a:rPr lang="en-US" b="1" dirty="0"/>
              <a:t>searched to understand God’s eternal plan</a:t>
            </a:r>
          </a:p>
          <a:p>
            <a:pPr lvl="1" algn="just">
              <a:buFont typeface="Arial" panose="020B0604020202020204" pitchFamily="34" charset="0"/>
              <a:buChar char="•"/>
            </a:pPr>
            <a:r>
              <a:rPr lang="en-US" b="1" dirty="0" smtClean="0"/>
              <a:t>  They </a:t>
            </a:r>
            <a:r>
              <a:rPr lang="en-US" b="1" dirty="0"/>
              <a:t>were still searching (notice the present tense “desire</a:t>
            </a:r>
            <a:r>
              <a:rPr lang="en-US" b="1" dirty="0" smtClean="0"/>
              <a:t>”)</a:t>
            </a:r>
            <a:endParaRPr lang="en-US" b="1" dirty="0"/>
          </a:p>
        </p:txBody>
      </p:sp>
      <p:sp>
        <p:nvSpPr>
          <p:cNvPr id="5" name="TextBox 4"/>
          <p:cNvSpPr txBox="1"/>
          <p:nvPr/>
        </p:nvSpPr>
        <p:spPr>
          <a:xfrm>
            <a:off x="132080" y="515035"/>
            <a:ext cx="8843058" cy="2923877"/>
          </a:xfrm>
          <a:prstGeom prst="rect">
            <a:avLst/>
          </a:prstGeom>
          <a:noFill/>
        </p:spPr>
        <p:txBody>
          <a:bodyPr wrap="square" rtlCol="0">
            <a:spAutoFit/>
          </a:bodyPr>
          <a:lstStyle/>
          <a:p>
            <a:pPr algn="just"/>
            <a:r>
              <a:rPr lang="en-US" sz="2000" b="1" dirty="0"/>
              <a:t> 10  Of this salvation the prophets have inquired and searched carefully, who prophesied of the grace that would come to you, </a:t>
            </a:r>
          </a:p>
          <a:p>
            <a:pPr algn="just"/>
            <a:r>
              <a:rPr lang="en-US" sz="2000" b="1" dirty="0"/>
              <a:t>  11  searching what, or what manner of time, the Spirit of Christ who was in them was indicating when He testified the sufferings of Christ and the glories that would follow. </a:t>
            </a:r>
          </a:p>
          <a:p>
            <a:pPr algn="just"/>
            <a:r>
              <a:rPr lang="en-US" sz="2000" b="1" dirty="0"/>
              <a:t>  12  To them it was revealed that, not to themselves, but to us they were ministering the things which now have been reported to you through those who have preached the gospel to you by the Holy Spirit sent from heaven—things which angels </a:t>
            </a:r>
            <a:r>
              <a:rPr lang="en-US" sz="2400" b="1" dirty="0"/>
              <a:t>desire</a:t>
            </a:r>
            <a:r>
              <a:rPr lang="en-US" sz="2000" b="1" dirty="0"/>
              <a:t> to look into.</a:t>
            </a:r>
          </a:p>
        </p:txBody>
      </p:sp>
    </p:spTree>
    <p:extLst>
      <p:ext uri="{BB962C8B-B14F-4D97-AF65-F5344CB8AC3E}">
        <p14:creationId xmlns:p14="http://schemas.microsoft.com/office/powerpoint/2010/main" val="39361343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883" y="0"/>
            <a:ext cx="8695113" cy="779462"/>
          </a:xfrm>
        </p:spPr>
        <p:txBody>
          <a:bodyPr>
            <a:normAutofit/>
          </a:bodyPr>
          <a:lstStyle/>
          <a:p>
            <a:r>
              <a:rPr lang="en-US" sz="3200" dirty="0" smtClean="0"/>
              <a:t>Knowing More Than Prophets &amp; Angels</a:t>
            </a:r>
            <a:endParaRPr lang="en-US" sz="3200" dirty="0"/>
          </a:p>
        </p:txBody>
      </p:sp>
      <p:sp>
        <p:nvSpPr>
          <p:cNvPr id="4" name="TextBox 3"/>
          <p:cNvSpPr txBox="1"/>
          <p:nvPr/>
        </p:nvSpPr>
        <p:spPr>
          <a:xfrm>
            <a:off x="315883" y="3282127"/>
            <a:ext cx="8527175" cy="1569660"/>
          </a:xfrm>
          <a:prstGeom prst="rect">
            <a:avLst/>
          </a:prstGeom>
          <a:noFill/>
        </p:spPr>
        <p:txBody>
          <a:bodyPr wrap="square" rtlCol="0">
            <a:spAutoFit/>
          </a:bodyPr>
          <a:lstStyle/>
          <a:p>
            <a:pPr algn="just"/>
            <a:r>
              <a:rPr lang="en-US" sz="2400" b="1" dirty="0"/>
              <a:t>The </a:t>
            </a:r>
            <a:r>
              <a:rPr lang="en-US" sz="2400" b="1" dirty="0" smtClean="0"/>
              <a:t>Old Testament Prophets</a:t>
            </a:r>
          </a:p>
          <a:p>
            <a:pPr algn="just"/>
            <a:r>
              <a:rPr lang="en-US" sz="2400" b="1" dirty="0" smtClean="0"/>
              <a:t>The New Testament Prophets</a:t>
            </a:r>
          </a:p>
          <a:p>
            <a:pPr algn="just"/>
            <a:r>
              <a:rPr lang="en-US" sz="2400" b="1" dirty="0" smtClean="0"/>
              <a:t>The Angels</a:t>
            </a:r>
            <a:endParaRPr lang="en-US" b="1" dirty="0" smtClean="0"/>
          </a:p>
          <a:p>
            <a:pPr algn="just"/>
            <a:r>
              <a:rPr lang="en-US" sz="2400" b="1" dirty="0" smtClean="0"/>
              <a:t>The Application</a:t>
            </a:r>
            <a:endParaRPr lang="en-US" b="1" dirty="0"/>
          </a:p>
        </p:txBody>
      </p:sp>
      <p:sp>
        <p:nvSpPr>
          <p:cNvPr id="5" name="TextBox 4"/>
          <p:cNvSpPr txBox="1"/>
          <p:nvPr/>
        </p:nvSpPr>
        <p:spPr>
          <a:xfrm>
            <a:off x="132080" y="515035"/>
            <a:ext cx="8843058" cy="2862322"/>
          </a:xfrm>
          <a:prstGeom prst="rect">
            <a:avLst/>
          </a:prstGeom>
          <a:noFill/>
        </p:spPr>
        <p:txBody>
          <a:bodyPr wrap="square" rtlCol="0">
            <a:spAutoFit/>
          </a:bodyPr>
          <a:lstStyle/>
          <a:p>
            <a:pPr algn="just"/>
            <a:r>
              <a:rPr lang="en-US" sz="2000" b="1" dirty="0"/>
              <a:t> 10  Of this salvation the prophets have inquired and searched carefully, who prophesied of the grace that would come to you, </a:t>
            </a:r>
          </a:p>
          <a:p>
            <a:pPr algn="just"/>
            <a:r>
              <a:rPr lang="en-US" sz="2000" b="1" dirty="0"/>
              <a:t>  11  searching what, or what manner of time, the Spirit of Christ who was in them was indicating when He testified the sufferings of Christ and the glories that would follow. </a:t>
            </a:r>
          </a:p>
          <a:p>
            <a:pPr algn="just"/>
            <a:r>
              <a:rPr lang="en-US" sz="2000" b="1" dirty="0"/>
              <a:t>  12  To them it was revealed that, not to themselves, but to us they were ministering the things which now have been reported to you through those who have preached the gospel to you by the Holy Spirit sent from heaven—things which angels desire to look into.</a:t>
            </a:r>
          </a:p>
        </p:txBody>
      </p:sp>
    </p:spTree>
    <p:extLst>
      <p:ext uri="{BB962C8B-B14F-4D97-AF65-F5344CB8AC3E}">
        <p14:creationId xmlns:p14="http://schemas.microsoft.com/office/powerpoint/2010/main" val="12907514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883" y="0"/>
            <a:ext cx="8695113" cy="779462"/>
          </a:xfrm>
        </p:spPr>
        <p:txBody>
          <a:bodyPr>
            <a:normAutofit/>
          </a:bodyPr>
          <a:lstStyle/>
          <a:p>
            <a:r>
              <a:rPr lang="en-US" sz="3200" dirty="0" smtClean="0"/>
              <a:t>Knowing More Than Prophets &amp; Angels</a:t>
            </a:r>
            <a:endParaRPr lang="en-US" sz="3200" dirty="0"/>
          </a:p>
        </p:txBody>
      </p:sp>
      <p:sp>
        <p:nvSpPr>
          <p:cNvPr id="3" name="Content Placeholder 2"/>
          <p:cNvSpPr>
            <a:spLocks noGrp="1"/>
          </p:cNvSpPr>
          <p:nvPr>
            <p:ph idx="1"/>
          </p:nvPr>
        </p:nvSpPr>
        <p:spPr>
          <a:xfrm>
            <a:off x="262095" y="635462"/>
            <a:ext cx="8744989" cy="5694218"/>
          </a:xfrm>
        </p:spPr>
        <p:txBody>
          <a:bodyPr>
            <a:normAutofit/>
          </a:bodyPr>
          <a:lstStyle/>
          <a:p>
            <a:pPr marL="0" indent="0" algn="just">
              <a:buNone/>
            </a:pPr>
            <a:r>
              <a:rPr lang="en-US" sz="2400" dirty="0" smtClean="0"/>
              <a:t>  10  </a:t>
            </a:r>
            <a:r>
              <a:rPr lang="en-US" sz="2400" dirty="0"/>
              <a:t>Of this salvation the prophets have inquired and searched carefully, who prophesied of the grace that would come to you, </a:t>
            </a:r>
          </a:p>
          <a:p>
            <a:pPr marL="0" indent="0" algn="just">
              <a:buNone/>
            </a:pPr>
            <a:r>
              <a:rPr lang="en-US" sz="2400" dirty="0" smtClean="0"/>
              <a:t>  11  </a:t>
            </a:r>
            <a:r>
              <a:rPr lang="en-US" sz="2400" dirty="0"/>
              <a:t>searching what, or what manner of time, the Spirit of Christ who was in them was indicating when He testified beforehand the sufferings of Christ and the glories that would follow. </a:t>
            </a:r>
          </a:p>
          <a:p>
            <a:pPr marL="0" indent="0" algn="just">
              <a:buNone/>
            </a:pPr>
            <a:r>
              <a:rPr lang="en-US" sz="2400" dirty="0" smtClean="0"/>
              <a:t>  12  </a:t>
            </a:r>
            <a:r>
              <a:rPr lang="en-US" sz="2400" dirty="0"/>
              <a:t>To them it was revealed that, not to themselves, but to us they were ministering the things which now have been reported to you through those who have preached the gospel to you by the Holy Spirit sent from heaven—things which angels desire to look into. </a:t>
            </a:r>
          </a:p>
          <a:p>
            <a:pPr marL="0" indent="0" algn="just">
              <a:buNone/>
            </a:pPr>
            <a:endParaRPr lang="en-US" sz="2400" dirty="0"/>
          </a:p>
        </p:txBody>
      </p:sp>
    </p:spTree>
    <p:extLst>
      <p:ext uri="{BB962C8B-B14F-4D97-AF65-F5344CB8AC3E}">
        <p14:creationId xmlns:p14="http://schemas.microsoft.com/office/powerpoint/2010/main" val="11293356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883" y="0"/>
            <a:ext cx="8695113" cy="779462"/>
          </a:xfrm>
        </p:spPr>
        <p:txBody>
          <a:bodyPr>
            <a:normAutofit/>
          </a:bodyPr>
          <a:lstStyle/>
          <a:p>
            <a:r>
              <a:rPr lang="en-US" sz="3200" dirty="0" smtClean="0"/>
              <a:t>Knowing More Than Prophets &amp; Angels</a:t>
            </a:r>
            <a:endParaRPr lang="en-US" sz="3200" dirty="0"/>
          </a:p>
        </p:txBody>
      </p:sp>
      <p:sp>
        <p:nvSpPr>
          <p:cNvPr id="4" name="TextBox 3"/>
          <p:cNvSpPr txBox="1"/>
          <p:nvPr/>
        </p:nvSpPr>
        <p:spPr>
          <a:xfrm>
            <a:off x="315883" y="3282127"/>
            <a:ext cx="8527175" cy="1846659"/>
          </a:xfrm>
          <a:prstGeom prst="rect">
            <a:avLst/>
          </a:prstGeom>
          <a:noFill/>
        </p:spPr>
        <p:txBody>
          <a:bodyPr wrap="square" rtlCol="0">
            <a:spAutoFit/>
          </a:bodyPr>
          <a:lstStyle/>
          <a:p>
            <a:pPr algn="just"/>
            <a:r>
              <a:rPr lang="en-US" sz="2400" b="1" dirty="0"/>
              <a:t>The </a:t>
            </a:r>
            <a:r>
              <a:rPr lang="en-US" sz="2400" b="1" dirty="0" smtClean="0"/>
              <a:t>Old Testament Prophets</a:t>
            </a:r>
          </a:p>
          <a:p>
            <a:pPr algn="just"/>
            <a:r>
              <a:rPr lang="en-US" sz="2400" b="1" dirty="0" smtClean="0"/>
              <a:t>The New Testament Prophets</a:t>
            </a:r>
          </a:p>
          <a:p>
            <a:pPr algn="just"/>
            <a:r>
              <a:rPr lang="en-US" sz="2400" b="1" dirty="0" smtClean="0"/>
              <a:t>The Angels</a:t>
            </a:r>
            <a:endParaRPr lang="en-US" b="1" dirty="0" smtClean="0"/>
          </a:p>
          <a:p>
            <a:pPr algn="just"/>
            <a:r>
              <a:rPr lang="en-US" sz="2400" b="1" dirty="0" smtClean="0"/>
              <a:t>The Application</a:t>
            </a:r>
            <a:endParaRPr lang="en-US" sz="2400" b="1" dirty="0"/>
          </a:p>
          <a:p>
            <a:pPr lvl="1" algn="just">
              <a:buFont typeface="Arial" panose="020B0604020202020204" pitchFamily="34" charset="0"/>
              <a:buChar char="•"/>
            </a:pPr>
            <a:r>
              <a:rPr lang="en-US" b="1" dirty="0" smtClean="0"/>
              <a:t>  We need to study the Bible like OT prophets and angels</a:t>
            </a:r>
            <a:endParaRPr lang="en-US" b="1" dirty="0"/>
          </a:p>
        </p:txBody>
      </p:sp>
      <p:sp>
        <p:nvSpPr>
          <p:cNvPr id="5" name="TextBox 4"/>
          <p:cNvSpPr txBox="1"/>
          <p:nvPr/>
        </p:nvSpPr>
        <p:spPr>
          <a:xfrm>
            <a:off x="132080" y="515035"/>
            <a:ext cx="8843058" cy="2862322"/>
          </a:xfrm>
          <a:prstGeom prst="rect">
            <a:avLst/>
          </a:prstGeom>
          <a:noFill/>
        </p:spPr>
        <p:txBody>
          <a:bodyPr wrap="square" rtlCol="0">
            <a:spAutoFit/>
          </a:bodyPr>
          <a:lstStyle/>
          <a:p>
            <a:pPr algn="just"/>
            <a:r>
              <a:rPr lang="en-US" sz="2000" b="1" dirty="0"/>
              <a:t> 10  Of this salvation the prophets have inquired and searched carefully, who prophesied of the grace that would come to you, </a:t>
            </a:r>
          </a:p>
          <a:p>
            <a:pPr algn="just"/>
            <a:r>
              <a:rPr lang="en-US" sz="2000" b="1" dirty="0"/>
              <a:t>  11  searching what, or what manner of time, the Spirit of Christ who was in them was indicating when He testified the sufferings of Christ and the glories that would follow. </a:t>
            </a:r>
          </a:p>
          <a:p>
            <a:pPr algn="just"/>
            <a:r>
              <a:rPr lang="en-US" sz="2000" b="1" dirty="0"/>
              <a:t>  12  To them it was revealed that, not to themselves, but to us they were ministering the things which now have been reported to you through those who have preached the gospel to you by the Holy Spirit sent from heaven—things which angels desire to look into.</a:t>
            </a:r>
          </a:p>
        </p:txBody>
      </p:sp>
    </p:spTree>
    <p:extLst>
      <p:ext uri="{BB962C8B-B14F-4D97-AF65-F5344CB8AC3E}">
        <p14:creationId xmlns:p14="http://schemas.microsoft.com/office/powerpoint/2010/main" val="6516798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883" y="0"/>
            <a:ext cx="8695113" cy="779462"/>
          </a:xfrm>
        </p:spPr>
        <p:txBody>
          <a:bodyPr>
            <a:normAutofit/>
          </a:bodyPr>
          <a:lstStyle/>
          <a:p>
            <a:r>
              <a:rPr lang="en-US" sz="3200" dirty="0" smtClean="0"/>
              <a:t>Knowing More Than Prophets &amp; Angels</a:t>
            </a:r>
            <a:endParaRPr lang="en-US" sz="3200" dirty="0"/>
          </a:p>
        </p:txBody>
      </p:sp>
      <p:sp>
        <p:nvSpPr>
          <p:cNvPr id="4" name="TextBox 3"/>
          <p:cNvSpPr txBox="1"/>
          <p:nvPr/>
        </p:nvSpPr>
        <p:spPr>
          <a:xfrm>
            <a:off x="315883" y="3282127"/>
            <a:ext cx="8527175" cy="2123658"/>
          </a:xfrm>
          <a:prstGeom prst="rect">
            <a:avLst/>
          </a:prstGeom>
          <a:noFill/>
        </p:spPr>
        <p:txBody>
          <a:bodyPr wrap="square" rtlCol="0">
            <a:spAutoFit/>
          </a:bodyPr>
          <a:lstStyle/>
          <a:p>
            <a:pPr algn="just"/>
            <a:r>
              <a:rPr lang="en-US" sz="2400" b="1" dirty="0"/>
              <a:t>The </a:t>
            </a:r>
            <a:r>
              <a:rPr lang="en-US" sz="2400" b="1" dirty="0" smtClean="0"/>
              <a:t>Old Testament Prophets</a:t>
            </a:r>
          </a:p>
          <a:p>
            <a:pPr algn="just"/>
            <a:r>
              <a:rPr lang="en-US" sz="2400" b="1" dirty="0" smtClean="0"/>
              <a:t>The New Testament Prophets</a:t>
            </a:r>
          </a:p>
          <a:p>
            <a:pPr algn="just"/>
            <a:r>
              <a:rPr lang="en-US" sz="2400" b="1" dirty="0" smtClean="0"/>
              <a:t>The Angels</a:t>
            </a:r>
            <a:endParaRPr lang="en-US" b="1" dirty="0" smtClean="0"/>
          </a:p>
          <a:p>
            <a:pPr algn="just"/>
            <a:r>
              <a:rPr lang="en-US" sz="2400" b="1" dirty="0" smtClean="0"/>
              <a:t>The Application</a:t>
            </a:r>
            <a:endParaRPr lang="en-US" sz="2400" b="1" dirty="0"/>
          </a:p>
          <a:p>
            <a:pPr lvl="1" algn="just">
              <a:buFont typeface="Arial" panose="020B0604020202020204" pitchFamily="34" charset="0"/>
              <a:buChar char="•"/>
            </a:pPr>
            <a:r>
              <a:rPr lang="en-US" b="1" dirty="0" smtClean="0"/>
              <a:t>  We need to study the Bible like OT prophets and angels</a:t>
            </a:r>
          </a:p>
          <a:p>
            <a:pPr lvl="1" algn="just">
              <a:buFont typeface="Arial" panose="020B0604020202020204" pitchFamily="34" charset="0"/>
              <a:buChar char="•"/>
            </a:pPr>
            <a:r>
              <a:rPr lang="en-US" b="1" dirty="0"/>
              <a:t> </a:t>
            </a:r>
            <a:r>
              <a:rPr lang="en-US" b="1" dirty="0" smtClean="0"/>
              <a:t> We can </a:t>
            </a:r>
            <a:r>
              <a:rPr lang="en-US" b="1" dirty="0"/>
              <a:t>know what OT prophets and angels did not </a:t>
            </a:r>
            <a:r>
              <a:rPr lang="en-US" b="1" dirty="0" smtClean="0"/>
              <a:t>understand</a:t>
            </a:r>
            <a:endParaRPr lang="en-US" b="1" dirty="0"/>
          </a:p>
        </p:txBody>
      </p:sp>
      <p:sp>
        <p:nvSpPr>
          <p:cNvPr id="5" name="TextBox 4"/>
          <p:cNvSpPr txBox="1"/>
          <p:nvPr/>
        </p:nvSpPr>
        <p:spPr>
          <a:xfrm>
            <a:off x="132080" y="515035"/>
            <a:ext cx="8843058" cy="2862322"/>
          </a:xfrm>
          <a:prstGeom prst="rect">
            <a:avLst/>
          </a:prstGeom>
          <a:noFill/>
        </p:spPr>
        <p:txBody>
          <a:bodyPr wrap="square" rtlCol="0">
            <a:spAutoFit/>
          </a:bodyPr>
          <a:lstStyle/>
          <a:p>
            <a:pPr algn="just"/>
            <a:r>
              <a:rPr lang="en-US" sz="2000" b="1" dirty="0"/>
              <a:t> 10  Of this salvation the prophets have inquired and searched carefully, who prophesied of the grace that would come to you, </a:t>
            </a:r>
          </a:p>
          <a:p>
            <a:pPr algn="just"/>
            <a:r>
              <a:rPr lang="en-US" sz="2000" b="1" dirty="0"/>
              <a:t>  11  searching what, or what manner of time, the Spirit of Christ who was in them was indicating when He testified the sufferings of Christ and the glories that would follow. </a:t>
            </a:r>
          </a:p>
          <a:p>
            <a:pPr algn="just"/>
            <a:r>
              <a:rPr lang="en-US" sz="2000" b="1" dirty="0"/>
              <a:t>  12  To them it was revealed that, not to themselves, but to us they were ministering the things which now have been reported to you through those who have preached the gospel to you by the Holy Spirit sent from heaven—things which angels desire to look into.</a:t>
            </a:r>
          </a:p>
        </p:txBody>
      </p:sp>
    </p:spTree>
    <p:extLst>
      <p:ext uri="{BB962C8B-B14F-4D97-AF65-F5344CB8AC3E}">
        <p14:creationId xmlns:p14="http://schemas.microsoft.com/office/powerpoint/2010/main" val="16545573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883" y="0"/>
            <a:ext cx="8695113" cy="779462"/>
          </a:xfrm>
        </p:spPr>
        <p:txBody>
          <a:bodyPr>
            <a:normAutofit/>
          </a:bodyPr>
          <a:lstStyle/>
          <a:p>
            <a:r>
              <a:rPr lang="en-US" sz="3200" dirty="0" smtClean="0"/>
              <a:t>Knowing More Than Prophets &amp; Angels</a:t>
            </a:r>
            <a:endParaRPr lang="en-US" sz="3200" dirty="0"/>
          </a:p>
        </p:txBody>
      </p:sp>
      <p:sp>
        <p:nvSpPr>
          <p:cNvPr id="4" name="TextBox 3"/>
          <p:cNvSpPr txBox="1"/>
          <p:nvPr/>
        </p:nvSpPr>
        <p:spPr>
          <a:xfrm>
            <a:off x="315883" y="3282127"/>
            <a:ext cx="8527175" cy="2400657"/>
          </a:xfrm>
          <a:prstGeom prst="rect">
            <a:avLst/>
          </a:prstGeom>
          <a:noFill/>
        </p:spPr>
        <p:txBody>
          <a:bodyPr wrap="square" rtlCol="0">
            <a:spAutoFit/>
          </a:bodyPr>
          <a:lstStyle/>
          <a:p>
            <a:pPr algn="just"/>
            <a:r>
              <a:rPr lang="en-US" sz="2400" b="1" dirty="0"/>
              <a:t>The </a:t>
            </a:r>
            <a:r>
              <a:rPr lang="en-US" sz="2400" b="1" dirty="0" smtClean="0"/>
              <a:t>Old Testament Prophets</a:t>
            </a:r>
          </a:p>
          <a:p>
            <a:pPr algn="just"/>
            <a:r>
              <a:rPr lang="en-US" sz="2400" b="1" dirty="0" smtClean="0"/>
              <a:t>The New Testament Prophets</a:t>
            </a:r>
          </a:p>
          <a:p>
            <a:pPr algn="just"/>
            <a:r>
              <a:rPr lang="en-US" sz="2400" b="1" dirty="0" smtClean="0"/>
              <a:t>The Angels</a:t>
            </a:r>
            <a:endParaRPr lang="en-US" b="1" dirty="0" smtClean="0"/>
          </a:p>
          <a:p>
            <a:pPr algn="just"/>
            <a:r>
              <a:rPr lang="en-US" sz="2400" b="1" dirty="0" smtClean="0"/>
              <a:t>The Application</a:t>
            </a:r>
            <a:endParaRPr lang="en-US" sz="2400" b="1" dirty="0"/>
          </a:p>
          <a:p>
            <a:pPr lvl="1" algn="just">
              <a:buFont typeface="Arial" panose="020B0604020202020204" pitchFamily="34" charset="0"/>
              <a:buChar char="•"/>
            </a:pPr>
            <a:r>
              <a:rPr lang="en-US" b="1" dirty="0" smtClean="0"/>
              <a:t>  We need to study the Bible like OT prophets and angels</a:t>
            </a:r>
          </a:p>
          <a:p>
            <a:pPr lvl="1" algn="just">
              <a:buFont typeface="Arial" panose="020B0604020202020204" pitchFamily="34" charset="0"/>
              <a:buChar char="•"/>
            </a:pPr>
            <a:r>
              <a:rPr lang="en-US" b="1" dirty="0"/>
              <a:t> </a:t>
            </a:r>
            <a:r>
              <a:rPr lang="en-US" b="1" dirty="0" smtClean="0"/>
              <a:t> We can </a:t>
            </a:r>
            <a:r>
              <a:rPr lang="en-US" b="1" dirty="0"/>
              <a:t>know what OT prophets and angels did not </a:t>
            </a:r>
            <a:r>
              <a:rPr lang="en-US" b="1" dirty="0" smtClean="0"/>
              <a:t>understand</a:t>
            </a:r>
          </a:p>
          <a:p>
            <a:pPr lvl="1" algn="just">
              <a:buFont typeface="Arial" panose="020B0604020202020204" pitchFamily="34" charset="0"/>
              <a:buChar char="•"/>
            </a:pPr>
            <a:r>
              <a:rPr lang="en-US" b="1" dirty="0"/>
              <a:t> </a:t>
            </a:r>
            <a:r>
              <a:rPr lang="en-US" b="1" dirty="0" smtClean="0"/>
              <a:t> We can share with the lost what we know—no one else will</a:t>
            </a:r>
            <a:endParaRPr lang="en-US" b="1" dirty="0"/>
          </a:p>
        </p:txBody>
      </p:sp>
      <p:sp>
        <p:nvSpPr>
          <p:cNvPr id="5" name="TextBox 4"/>
          <p:cNvSpPr txBox="1"/>
          <p:nvPr/>
        </p:nvSpPr>
        <p:spPr>
          <a:xfrm>
            <a:off x="132080" y="515035"/>
            <a:ext cx="8843058" cy="2862322"/>
          </a:xfrm>
          <a:prstGeom prst="rect">
            <a:avLst/>
          </a:prstGeom>
          <a:noFill/>
        </p:spPr>
        <p:txBody>
          <a:bodyPr wrap="square" rtlCol="0">
            <a:spAutoFit/>
          </a:bodyPr>
          <a:lstStyle/>
          <a:p>
            <a:pPr algn="just"/>
            <a:r>
              <a:rPr lang="en-US" sz="2000" b="1" dirty="0"/>
              <a:t> 10  Of this salvation the prophets have inquired and searched carefully, who prophesied of the grace that would come to you, </a:t>
            </a:r>
          </a:p>
          <a:p>
            <a:pPr algn="just"/>
            <a:r>
              <a:rPr lang="en-US" sz="2000" b="1" dirty="0"/>
              <a:t>  11  searching what, or what manner of time, the Spirit of Christ who was in them was indicating when He testified the sufferings of Christ and the glories that would follow. </a:t>
            </a:r>
          </a:p>
          <a:p>
            <a:pPr algn="just"/>
            <a:r>
              <a:rPr lang="en-US" sz="2000" b="1" dirty="0"/>
              <a:t>  12  To them it was revealed that, not to themselves, but to us they were ministering the things which now have been reported to you through those who have preached the gospel to you by the Holy Spirit sent from heaven—things which angels desire to look into.</a:t>
            </a:r>
          </a:p>
        </p:txBody>
      </p:sp>
    </p:spTree>
    <p:extLst>
      <p:ext uri="{BB962C8B-B14F-4D97-AF65-F5344CB8AC3E}">
        <p14:creationId xmlns:p14="http://schemas.microsoft.com/office/powerpoint/2010/main" val="28426162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883" y="0"/>
            <a:ext cx="8695113" cy="779462"/>
          </a:xfrm>
        </p:spPr>
        <p:txBody>
          <a:bodyPr>
            <a:normAutofit/>
          </a:bodyPr>
          <a:lstStyle/>
          <a:p>
            <a:r>
              <a:rPr lang="en-US" sz="3200" dirty="0" smtClean="0"/>
              <a:t>Knowing More Than Prophets &amp; Angels</a:t>
            </a:r>
            <a:endParaRPr lang="en-US" sz="3200" dirty="0"/>
          </a:p>
        </p:txBody>
      </p:sp>
      <p:sp>
        <p:nvSpPr>
          <p:cNvPr id="4" name="TextBox 3"/>
          <p:cNvSpPr txBox="1"/>
          <p:nvPr/>
        </p:nvSpPr>
        <p:spPr>
          <a:xfrm>
            <a:off x="315883" y="3305277"/>
            <a:ext cx="8527175" cy="461665"/>
          </a:xfrm>
          <a:prstGeom prst="rect">
            <a:avLst/>
          </a:prstGeom>
          <a:noFill/>
        </p:spPr>
        <p:txBody>
          <a:bodyPr wrap="square" rtlCol="0">
            <a:spAutoFit/>
          </a:bodyPr>
          <a:lstStyle/>
          <a:p>
            <a:pPr algn="just"/>
            <a:r>
              <a:rPr lang="en-US" sz="2400" b="1" dirty="0"/>
              <a:t>The Old Testament </a:t>
            </a:r>
            <a:r>
              <a:rPr lang="en-US" sz="2400" b="1" dirty="0" smtClean="0"/>
              <a:t>Prophets</a:t>
            </a:r>
            <a:endParaRPr lang="en-US" b="1" dirty="0"/>
          </a:p>
        </p:txBody>
      </p:sp>
      <p:sp>
        <p:nvSpPr>
          <p:cNvPr id="5" name="TextBox 4"/>
          <p:cNvSpPr txBox="1"/>
          <p:nvPr/>
        </p:nvSpPr>
        <p:spPr>
          <a:xfrm>
            <a:off x="132080" y="515035"/>
            <a:ext cx="8843058" cy="2923877"/>
          </a:xfrm>
          <a:prstGeom prst="rect">
            <a:avLst/>
          </a:prstGeom>
          <a:noFill/>
        </p:spPr>
        <p:txBody>
          <a:bodyPr wrap="square" rtlCol="0">
            <a:spAutoFit/>
          </a:bodyPr>
          <a:lstStyle/>
          <a:p>
            <a:pPr algn="just"/>
            <a:r>
              <a:rPr lang="en-US" sz="2000" b="1" dirty="0"/>
              <a:t> 10  Of this salvation </a:t>
            </a:r>
            <a:r>
              <a:rPr lang="en-US" sz="2400" b="1" dirty="0"/>
              <a:t>the prophets </a:t>
            </a:r>
            <a:r>
              <a:rPr lang="en-US" sz="2000" b="1" dirty="0"/>
              <a:t>have inquired and searched carefully, who prophesied of the grace that would come to you, </a:t>
            </a:r>
          </a:p>
          <a:p>
            <a:pPr algn="just"/>
            <a:r>
              <a:rPr lang="en-US" sz="2000" b="1" dirty="0"/>
              <a:t>  11  searching what, or what manner of time, the Spirit of Christ who was in them was indicating when He testified the sufferings of Christ and the glories that would follow. </a:t>
            </a:r>
          </a:p>
          <a:p>
            <a:pPr algn="just"/>
            <a:r>
              <a:rPr lang="en-US" sz="2000" b="1" dirty="0"/>
              <a:t>  12  To them it was revealed that, not to themselves, but to us they were ministering the things which now have been reported to you through those who have preached the gospel to you by the Holy Spirit sent from heaven—things which angels desire to look into.</a:t>
            </a:r>
          </a:p>
        </p:txBody>
      </p:sp>
    </p:spTree>
    <p:extLst>
      <p:ext uri="{BB962C8B-B14F-4D97-AF65-F5344CB8AC3E}">
        <p14:creationId xmlns:p14="http://schemas.microsoft.com/office/powerpoint/2010/main" val="1900802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883" y="0"/>
            <a:ext cx="8695113" cy="779462"/>
          </a:xfrm>
        </p:spPr>
        <p:txBody>
          <a:bodyPr>
            <a:normAutofit/>
          </a:bodyPr>
          <a:lstStyle/>
          <a:p>
            <a:r>
              <a:rPr lang="en-US" sz="3200" dirty="0" smtClean="0"/>
              <a:t>Knowing More Than Prophets &amp; Angels</a:t>
            </a:r>
            <a:endParaRPr lang="en-US" sz="3200" dirty="0"/>
          </a:p>
        </p:txBody>
      </p:sp>
      <p:sp>
        <p:nvSpPr>
          <p:cNvPr id="4" name="TextBox 3"/>
          <p:cNvSpPr txBox="1"/>
          <p:nvPr/>
        </p:nvSpPr>
        <p:spPr>
          <a:xfrm>
            <a:off x="315883" y="3305277"/>
            <a:ext cx="8527175" cy="769441"/>
          </a:xfrm>
          <a:prstGeom prst="rect">
            <a:avLst/>
          </a:prstGeom>
          <a:noFill/>
        </p:spPr>
        <p:txBody>
          <a:bodyPr wrap="square" rtlCol="0">
            <a:spAutoFit/>
          </a:bodyPr>
          <a:lstStyle/>
          <a:p>
            <a:pPr algn="just"/>
            <a:r>
              <a:rPr lang="en-US" sz="2400" b="1" dirty="0"/>
              <a:t>The Old Testament Prophets</a:t>
            </a:r>
          </a:p>
          <a:p>
            <a:pPr lvl="1" algn="just">
              <a:buFont typeface="Arial" panose="020B0604020202020204" pitchFamily="34" charset="0"/>
              <a:buChar char="•"/>
            </a:pPr>
            <a:r>
              <a:rPr lang="en-US" sz="2000" b="1" dirty="0" smtClean="0"/>
              <a:t>  Inquired</a:t>
            </a:r>
            <a:endParaRPr lang="en-US" b="1" dirty="0"/>
          </a:p>
        </p:txBody>
      </p:sp>
      <p:sp>
        <p:nvSpPr>
          <p:cNvPr id="5" name="TextBox 4"/>
          <p:cNvSpPr txBox="1"/>
          <p:nvPr/>
        </p:nvSpPr>
        <p:spPr>
          <a:xfrm>
            <a:off x="132080" y="515035"/>
            <a:ext cx="8843058" cy="2923877"/>
          </a:xfrm>
          <a:prstGeom prst="rect">
            <a:avLst/>
          </a:prstGeom>
          <a:noFill/>
        </p:spPr>
        <p:txBody>
          <a:bodyPr wrap="square" rtlCol="0">
            <a:spAutoFit/>
          </a:bodyPr>
          <a:lstStyle/>
          <a:p>
            <a:pPr algn="just"/>
            <a:r>
              <a:rPr lang="en-US" sz="2000" b="1" dirty="0"/>
              <a:t> 10  Of this salvation </a:t>
            </a:r>
            <a:r>
              <a:rPr lang="en-US" sz="2400" b="1" dirty="0"/>
              <a:t>the prophets </a:t>
            </a:r>
            <a:r>
              <a:rPr lang="en-US" sz="2000" b="1" dirty="0"/>
              <a:t>have </a:t>
            </a:r>
            <a:r>
              <a:rPr lang="en-US" sz="2400" b="1" dirty="0"/>
              <a:t>inquired</a:t>
            </a:r>
            <a:r>
              <a:rPr lang="en-US" sz="2000" b="1" dirty="0"/>
              <a:t> and searched carefully, who prophesied of the grace that would come to you, </a:t>
            </a:r>
          </a:p>
          <a:p>
            <a:pPr algn="just"/>
            <a:r>
              <a:rPr lang="en-US" sz="2000" b="1" dirty="0"/>
              <a:t>  11  searching what, or what manner of time, the Spirit of Christ who was in them was indicating when He testified the sufferings of Christ and the glories that would follow. </a:t>
            </a:r>
          </a:p>
          <a:p>
            <a:pPr algn="just"/>
            <a:r>
              <a:rPr lang="en-US" sz="2000" b="1" dirty="0"/>
              <a:t>  12  To them it was revealed that, not to themselves, but to us they were ministering the things which now have been reported to you through those who have preached the gospel to you by the Holy Spirit sent from heaven—things which angels desire to look into.</a:t>
            </a:r>
          </a:p>
        </p:txBody>
      </p:sp>
    </p:spTree>
    <p:extLst>
      <p:ext uri="{BB962C8B-B14F-4D97-AF65-F5344CB8AC3E}">
        <p14:creationId xmlns:p14="http://schemas.microsoft.com/office/powerpoint/2010/main" val="36328544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883" y="0"/>
            <a:ext cx="8695113" cy="779462"/>
          </a:xfrm>
        </p:spPr>
        <p:txBody>
          <a:bodyPr>
            <a:normAutofit/>
          </a:bodyPr>
          <a:lstStyle/>
          <a:p>
            <a:r>
              <a:rPr lang="en-US" sz="3200" dirty="0" smtClean="0"/>
              <a:t>Knowing More Than Prophets &amp; Angels</a:t>
            </a:r>
            <a:endParaRPr lang="en-US" sz="3200" dirty="0"/>
          </a:p>
        </p:txBody>
      </p:sp>
      <p:sp>
        <p:nvSpPr>
          <p:cNvPr id="4" name="TextBox 3"/>
          <p:cNvSpPr txBox="1"/>
          <p:nvPr/>
        </p:nvSpPr>
        <p:spPr>
          <a:xfrm>
            <a:off x="315883" y="3305277"/>
            <a:ext cx="8527175" cy="1077218"/>
          </a:xfrm>
          <a:prstGeom prst="rect">
            <a:avLst/>
          </a:prstGeom>
          <a:noFill/>
        </p:spPr>
        <p:txBody>
          <a:bodyPr wrap="square" rtlCol="0">
            <a:spAutoFit/>
          </a:bodyPr>
          <a:lstStyle/>
          <a:p>
            <a:pPr algn="just"/>
            <a:r>
              <a:rPr lang="en-US" sz="2400" b="1" dirty="0"/>
              <a:t>The Old Testament Prophets</a:t>
            </a:r>
          </a:p>
          <a:p>
            <a:pPr lvl="1" algn="just">
              <a:buFont typeface="Arial" panose="020B0604020202020204" pitchFamily="34" charset="0"/>
              <a:buChar char="•"/>
            </a:pPr>
            <a:r>
              <a:rPr lang="en-US" sz="2000" b="1" dirty="0" smtClean="0"/>
              <a:t>  Inquired</a:t>
            </a:r>
          </a:p>
          <a:p>
            <a:pPr lvl="1" algn="just">
              <a:buFont typeface="Arial" panose="020B0604020202020204" pitchFamily="34" charset="0"/>
              <a:buChar char="•"/>
            </a:pPr>
            <a:r>
              <a:rPr lang="en-US" sz="2000" b="1" dirty="0"/>
              <a:t> </a:t>
            </a:r>
            <a:r>
              <a:rPr lang="en-US" sz="2000" b="1" dirty="0" smtClean="0"/>
              <a:t> Searched carefully</a:t>
            </a:r>
            <a:endParaRPr lang="en-US" b="1" dirty="0"/>
          </a:p>
        </p:txBody>
      </p:sp>
      <p:sp>
        <p:nvSpPr>
          <p:cNvPr id="5" name="TextBox 4"/>
          <p:cNvSpPr txBox="1"/>
          <p:nvPr/>
        </p:nvSpPr>
        <p:spPr>
          <a:xfrm>
            <a:off x="132080" y="515035"/>
            <a:ext cx="8843058" cy="2923877"/>
          </a:xfrm>
          <a:prstGeom prst="rect">
            <a:avLst/>
          </a:prstGeom>
          <a:noFill/>
        </p:spPr>
        <p:txBody>
          <a:bodyPr wrap="square" rtlCol="0">
            <a:spAutoFit/>
          </a:bodyPr>
          <a:lstStyle/>
          <a:p>
            <a:pPr algn="just"/>
            <a:r>
              <a:rPr lang="en-US" sz="2000" b="1" dirty="0"/>
              <a:t> 10  Of this salvation </a:t>
            </a:r>
            <a:r>
              <a:rPr lang="en-US" sz="2400" b="1" dirty="0"/>
              <a:t>the prophets </a:t>
            </a:r>
            <a:r>
              <a:rPr lang="en-US" sz="2000" b="1" dirty="0"/>
              <a:t>have inquired and </a:t>
            </a:r>
            <a:r>
              <a:rPr lang="en-US" sz="2400" b="1" dirty="0"/>
              <a:t>searched carefully</a:t>
            </a:r>
            <a:r>
              <a:rPr lang="en-US" sz="2000" b="1" dirty="0"/>
              <a:t>, who prophesied of the grace that would come to you, </a:t>
            </a:r>
          </a:p>
          <a:p>
            <a:pPr algn="just"/>
            <a:r>
              <a:rPr lang="en-US" sz="2000" b="1" dirty="0"/>
              <a:t>  11  searching what, or what manner of time, the Spirit of Christ who was in them was indicating when He testified the sufferings of Christ and the glories that would follow. </a:t>
            </a:r>
          </a:p>
          <a:p>
            <a:pPr algn="just"/>
            <a:r>
              <a:rPr lang="en-US" sz="2000" b="1" dirty="0"/>
              <a:t>  12  To them it was revealed that, not to themselves, but to us they were ministering the things which now have been reported to you through those who have preached the gospel to you by the Holy Spirit sent from heaven—things which angels desire to look into.</a:t>
            </a:r>
          </a:p>
        </p:txBody>
      </p:sp>
    </p:spTree>
    <p:extLst>
      <p:ext uri="{BB962C8B-B14F-4D97-AF65-F5344CB8AC3E}">
        <p14:creationId xmlns:p14="http://schemas.microsoft.com/office/powerpoint/2010/main" val="17403227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883" y="0"/>
            <a:ext cx="8695113" cy="779462"/>
          </a:xfrm>
        </p:spPr>
        <p:txBody>
          <a:bodyPr>
            <a:normAutofit/>
          </a:bodyPr>
          <a:lstStyle/>
          <a:p>
            <a:r>
              <a:rPr lang="en-US" sz="3200" dirty="0" smtClean="0"/>
              <a:t>Knowing More Than Prophets &amp; Angels</a:t>
            </a:r>
            <a:endParaRPr lang="en-US" sz="3200" dirty="0"/>
          </a:p>
        </p:txBody>
      </p:sp>
      <p:sp>
        <p:nvSpPr>
          <p:cNvPr id="4" name="TextBox 3"/>
          <p:cNvSpPr txBox="1"/>
          <p:nvPr/>
        </p:nvSpPr>
        <p:spPr>
          <a:xfrm>
            <a:off x="315883" y="3351577"/>
            <a:ext cx="8527175" cy="1384995"/>
          </a:xfrm>
          <a:prstGeom prst="rect">
            <a:avLst/>
          </a:prstGeom>
          <a:noFill/>
        </p:spPr>
        <p:txBody>
          <a:bodyPr wrap="square" rtlCol="0">
            <a:spAutoFit/>
          </a:bodyPr>
          <a:lstStyle/>
          <a:p>
            <a:pPr algn="just"/>
            <a:r>
              <a:rPr lang="en-US" sz="2400" b="1" dirty="0"/>
              <a:t>The Old Testament Prophets</a:t>
            </a:r>
          </a:p>
          <a:p>
            <a:pPr lvl="1" algn="just">
              <a:buFont typeface="Arial" panose="020B0604020202020204" pitchFamily="34" charset="0"/>
              <a:buChar char="•"/>
            </a:pPr>
            <a:r>
              <a:rPr lang="en-US" sz="2000" b="1" dirty="0" smtClean="0"/>
              <a:t>  Inquired</a:t>
            </a:r>
            <a:endParaRPr lang="en-US" sz="2000" b="1" dirty="0"/>
          </a:p>
          <a:p>
            <a:pPr lvl="1" algn="just">
              <a:buFont typeface="Arial" panose="020B0604020202020204" pitchFamily="34" charset="0"/>
              <a:buChar char="•"/>
            </a:pPr>
            <a:r>
              <a:rPr lang="en-US" sz="2000" b="1" dirty="0" smtClean="0"/>
              <a:t>  Searched </a:t>
            </a:r>
            <a:r>
              <a:rPr lang="en-US" sz="2000" b="1" dirty="0"/>
              <a:t>carefully</a:t>
            </a:r>
          </a:p>
          <a:p>
            <a:pPr lvl="1" algn="just">
              <a:buFont typeface="Arial" panose="020B0604020202020204" pitchFamily="34" charset="0"/>
              <a:buChar char="•"/>
            </a:pPr>
            <a:r>
              <a:rPr lang="en-US" sz="2000" b="1" dirty="0" smtClean="0"/>
              <a:t>  Prophesied </a:t>
            </a:r>
            <a:r>
              <a:rPr lang="en-US" sz="2000" b="1" dirty="0"/>
              <a:t>of about the coming </a:t>
            </a:r>
            <a:r>
              <a:rPr lang="en-US" sz="2000" b="1" dirty="0" smtClean="0"/>
              <a:t>grace</a:t>
            </a:r>
            <a:endParaRPr lang="en-US" b="1" dirty="0"/>
          </a:p>
        </p:txBody>
      </p:sp>
      <p:sp>
        <p:nvSpPr>
          <p:cNvPr id="5" name="TextBox 4"/>
          <p:cNvSpPr txBox="1"/>
          <p:nvPr/>
        </p:nvSpPr>
        <p:spPr>
          <a:xfrm>
            <a:off x="132080" y="515035"/>
            <a:ext cx="8843058" cy="2985433"/>
          </a:xfrm>
          <a:prstGeom prst="rect">
            <a:avLst/>
          </a:prstGeom>
          <a:noFill/>
        </p:spPr>
        <p:txBody>
          <a:bodyPr wrap="square" rtlCol="0">
            <a:spAutoFit/>
          </a:bodyPr>
          <a:lstStyle/>
          <a:p>
            <a:pPr algn="just"/>
            <a:r>
              <a:rPr lang="en-US" sz="2000" b="1" dirty="0"/>
              <a:t> 10  Of this salvation </a:t>
            </a:r>
            <a:r>
              <a:rPr lang="en-US" sz="2400" b="1" dirty="0"/>
              <a:t>the prophets </a:t>
            </a:r>
            <a:r>
              <a:rPr lang="en-US" sz="2000" b="1" dirty="0"/>
              <a:t>have inquired and searched carefully, who </a:t>
            </a:r>
            <a:r>
              <a:rPr lang="en-US" sz="2400" b="1" dirty="0"/>
              <a:t>prophesied of the grace </a:t>
            </a:r>
            <a:r>
              <a:rPr lang="en-US" sz="2000" b="1" dirty="0"/>
              <a:t>that would come to you, </a:t>
            </a:r>
          </a:p>
          <a:p>
            <a:pPr algn="just"/>
            <a:r>
              <a:rPr lang="en-US" sz="2000" b="1" dirty="0"/>
              <a:t>  11  searching what, or what manner of time, the Spirit of Christ who was in them was indicating when He testified the sufferings of Christ and the glories that would follow. </a:t>
            </a:r>
          </a:p>
          <a:p>
            <a:pPr algn="just"/>
            <a:r>
              <a:rPr lang="en-US" sz="2000" b="1" dirty="0"/>
              <a:t>  12  To them it was revealed that, not to themselves, but to us they were ministering the things which now have been reported to you through those who have preached the gospel to you by the Holy Spirit sent from heaven—things which angels desire to look into.</a:t>
            </a:r>
          </a:p>
        </p:txBody>
      </p:sp>
    </p:spTree>
    <p:extLst>
      <p:ext uri="{BB962C8B-B14F-4D97-AF65-F5344CB8AC3E}">
        <p14:creationId xmlns:p14="http://schemas.microsoft.com/office/powerpoint/2010/main" val="29171556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883" y="0"/>
            <a:ext cx="8695113" cy="779462"/>
          </a:xfrm>
        </p:spPr>
        <p:txBody>
          <a:bodyPr>
            <a:normAutofit/>
          </a:bodyPr>
          <a:lstStyle/>
          <a:p>
            <a:r>
              <a:rPr lang="en-US" sz="3200" dirty="0" smtClean="0"/>
              <a:t>Knowing More Than Prophets &amp; Angels</a:t>
            </a:r>
            <a:endParaRPr lang="en-US" sz="3200" dirty="0"/>
          </a:p>
        </p:txBody>
      </p:sp>
      <p:sp>
        <p:nvSpPr>
          <p:cNvPr id="4" name="TextBox 3"/>
          <p:cNvSpPr txBox="1"/>
          <p:nvPr/>
        </p:nvSpPr>
        <p:spPr>
          <a:xfrm>
            <a:off x="315883" y="3351577"/>
            <a:ext cx="8527175" cy="1692771"/>
          </a:xfrm>
          <a:prstGeom prst="rect">
            <a:avLst/>
          </a:prstGeom>
          <a:noFill/>
        </p:spPr>
        <p:txBody>
          <a:bodyPr wrap="square" rtlCol="0">
            <a:spAutoFit/>
          </a:bodyPr>
          <a:lstStyle/>
          <a:p>
            <a:pPr algn="just"/>
            <a:r>
              <a:rPr lang="en-US" sz="2400" b="1" dirty="0"/>
              <a:t>The Old Testament Prophets</a:t>
            </a:r>
          </a:p>
          <a:p>
            <a:pPr lvl="1" algn="just">
              <a:buFont typeface="Arial" panose="020B0604020202020204" pitchFamily="34" charset="0"/>
              <a:buChar char="•"/>
            </a:pPr>
            <a:r>
              <a:rPr lang="en-US" sz="2000" b="1" dirty="0" smtClean="0"/>
              <a:t>  Inquired</a:t>
            </a:r>
            <a:endParaRPr lang="en-US" sz="2000" b="1" dirty="0"/>
          </a:p>
          <a:p>
            <a:pPr lvl="1" algn="just">
              <a:buFont typeface="Arial" panose="020B0604020202020204" pitchFamily="34" charset="0"/>
              <a:buChar char="•"/>
            </a:pPr>
            <a:r>
              <a:rPr lang="en-US" sz="2000" b="1" dirty="0" smtClean="0"/>
              <a:t>  Searched </a:t>
            </a:r>
            <a:r>
              <a:rPr lang="en-US" sz="2000" b="1" dirty="0"/>
              <a:t>carefully</a:t>
            </a:r>
          </a:p>
          <a:p>
            <a:pPr lvl="1" algn="just">
              <a:buFont typeface="Arial" panose="020B0604020202020204" pitchFamily="34" charset="0"/>
              <a:buChar char="•"/>
            </a:pPr>
            <a:r>
              <a:rPr lang="en-US" sz="2000" b="1" dirty="0" smtClean="0"/>
              <a:t>  Prophesied </a:t>
            </a:r>
            <a:r>
              <a:rPr lang="en-US" sz="2000" b="1" dirty="0"/>
              <a:t>of about the coming grace</a:t>
            </a:r>
          </a:p>
          <a:p>
            <a:pPr lvl="1" algn="just">
              <a:buFont typeface="Arial" panose="020B0604020202020204" pitchFamily="34" charset="0"/>
              <a:buChar char="•"/>
            </a:pPr>
            <a:r>
              <a:rPr lang="en-US" sz="2000" b="1" dirty="0" smtClean="0"/>
              <a:t>  Received </a:t>
            </a:r>
            <a:r>
              <a:rPr lang="en-US" sz="2000" b="1" dirty="0"/>
              <a:t>their message by the Holy Spirit (the Spirit of Christ in them</a:t>
            </a:r>
            <a:r>
              <a:rPr lang="en-US" sz="2000" b="1" dirty="0" smtClean="0"/>
              <a:t>}</a:t>
            </a:r>
            <a:endParaRPr lang="en-US" b="1" dirty="0"/>
          </a:p>
        </p:txBody>
      </p:sp>
      <p:sp>
        <p:nvSpPr>
          <p:cNvPr id="5" name="TextBox 4"/>
          <p:cNvSpPr txBox="1"/>
          <p:nvPr/>
        </p:nvSpPr>
        <p:spPr>
          <a:xfrm>
            <a:off x="132080" y="515035"/>
            <a:ext cx="8843058" cy="2985433"/>
          </a:xfrm>
          <a:prstGeom prst="rect">
            <a:avLst/>
          </a:prstGeom>
          <a:noFill/>
        </p:spPr>
        <p:txBody>
          <a:bodyPr wrap="square" rtlCol="0">
            <a:spAutoFit/>
          </a:bodyPr>
          <a:lstStyle/>
          <a:p>
            <a:pPr algn="just"/>
            <a:r>
              <a:rPr lang="en-US" sz="2000" b="1" dirty="0"/>
              <a:t> 10  Of this salvation the prophets have inquired and searched carefully, who prophesied of the grace that would come to you, </a:t>
            </a:r>
          </a:p>
          <a:p>
            <a:pPr algn="just"/>
            <a:r>
              <a:rPr lang="en-US" sz="2000" b="1" dirty="0"/>
              <a:t>  11  searching what, or what manner of time</a:t>
            </a:r>
            <a:r>
              <a:rPr lang="en-US" sz="2400" b="1" dirty="0"/>
              <a:t>, the Spirit of Christ who was in them </a:t>
            </a:r>
            <a:r>
              <a:rPr lang="en-US" sz="2000" b="1" dirty="0"/>
              <a:t>was indicating when He testified the sufferings of Christ and the glories that would follow. </a:t>
            </a:r>
          </a:p>
          <a:p>
            <a:pPr algn="just"/>
            <a:r>
              <a:rPr lang="en-US" sz="2000" b="1" dirty="0"/>
              <a:t>  12  To them it was revealed that, not to themselves, but to us they were ministering the things which now have been reported to you through those who have preached the gospel to you by the Holy Spirit sent from heaven—things which angels desire to look into.</a:t>
            </a:r>
          </a:p>
        </p:txBody>
      </p:sp>
    </p:spTree>
    <p:extLst>
      <p:ext uri="{BB962C8B-B14F-4D97-AF65-F5344CB8AC3E}">
        <p14:creationId xmlns:p14="http://schemas.microsoft.com/office/powerpoint/2010/main" val="2443964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883" y="0"/>
            <a:ext cx="8695113" cy="779462"/>
          </a:xfrm>
        </p:spPr>
        <p:txBody>
          <a:bodyPr>
            <a:normAutofit/>
          </a:bodyPr>
          <a:lstStyle/>
          <a:p>
            <a:r>
              <a:rPr lang="en-US" sz="3200" dirty="0" smtClean="0"/>
              <a:t>Knowing More Than Prophets &amp; Angels</a:t>
            </a:r>
            <a:endParaRPr lang="en-US" sz="3200" dirty="0"/>
          </a:p>
        </p:txBody>
      </p:sp>
      <p:sp>
        <p:nvSpPr>
          <p:cNvPr id="4" name="TextBox 3"/>
          <p:cNvSpPr txBox="1"/>
          <p:nvPr/>
        </p:nvSpPr>
        <p:spPr>
          <a:xfrm>
            <a:off x="315883" y="3363152"/>
            <a:ext cx="8527175" cy="2000548"/>
          </a:xfrm>
          <a:prstGeom prst="rect">
            <a:avLst/>
          </a:prstGeom>
          <a:noFill/>
        </p:spPr>
        <p:txBody>
          <a:bodyPr wrap="square" rtlCol="0">
            <a:spAutoFit/>
          </a:bodyPr>
          <a:lstStyle/>
          <a:p>
            <a:pPr algn="just"/>
            <a:r>
              <a:rPr lang="en-US" sz="2400" b="1" dirty="0"/>
              <a:t>The Old Testament Prophets</a:t>
            </a:r>
          </a:p>
          <a:p>
            <a:pPr lvl="1" algn="just">
              <a:buFont typeface="Arial" panose="020B0604020202020204" pitchFamily="34" charset="0"/>
              <a:buChar char="•"/>
            </a:pPr>
            <a:r>
              <a:rPr lang="en-US" sz="2000" b="1" dirty="0" smtClean="0"/>
              <a:t>  Inquired</a:t>
            </a:r>
            <a:endParaRPr lang="en-US" sz="2000" b="1" dirty="0"/>
          </a:p>
          <a:p>
            <a:pPr lvl="1" algn="just">
              <a:buFont typeface="Arial" panose="020B0604020202020204" pitchFamily="34" charset="0"/>
              <a:buChar char="•"/>
            </a:pPr>
            <a:r>
              <a:rPr lang="en-US" sz="2000" b="1" dirty="0" smtClean="0"/>
              <a:t>  Searched </a:t>
            </a:r>
            <a:r>
              <a:rPr lang="en-US" sz="2000" b="1" dirty="0"/>
              <a:t>carefully</a:t>
            </a:r>
          </a:p>
          <a:p>
            <a:pPr lvl="1" algn="just">
              <a:buFont typeface="Arial" panose="020B0604020202020204" pitchFamily="34" charset="0"/>
              <a:buChar char="•"/>
            </a:pPr>
            <a:r>
              <a:rPr lang="en-US" sz="2000" b="1" dirty="0" smtClean="0"/>
              <a:t>  Prophesied </a:t>
            </a:r>
            <a:r>
              <a:rPr lang="en-US" sz="2000" b="1" dirty="0"/>
              <a:t>of about the coming grace</a:t>
            </a:r>
          </a:p>
          <a:p>
            <a:pPr lvl="1" algn="just">
              <a:buFont typeface="Arial" panose="020B0604020202020204" pitchFamily="34" charset="0"/>
              <a:buChar char="•"/>
            </a:pPr>
            <a:r>
              <a:rPr lang="en-US" sz="2000" b="1" dirty="0" smtClean="0"/>
              <a:t>  Received </a:t>
            </a:r>
            <a:r>
              <a:rPr lang="en-US" sz="2000" b="1" dirty="0"/>
              <a:t>their message by the Holy Spirit (the Spirit of Christ in them}</a:t>
            </a:r>
          </a:p>
          <a:p>
            <a:pPr lvl="1" algn="just">
              <a:buFont typeface="Arial" panose="020B0604020202020204" pitchFamily="34" charset="0"/>
              <a:buChar char="•"/>
            </a:pPr>
            <a:r>
              <a:rPr lang="en-US" sz="2000" b="1" dirty="0" smtClean="0"/>
              <a:t>  Searched </a:t>
            </a:r>
            <a:r>
              <a:rPr lang="en-US" sz="2000" b="1" dirty="0"/>
              <a:t>to discover what was meant about Jesus’ suffering and </a:t>
            </a:r>
            <a:r>
              <a:rPr lang="en-US" sz="2000" b="1" dirty="0" smtClean="0"/>
              <a:t>glory</a:t>
            </a:r>
            <a:endParaRPr lang="en-US" b="1" dirty="0"/>
          </a:p>
        </p:txBody>
      </p:sp>
      <p:sp>
        <p:nvSpPr>
          <p:cNvPr id="5" name="TextBox 4"/>
          <p:cNvSpPr txBox="1"/>
          <p:nvPr/>
        </p:nvSpPr>
        <p:spPr>
          <a:xfrm>
            <a:off x="132080" y="515035"/>
            <a:ext cx="8843058" cy="3046988"/>
          </a:xfrm>
          <a:prstGeom prst="rect">
            <a:avLst/>
          </a:prstGeom>
          <a:noFill/>
        </p:spPr>
        <p:txBody>
          <a:bodyPr wrap="square" rtlCol="0">
            <a:spAutoFit/>
          </a:bodyPr>
          <a:lstStyle/>
          <a:p>
            <a:pPr algn="just"/>
            <a:r>
              <a:rPr lang="en-US" sz="2000" b="1" dirty="0"/>
              <a:t> 10  Of this salvation the prophets have inquired and searched carefully, who prophesied of the grace that would come to you, </a:t>
            </a:r>
          </a:p>
          <a:p>
            <a:pPr algn="just"/>
            <a:r>
              <a:rPr lang="en-US" sz="2000" b="1" dirty="0"/>
              <a:t>  11  </a:t>
            </a:r>
            <a:r>
              <a:rPr lang="en-US" sz="2400" b="1" dirty="0"/>
              <a:t>searching what</a:t>
            </a:r>
            <a:r>
              <a:rPr lang="en-US" sz="2000" b="1" dirty="0"/>
              <a:t>, or what manner of time, the Spirit of Christ who was in them was indicating when He testified the </a:t>
            </a:r>
            <a:r>
              <a:rPr lang="en-US" sz="2400" b="1" dirty="0"/>
              <a:t>sufferings of Christ and the glories </a:t>
            </a:r>
            <a:r>
              <a:rPr lang="en-US" sz="2000" b="1" dirty="0"/>
              <a:t>that would follow. </a:t>
            </a:r>
          </a:p>
          <a:p>
            <a:pPr algn="just"/>
            <a:r>
              <a:rPr lang="en-US" sz="2000" b="1" dirty="0"/>
              <a:t>  12  To them it was revealed that, not to themselves, but to us they were ministering the things which now have been reported to you through those who have preached the gospel to you by the Holy Spirit sent from heaven—things which angels desire to look into.</a:t>
            </a:r>
          </a:p>
        </p:txBody>
      </p:sp>
    </p:spTree>
    <p:extLst>
      <p:ext uri="{BB962C8B-B14F-4D97-AF65-F5344CB8AC3E}">
        <p14:creationId xmlns:p14="http://schemas.microsoft.com/office/powerpoint/2010/main" val="21386036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883" y="0"/>
            <a:ext cx="8695113" cy="779462"/>
          </a:xfrm>
        </p:spPr>
        <p:txBody>
          <a:bodyPr>
            <a:normAutofit/>
          </a:bodyPr>
          <a:lstStyle/>
          <a:p>
            <a:r>
              <a:rPr lang="en-US" sz="3200" dirty="0" smtClean="0"/>
              <a:t>Knowing More Than Prophets &amp; Angels</a:t>
            </a:r>
            <a:endParaRPr lang="en-US" sz="3200" dirty="0"/>
          </a:p>
        </p:txBody>
      </p:sp>
      <p:sp>
        <p:nvSpPr>
          <p:cNvPr id="4" name="TextBox 3"/>
          <p:cNvSpPr txBox="1"/>
          <p:nvPr/>
        </p:nvSpPr>
        <p:spPr>
          <a:xfrm>
            <a:off x="315883" y="3282127"/>
            <a:ext cx="8527175" cy="2308324"/>
          </a:xfrm>
          <a:prstGeom prst="rect">
            <a:avLst/>
          </a:prstGeom>
          <a:noFill/>
        </p:spPr>
        <p:txBody>
          <a:bodyPr wrap="square" rtlCol="0">
            <a:spAutoFit/>
          </a:bodyPr>
          <a:lstStyle/>
          <a:p>
            <a:pPr algn="just"/>
            <a:r>
              <a:rPr lang="en-US" sz="2400" b="1" dirty="0"/>
              <a:t>The Old Testament Prophets</a:t>
            </a:r>
          </a:p>
          <a:p>
            <a:pPr lvl="1" algn="just">
              <a:buFont typeface="Arial" panose="020B0604020202020204" pitchFamily="34" charset="0"/>
              <a:buChar char="•"/>
            </a:pPr>
            <a:r>
              <a:rPr lang="en-US" sz="2000" b="1" dirty="0" smtClean="0"/>
              <a:t>  Inquired</a:t>
            </a:r>
            <a:endParaRPr lang="en-US" sz="2000" b="1" dirty="0"/>
          </a:p>
          <a:p>
            <a:pPr lvl="1" algn="just">
              <a:buFont typeface="Arial" panose="020B0604020202020204" pitchFamily="34" charset="0"/>
              <a:buChar char="•"/>
            </a:pPr>
            <a:r>
              <a:rPr lang="en-US" sz="2000" b="1" dirty="0" smtClean="0"/>
              <a:t>  Searched </a:t>
            </a:r>
            <a:r>
              <a:rPr lang="en-US" sz="2000" b="1" dirty="0"/>
              <a:t>carefully</a:t>
            </a:r>
          </a:p>
          <a:p>
            <a:pPr lvl="1" algn="just">
              <a:buFont typeface="Arial" panose="020B0604020202020204" pitchFamily="34" charset="0"/>
              <a:buChar char="•"/>
            </a:pPr>
            <a:r>
              <a:rPr lang="en-US" sz="2000" b="1" dirty="0" smtClean="0"/>
              <a:t>  Prophesied </a:t>
            </a:r>
            <a:r>
              <a:rPr lang="en-US" sz="2000" b="1" dirty="0"/>
              <a:t>of about the coming grace</a:t>
            </a:r>
          </a:p>
          <a:p>
            <a:pPr lvl="1" algn="just">
              <a:buFont typeface="Arial" panose="020B0604020202020204" pitchFamily="34" charset="0"/>
              <a:buChar char="•"/>
            </a:pPr>
            <a:r>
              <a:rPr lang="en-US" sz="2000" b="1" dirty="0" smtClean="0"/>
              <a:t>  Received </a:t>
            </a:r>
            <a:r>
              <a:rPr lang="en-US" sz="2000" b="1" dirty="0"/>
              <a:t>their message by the Holy Spirit (the Spirit of Christ in them}</a:t>
            </a:r>
          </a:p>
          <a:p>
            <a:pPr lvl="1" algn="just">
              <a:buFont typeface="Arial" panose="020B0604020202020204" pitchFamily="34" charset="0"/>
              <a:buChar char="•"/>
            </a:pPr>
            <a:r>
              <a:rPr lang="en-US" sz="2000" b="1" dirty="0" smtClean="0"/>
              <a:t>  Searched </a:t>
            </a:r>
            <a:r>
              <a:rPr lang="en-US" sz="2000" b="1" dirty="0"/>
              <a:t>to discover what was meant about Jesus’ suffering and glory</a:t>
            </a:r>
          </a:p>
          <a:p>
            <a:pPr lvl="1" algn="just">
              <a:buFont typeface="Arial" panose="020B0604020202020204" pitchFamily="34" charset="0"/>
              <a:buChar char="•"/>
            </a:pPr>
            <a:r>
              <a:rPr lang="en-US" sz="2000" b="1" dirty="0" smtClean="0"/>
              <a:t>  Searched </a:t>
            </a:r>
            <a:r>
              <a:rPr lang="en-US" sz="2000" b="1" dirty="0"/>
              <a:t>what time </a:t>
            </a:r>
            <a:r>
              <a:rPr lang="en-US" sz="2000" b="1" dirty="0" smtClean="0"/>
              <a:t>when their </a:t>
            </a:r>
            <a:r>
              <a:rPr lang="en-US" sz="2000" b="1" dirty="0"/>
              <a:t>words would </a:t>
            </a:r>
            <a:r>
              <a:rPr lang="en-US" sz="2000" b="1" dirty="0" smtClean="0"/>
              <a:t>fulfilled</a:t>
            </a:r>
            <a:endParaRPr lang="en-US" b="1" dirty="0"/>
          </a:p>
        </p:txBody>
      </p:sp>
      <p:sp>
        <p:nvSpPr>
          <p:cNvPr id="5" name="TextBox 4"/>
          <p:cNvSpPr txBox="1"/>
          <p:nvPr/>
        </p:nvSpPr>
        <p:spPr>
          <a:xfrm>
            <a:off x="132080" y="515035"/>
            <a:ext cx="8843058" cy="2923877"/>
          </a:xfrm>
          <a:prstGeom prst="rect">
            <a:avLst/>
          </a:prstGeom>
          <a:noFill/>
        </p:spPr>
        <p:txBody>
          <a:bodyPr wrap="square" rtlCol="0">
            <a:spAutoFit/>
          </a:bodyPr>
          <a:lstStyle/>
          <a:p>
            <a:pPr algn="just"/>
            <a:r>
              <a:rPr lang="en-US" sz="2000" b="1" dirty="0"/>
              <a:t> 10  Of this salvation the prophets have inquired and searched carefully, who prophesied of the grace that would come to you, </a:t>
            </a:r>
          </a:p>
          <a:p>
            <a:pPr algn="just"/>
            <a:r>
              <a:rPr lang="en-US" sz="2000" b="1" dirty="0"/>
              <a:t>  11  searching what, or </a:t>
            </a:r>
            <a:r>
              <a:rPr lang="en-US" sz="2400" b="1" dirty="0"/>
              <a:t>what manner of time</a:t>
            </a:r>
            <a:r>
              <a:rPr lang="en-US" sz="2000" b="1" dirty="0"/>
              <a:t>, the Spirit of Christ who was in them was indicating when He testified the sufferings of Christ and the glories that would follow. </a:t>
            </a:r>
          </a:p>
          <a:p>
            <a:pPr algn="just"/>
            <a:r>
              <a:rPr lang="en-US" sz="2000" b="1" dirty="0"/>
              <a:t>  12  To them it was revealed that, not to themselves, but to us they were ministering the things which now have been reported to you through those who have preached the gospel to you by the Holy Spirit sent from heaven—things which angels desire to look into.</a:t>
            </a:r>
          </a:p>
        </p:txBody>
      </p:sp>
    </p:spTree>
    <p:extLst>
      <p:ext uri="{BB962C8B-B14F-4D97-AF65-F5344CB8AC3E}">
        <p14:creationId xmlns:p14="http://schemas.microsoft.com/office/powerpoint/2010/main" val="22309571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239</TotalTime>
  <Words>3068</Words>
  <Application>Microsoft Office PowerPoint</Application>
  <PresentationFormat>On-screen Show (4:3)</PresentationFormat>
  <Paragraphs>180</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Cambria</vt:lpstr>
      <vt:lpstr>Office Theme</vt:lpstr>
      <vt:lpstr>Knowing More Than OT Prophets &amp; Angels Knew</vt:lpstr>
      <vt:lpstr>Knowing More Than Prophets &amp; Angels</vt:lpstr>
      <vt:lpstr>Knowing More Than Prophets &amp; Angels</vt:lpstr>
      <vt:lpstr>Knowing More Than Prophets &amp; Angels</vt:lpstr>
      <vt:lpstr>Knowing More Than Prophets &amp; Angels</vt:lpstr>
      <vt:lpstr>Knowing More Than Prophets &amp; Angels</vt:lpstr>
      <vt:lpstr>Knowing More Than Prophets &amp; Angels</vt:lpstr>
      <vt:lpstr>Knowing More Than Prophets &amp; Angels</vt:lpstr>
      <vt:lpstr>Knowing More Than Prophets &amp; Angels</vt:lpstr>
      <vt:lpstr>Knowing More Than Prophets &amp; Angels</vt:lpstr>
      <vt:lpstr>Knowing More Than Prophets &amp; Angels</vt:lpstr>
      <vt:lpstr>Knowing More Than Prophets &amp; Angels</vt:lpstr>
      <vt:lpstr>Knowing More Than Prophets &amp; Angels</vt:lpstr>
      <vt:lpstr>Knowing More Than Prophets &amp; Angels</vt:lpstr>
      <vt:lpstr>Knowing More Than Prophets &amp; Angels</vt:lpstr>
      <vt:lpstr>Knowing More Than Prophets &amp; Angels</vt:lpstr>
      <vt:lpstr>Knowing More Than Prophets &amp; Angels</vt:lpstr>
      <vt:lpstr>Knowing More Than Prophets &amp; Angels</vt:lpstr>
      <vt:lpstr>Knowing More Than Prophets &amp; Angels</vt:lpstr>
      <vt:lpstr>Knowing More Than Prophets &amp; Angels</vt:lpstr>
      <vt:lpstr>Knowing More Than Prophets &amp; Angels</vt:lpstr>
      <vt:lpstr>Knowing More Than Prophets &amp; Angels</vt:lpstr>
    </vt:vector>
  </TitlesOfParts>
  <Company>Palm Beach Lakes church of Christ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 Title Here</dc:title>
  <dc:creator>David Sproule</dc:creator>
  <cp:lastModifiedBy>operator</cp:lastModifiedBy>
  <cp:revision>28</cp:revision>
  <dcterms:created xsi:type="dcterms:W3CDTF">2016-12-23T01:06:17Z</dcterms:created>
  <dcterms:modified xsi:type="dcterms:W3CDTF">2017-02-19T22:47:11Z</dcterms:modified>
</cp:coreProperties>
</file>