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423" r:id="rId3"/>
    <p:sldId id="620" r:id="rId4"/>
    <p:sldId id="626" r:id="rId5"/>
    <p:sldId id="615" r:id="rId6"/>
    <p:sldId id="655" r:id="rId7"/>
    <p:sldId id="370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315246E-766A-45BC-AE3D-E61D338B6791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3A27630-91C4-4530-B75F-DCB49C2A3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09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7920"/>
            <a:ext cx="7772400" cy="2550020"/>
          </a:xfrm>
        </p:spPr>
        <p:txBody>
          <a:bodyPr anchor="b">
            <a:normAutofit/>
          </a:bodyPr>
          <a:lstStyle>
            <a:lvl1pPr algn="ctr">
              <a:defRPr sz="45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88872"/>
            <a:ext cx="6858000" cy="768927"/>
          </a:xfrm>
        </p:spPr>
        <p:txBody>
          <a:bodyPr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3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</p:spPr>
        <p:txBody>
          <a:bodyPr>
            <a:normAutofit/>
          </a:bodyPr>
          <a:lstStyle>
            <a:lvl1pPr algn="ctr">
              <a:defRPr sz="34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825" y="1471353"/>
            <a:ext cx="8229600" cy="49626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31825" indent="-290513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0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7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1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3FE5-340C-4074-89DC-DBC01D5D6D3F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/>
              <a:t>Learning to Spell the Gospel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1 Cor. 15:1-4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10633" y="3850081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218" y="359765"/>
            <a:ext cx="829655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800" b="1" dirty="0" smtClean="0">
              <a:solidFill>
                <a:schemeClr val="bg1"/>
              </a:solidFill>
              <a:ea typeface="Calibri" charset="0"/>
              <a:cs typeface="Georgia" charset="0"/>
            </a:endParaRP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   1  </a:t>
            </a:r>
            <a:r>
              <a:rPr lang="en-US" sz="2800" b="1" dirty="0">
                <a:solidFill>
                  <a:schemeClr val="bg1"/>
                </a:solidFill>
              </a:rPr>
              <a:t>Moreover, brethren, I declare to you the gospel which I preached to you, which also you received and in which you stand, </a:t>
            </a: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  2  </a:t>
            </a:r>
            <a:r>
              <a:rPr lang="en-US" sz="2800" b="1" dirty="0">
                <a:solidFill>
                  <a:schemeClr val="bg1"/>
                </a:solidFill>
              </a:rPr>
              <a:t>by which also you are saved, if you hold fast that word which I preached to you—unless you believed in vain. </a:t>
            </a: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  3  </a:t>
            </a:r>
            <a:r>
              <a:rPr lang="en-US" sz="2800" b="1" dirty="0">
                <a:solidFill>
                  <a:schemeClr val="bg1"/>
                </a:solidFill>
              </a:rPr>
              <a:t>For I delivered to you first of all that which I also received: that Christ died for our sins according to the Scriptures, </a:t>
            </a: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  4  </a:t>
            </a:r>
            <a:r>
              <a:rPr lang="en-US" sz="2800" b="1" dirty="0">
                <a:solidFill>
                  <a:schemeClr val="bg1"/>
                </a:solidFill>
              </a:rPr>
              <a:t>and that He was buried, and that He rose again the third day according to the </a:t>
            </a:r>
            <a:r>
              <a:rPr lang="en-US" sz="2800" b="1" dirty="0" smtClean="0">
                <a:solidFill>
                  <a:schemeClr val="bg1"/>
                </a:solidFill>
              </a:rPr>
              <a:t>Scriptures.</a:t>
            </a:r>
          </a:p>
          <a:p>
            <a:pPr algn="just"/>
            <a:r>
              <a:rPr lang="en-US" sz="2800" b="1" dirty="0">
                <a:solidFill>
                  <a:schemeClr val="bg1"/>
                </a:solidFill>
              </a:rPr>
              <a:t>	</a:t>
            </a:r>
            <a:r>
              <a:rPr lang="en-US" sz="2800" b="1" dirty="0" smtClean="0">
                <a:solidFill>
                  <a:schemeClr val="bg1"/>
                </a:solidFill>
              </a:rPr>
              <a:t>				1 Cor. 15:1-4</a:t>
            </a:r>
          </a:p>
        </p:txBody>
      </p:sp>
    </p:spTree>
    <p:extLst>
      <p:ext uri="{BB962C8B-B14F-4D97-AF65-F5344CB8AC3E}">
        <p14:creationId xmlns:p14="http://schemas.microsoft.com/office/powerpoint/2010/main" val="380985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218" y="497551"/>
            <a:ext cx="829655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Understanding The Gospel</a:t>
            </a:r>
            <a:endParaRPr lang="en-US" sz="3600" b="1" dirty="0">
              <a:solidFill>
                <a:schemeClr val="bg1"/>
              </a:solidFill>
              <a:ea typeface="Calibri" charset="0"/>
              <a:cs typeface="Georgia" charset="0"/>
            </a:endParaRPr>
          </a:p>
          <a:p>
            <a:pPr marL="914400" lvl="1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word found 105 times in the Bible</a:t>
            </a:r>
          </a:p>
          <a:p>
            <a:pPr marL="914400" lvl="1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Gospel means:  good news</a:t>
            </a:r>
          </a:p>
          <a:p>
            <a:pPr marL="914400" lvl="1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In three words—death, burial &amp; resurrection</a:t>
            </a:r>
          </a:p>
          <a:p>
            <a:pPr marL="914400" lvl="1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Three aspects of the gospel</a:t>
            </a:r>
          </a:p>
          <a:p>
            <a:pPr marL="1371600" lvl="2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Facts to be learned</a:t>
            </a:r>
          </a:p>
          <a:p>
            <a:pPr marL="1371600" lvl="2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Commands to be obeyed</a:t>
            </a:r>
          </a:p>
          <a:p>
            <a:pPr marL="1371600" lvl="2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Promises to be enjoyed</a:t>
            </a:r>
          </a:p>
          <a:p>
            <a:pPr marL="914400" lvl="1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Today’s lesson:  </a:t>
            </a:r>
            <a:r>
              <a:rPr lang="en-US" sz="2800" b="1" i="1" dirty="0" smtClean="0">
                <a:solidFill>
                  <a:schemeClr val="bg1"/>
                </a:solidFill>
              </a:rPr>
              <a:t>Learning to Spell the Gospel</a:t>
            </a:r>
            <a:endParaRPr lang="en-US" sz="32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6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218" y="497551"/>
            <a:ext cx="829655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The </a:t>
            </a:r>
            <a:r>
              <a:rPr lang="en-US" sz="3600" b="1" dirty="0" err="1" smtClean="0">
                <a:solidFill>
                  <a:schemeClr val="bg1"/>
                </a:solidFill>
                <a:ea typeface="Calibri" charset="0"/>
                <a:cs typeface="Georgia" charset="0"/>
              </a:rPr>
              <a:t>GOspel</a:t>
            </a:r>
            <a:endParaRPr lang="en-US" sz="3600" b="1" dirty="0">
              <a:solidFill>
                <a:schemeClr val="bg1"/>
              </a:solidFill>
              <a:ea typeface="Calibri" charset="0"/>
              <a:cs typeface="Georgia" charset="0"/>
            </a:endParaRP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world needs the gospel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There is no gospel, unless we go!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Jesus often said, “Go”</a:t>
            </a:r>
            <a:endParaRPr lang="en-US" sz="2200" b="1" dirty="0" smtClean="0">
              <a:solidFill>
                <a:schemeClr val="bg1"/>
              </a:solidFill>
            </a:endParaRP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200400" algn="l"/>
              </a:tabLst>
            </a:pPr>
            <a:r>
              <a:rPr lang="en-US" sz="2800" b="1" dirty="0" smtClean="0">
                <a:solidFill>
                  <a:schemeClr val="bg1"/>
                </a:solidFill>
              </a:rPr>
              <a:t>The early church told to GO 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200400" algn="l"/>
              </a:tabLst>
            </a:pPr>
            <a:r>
              <a:rPr lang="en-US" sz="2400" b="1" dirty="0" smtClean="0">
                <a:solidFill>
                  <a:schemeClr val="bg1"/>
                </a:solidFill>
              </a:rPr>
              <a:t>Acts 5:20—”GO, stand in the temple and speak . . .”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200400" algn="l"/>
              </a:tabLst>
            </a:pPr>
            <a:r>
              <a:rPr lang="en-US" sz="2400" b="1" dirty="0" smtClean="0">
                <a:solidFill>
                  <a:schemeClr val="bg1"/>
                </a:solidFill>
              </a:rPr>
              <a:t>Acts 8:26—”GO to the south . . . to Gaza”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200400" algn="l"/>
              </a:tabLst>
            </a:pPr>
            <a:r>
              <a:rPr lang="en-US" sz="2400" b="1" dirty="0" smtClean="0">
                <a:solidFill>
                  <a:schemeClr val="bg1"/>
                </a:solidFill>
              </a:rPr>
              <a:t>Acts 8:29—”GO near and overtake the chariot . . .”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200400" algn="l"/>
              </a:tabLst>
            </a:pPr>
            <a:r>
              <a:rPr lang="en-US" sz="2400" b="1" dirty="0" smtClean="0">
                <a:solidFill>
                  <a:schemeClr val="bg1"/>
                </a:solidFill>
              </a:rPr>
              <a:t>Acts 9:11—”GO to the street called Straight . . .”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200400" algn="l"/>
              </a:tabLst>
            </a:pPr>
            <a:r>
              <a:rPr lang="en-US" sz="2400" b="1" dirty="0" smtClean="0">
                <a:solidFill>
                  <a:schemeClr val="bg1"/>
                </a:solidFill>
              </a:rPr>
              <a:t>Acts 9:15—”GO, for he is a chosen vessel of Mine. . .”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200400" algn="l"/>
              </a:tabLst>
            </a:pPr>
            <a:r>
              <a:rPr lang="en-US" sz="2800" b="1" dirty="0">
                <a:solidFill>
                  <a:schemeClr val="bg1"/>
                </a:solidFill>
              </a:rPr>
              <a:t>The church today is told to GO!</a:t>
            </a:r>
          </a:p>
          <a:p>
            <a:pPr algn="just">
              <a:spcAft>
                <a:spcPts val="600"/>
              </a:spcAft>
              <a:tabLst>
                <a:tab pos="3200400" algn="l"/>
              </a:tabLst>
            </a:pPr>
            <a:endParaRPr lang="en-US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13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218" y="497551"/>
            <a:ext cx="829655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The </a:t>
            </a:r>
            <a:r>
              <a:rPr lang="en-US" sz="3600" b="1" dirty="0" err="1" smtClean="0">
                <a:solidFill>
                  <a:schemeClr val="bg1"/>
                </a:solidFill>
                <a:ea typeface="Calibri" charset="0"/>
                <a:cs typeface="Georgia" charset="0"/>
              </a:rPr>
              <a:t>goSPel</a:t>
            </a:r>
            <a:endParaRPr lang="en-US" sz="3600" b="1" dirty="0">
              <a:solidFill>
                <a:schemeClr val="bg1"/>
              </a:solidFill>
              <a:ea typeface="Calibri" charset="0"/>
              <a:cs typeface="Georgia" charset="0"/>
            </a:endParaRP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Moses complex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Ananias complex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We want to, but fail to do this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“The world is lost and so are . . .”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The “fear” of going</a:t>
            </a:r>
            <a:endParaRPr lang="en-US" sz="2200" b="1" dirty="0" smtClean="0">
              <a:solidFill>
                <a:schemeClr val="bg1"/>
              </a:solidFill>
            </a:endParaRPr>
          </a:p>
          <a:p>
            <a:pPr marL="1828800" lvl="3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</a:rPr>
              <a:t>2 Tim. 1:7—”God has not given us . . .”</a:t>
            </a:r>
          </a:p>
          <a:p>
            <a:pPr marL="1828800" lvl="3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</a:rPr>
              <a:t>1 John 4:16-18—”Perfect love casts out fear . . . “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We can go because we have Special Power</a:t>
            </a:r>
            <a:endParaRPr lang="en-US" sz="2400" b="1" dirty="0">
              <a:solidFill>
                <a:schemeClr val="bg1"/>
              </a:solidFill>
            </a:endParaRP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Rom. 1:16—”The gospel . . . Is the power”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It is dynamite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How can we ever be ashamed?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4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218" y="497551"/>
            <a:ext cx="82965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The </a:t>
            </a:r>
            <a:r>
              <a:rPr lang="en-US" sz="3600" b="1" dirty="0" err="1" smtClean="0">
                <a:solidFill>
                  <a:schemeClr val="bg1"/>
                </a:solidFill>
                <a:ea typeface="Calibri" charset="0"/>
                <a:cs typeface="Georgia" charset="0"/>
              </a:rPr>
              <a:t>gospEL</a:t>
            </a:r>
            <a:endParaRPr lang="en-US" sz="3600" b="1" dirty="0">
              <a:solidFill>
                <a:schemeClr val="bg1"/>
              </a:solidFill>
              <a:ea typeface="Calibri" charset="0"/>
              <a:cs typeface="Georgia" charset="0"/>
            </a:endParaRP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“In the beginning </a:t>
            </a:r>
            <a:r>
              <a:rPr lang="en-US" sz="2800" b="1" i="1" dirty="0" smtClean="0">
                <a:solidFill>
                  <a:schemeClr val="bg1"/>
                </a:solidFill>
              </a:rPr>
              <a:t>Elohim </a:t>
            </a:r>
            <a:r>
              <a:rPr lang="en-US" sz="2800" b="1" dirty="0" smtClean="0">
                <a:solidFill>
                  <a:schemeClr val="bg1"/>
                </a:solidFill>
              </a:rPr>
              <a:t>created . . .”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>
                <a:solidFill>
                  <a:schemeClr val="bg1"/>
                </a:solidFill>
              </a:rPr>
              <a:t>ELi</a:t>
            </a:r>
            <a:r>
              <a:rPr lang="en-US" sz="2800" b="1" dirty="0" smtClean="0">
                <a:solidFill>
                  <a:schemeClr val="bg1"/>
                </a:solidFill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</a:rPr>
              <a:t>ELjah</a:t>
            </a:r>
            <a:r>
              <a:rPr lang="en-US" sz="2800" b="1" dirty="0" smtClean="0">
                <a:solidFill>
                  <a:schemeClr val="bg1"/>
                </a:solidFill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</a:rPr>
              <a:t>SamuEL</a:t>
            </a:r>
            <a:r>
              <a:rPr lang="en-US" sz="2800" b="1" dirty="0" smtClean="0">
                <a:solidFill>
                  <a:schemeClr val="bg1"/>
                </a:solidFill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</a:rPr>
              <a:t>DaniEL</a:t>
            </a:r>
            <a:r>
              <a:rPr lang="en-US" sz="2800" b="1" dirty="0" smtClean="0">
                <a:solidFill>
                  <a:schemeClr val="bg1"/>
                </a:solidFill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</a:rPr>
              <a:t>JoEL</a:t>
            </a:r>
            <a:r>
              <a:rPr lang="en-US" sz="2800" b="1" dirty="0" smtClean="0">
                <a:solidFill>
                  <a:schemeClr val="bg1"/>
                </a:solidFill>
              </a:rPr>
              <a:t>, etc.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He will be with us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Matt. 28:20—”I will be with you . . .”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Heb. 13:5-6—”I will NEVER leave you . . .”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2 Tim. 4:17—”No man stood with me, but . . .”</a:t>
            </a:r>
          </a:p>
          <a:p>
            <a:pPr marL="1371600" lvl="2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Acts 18:9—”Do not be afraid . . . Do not keep silent”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Pray and sing to </a:t>
            </a:r>
            <a:r>
              <a:rPr lang="en-US" sz="2800" b="1" i="1" dirty="0" smtClean="0">
                <a:solidFill>
                  <a:schemeClr val="bg1"/>
                </a:solidFill>
              </a:rPr>
              <a:t>Elohim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Prepare for the meeting</a:t>
            </a:r>
          </a:p>
          <a:p>
            <a:pPr marL="914400" lvl="1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Participate in the gospel meeting</a:t>
            </a:r>
          </a:p>
          <a:p>
            <a:pPr algn="ctr">
              <a:spcAft>
                <a:spcPts val="600"/>
              </a:spcAft>
            </a:pPr>
            <a:r>
              <a:rPr lang="en-US" sz="2800" b="1" i="1" dirty="0" smtClean="0">
                <a:solidFill>
                  <a:schemeClr val="bg1"/>
                </a:solidFill>
              </a:rPr>
              <a:t>God help us to learn to spell GO-SP-EL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11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40" y="527539"/>
            <a:ext cx="8435713" cy="5906514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500"/>
              </a:spcAft>
              <a:buNone/>
            </a:pPr>
            <a:r>
              <a:rPr lang="en-US" sz="4400" b="1" dirty="0" smtClean="0"/>
              <a:t>Obeying the Gospel, Today  </a:t>
            </a:r>
          </a:p>
          <a:p>
            <a:pPr marL="685800" indent="-457200">
              <a:spcAft>
                <a:spcPts val="1500"/>
              </a:spcAft>
            </a:pPr>
            <a:r>
              <a:rPr lang="en-US" sz="3600" b="1" dirty="0" smtClean="0"/>
              <a:t>Believe</a:t>
            </a:r>
            <a:r>
              <a:rPr lang="en-US" sz="3600" b="1" dirty="0"/>
              <a:t>				</a:t>
            </a:r>
            <a:r>
              <a:rPr lang="en-US" sz="3600" b="1" dirty="0" smtClean="0"/>
              <a:t>John </a:t>
            </a:r>
            <a:r>
              <a:rPr lang="en-US" sz="3600" b="1" dirty="0"/>
              <a:t>3:16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Repent				Acts 17:30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Confess </a:t>
            </a:r>
            <a:r>
              <a:rPr lang="en-US" sz="3600" b="1" dirty="0"/>
              <a:t>Faith			Rom. 10:10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</a:t>
            </a:r>
            <a:r>
              <a:rPr lang="en-US" sz="3600" b="1" dirty="0"/>
              <a:t>Baptized Into Him	</a:t>
            </a:r>
            <a:r>
              <a:rPr lang="en-US" sz="3600" b="1" dirty="0" smtClean="0"/>
              <a:t>Gal</a:t>
            </a:r>
            <a:r>
              <a:rPr lang="en-US" sz="3600" b="1" dirty="0"/>
              <a:t>. 3:27</a:t>
            </a:r>
          </a:p>
          <a:p>
            <a:pPr marL="457200" indent="-404813" algn="ctr">
              <a:spcAft>
                <a:spcPts val="1500"/>
              </a:spcAft>
              <a:buNone/>
            </a:pPr>
            <a:r>
              <a:rPr lang="en-US" sz="3500" b="1" dirty="0" smtClean="0"/>
              <a:t>Added to His church, His body, His kingdom </a:t>
            </a:r>
            <a:endParaRPr lang="en-US" sz="3600" b="1" dirty="0"/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Faithful until death</a:t>
            </a:r>
            <a:r>
              <a:rPr lang="en-US" sz="3600" b="1" dirty="0"/>
              <a:t>	</a:t>
            </a:r>
            <a:r>
              <a:rPr lang="en-US" sz="3600" b="1" dirty="0" smtClean="0"/>
              <a:t>Rev</a:t>
            </a:r>
            <a:r>
              <a:rPr lang="en-US" sz="3600" b="1" dirty="0"/>
              <a:t>. 2:10</a:t>
            </a:r>
          </a:p>
        </p:txBody>
      </p:sp>
    </p:spTree>
    <p:extLst>
      <p:ext uri="{BB962C8B-B14F-4D97-AF65-F5344CB8AC3E}">
        <p14:creationId xmlns:p14="http://schemas.microsoft.com/office/powerpoint/2010/main" val="133365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kern="1200" dirty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3577</TotalTime>
  <Words>464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Lucida Calligraphy</vt:lpstr>
      <vt:lpstr>Office Theme</vt:lpstr>
      <vt:lpstr>Learning to Spell the Gospel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Palm Beach Lakes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Title</dc:title>
  <dc:creator>David</dc:creator>
  <cp:lastModifiedBy>Cindy Nelson</cp:lastModifiedBy>
  <cp:revision>151</cp:revision>
  <cp:lastPrinted>2017-02-26T13:33:45Z</cp:lastPrinted>
  <dcterms:created xsi:type="dcterms:W3CDTF">2016-03-27T21:00:01Z</dcterms:created>
  <dcterms:modified xsi:type="dcterms:W3CDTF">2017-02-27T15:37:25Z</dcterms:modified>
</cp:coreProperties>
</file>