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6" r:id="rId2"/>
    <p:sldId id="257" r:id="rId3"/>
    <p:sldId id="333" r:id="rId4"/>
    <p:sldId id="338" r:id="rId5"/>
    <p:sldId id="341" r:id="rId6"/>
    <p:sldId id="336" r:id="rId7"/>
    <p:sldId id="320" r:id="rId8"/>
    <p:sldId id="33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p:normalViewPr>
  <p:slideViewPr>
    <p:cSldViewPr snapToGrid="0">
      <p:cViewPr varScale="1">
        <p:scale>
          <a:sx n="97" d="100"/>
          <a:sy n="97" d="100"/>
        </p:scale>
        <p:origin x="1548"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5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088CC-3600-4169-8146-0F2ABCC828CE}" type="datetimeFigureOut">
              <a:rPr lang="en-US" smtClean="0"/>
              <a:t>3/20/2017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086C18-B155-4EBA-A368-CF2047EB1C0F}" type="slidenum">
              <a:rPr lang="en-US" smtClean="0"/>
              <a:t>‹#›</a:t>
            </a:fld>
            <a:endParaRPr lang="en-US"/>
          </a:p>
        </p:txBody>
      </p:sp>
    </p:spTree>
    <p:extLst>
      <p:ext uri="{BB962C8B-B14F-4D97-AF65-F5344CB8AC3E}">
        <p14:creationId xmlns:p14="http://schemas.microsoft.com/office/powerpoint/2010/main" val="3487491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52129-3468-4436-ABBC-514DD25AF8EF}" type="datetimeFigureOut">
              <a:rPr lang="en-US" smtClean="0"/>
              <a:t>3/20/2017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01CDB-DDC0-490D-959A-E6A548D12D3F}" type="slidenum">
              <a:rPr lang="en-US" smtClean="0"/>
              <a:t>‹#›</a:t>
            </a:fld>
            <a:endParaRPr lang="en-US"/>
          </a:p>
        </p:txBody>
      </p:sp>
    </p:spTree>
    <p:extLst>
      <p:ext uri="{BB962C8B-B14F-4D97-AF65-F5344CB8AC3E}">
        <p14:creationId xmlns:p14="http://schemas.microsoft.com/office/powerpoint/2010/main" val="77917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44729" y="357591"/>
            <a:ext cx="8250383" cy="3324947"/>
          </a:xfrm>
        </p:spPr>
        <p:txBody>
          <a:bodyPr anchor="ctr" anchorCtr="0"/>
          <a:lstStyle>
            <a:lvl1pPr algn="ctr">
              <a:defRPr sz="6000" b="1">
                <a:solidFill>
                  <a:srgbClr val="002060"/>
                </a:solidFill>
                <a:effectLst>
                  <a:outerShdw blurRad="50800" dist="25400" dir="2700000" algn="ctr" rotWithShape="0">
                    <a:schemeClr val="tx1"/>
                  </a:outerShdw>
                </a:effectLst>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829694"/>
            <a:ext cx="6858000" cy="428105"/>
          </a:xfrm>
        </p:spPr>
        <p:txBody>
          <a:bodyPr>
            <a:no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61732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6F6F27-F830-40C9-8229-650B19F08CB6}"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6090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6F6F27-F830-40C9-8229-650B19F08CB6}"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301149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41069" y="87631"/>
            <a:ext cx="8695113" cy="779462"/>
          </a:xfrm>
        </p:spPr>
        <p:txBody>
          <a:bodyPr/>
          <a:lstStyle>
            <a:lvl1pPr algn="ctr">
              <a:defRPr b="1">
                <a:solidFill>
                  <a:srgbClr val="002060"/>
                </a:solidFill>
                <a:effectLst>
                  <a:outerShdw blurRad="50800" dist="25400" dir="2700000" algn="ctr" rotWithShape="0">
                    <a:schemeClr val="tx1"/>
                  </a:outerShdw>
                </a:effectLst>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5883" y="980902"/>
            <a:ext cx="8744989" cy="5694218"/>
          </a:xfrm>
        </p:spPr>
        <p:txBody>
          <a:bodyPr/>
          <a:lstStyle>
            <a:lvl1pPr>
              <a:defRPr b="1"/>
            </a:lvl1pPr>
            <a:lvl2pPr marL="515938" indent="-228600">
              <a:buFont typeface="Calibri" panose="020F0502020204030204" pitchFamily="34" charset="0"/>
              <a:buChar char="−"/>
              <a:defRPr b="1"/>
            </a:lvl2pPr>
            <a:lvl3pPr marL="855663" indent="-228600">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43846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F6F27-F830-40C9-8229-650B19F08CB6}"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4359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6F6F27-F830-40C9-8229-650B19F08CB6}"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39016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6F6F27-F830-40C9-8229-650B19F08CB6}" type="datetimeFigureOut">
              <a:rPr lang="en-US" smtClean="0"/>
              <a:t>3/20/2017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73747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6F6F27-F830-40C9-8229-650B19F08CB6}" type="datetimeFigureOut">
              <a:rPr lang="en-US" smtClean="0"/>
              <a:t>3/20/2017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246605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F6F27-F830-40C9-8229-650B19F08CB6}" type="datetimeFigureOut">
              <a:rPr lang="en-US" smtClean="0"/>
              <a:t>3/20/2017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22309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F6F27-F830-40C9-8229-650B19F08CB6}"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44049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F6F27-F830-40C9-8229-650B19F08CB6}"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2885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F6F27-F830-40C9-8229-650B19F08CB6}" type="datetimeFigureOut">
              <a:rPr lang="en-US" smtClean="0"/>
              <a:t>3/20/2017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070DD-9E77-4EF5-B8C7-8CE459DCC3AF}" type="slidenum">
              <a:rPr lang="en-US" smtClean="0"/>
              <a:t>‹#›</a:t>
            </a:fld>
            <a:endParaRPr lang="en-US"/>
          </a:p>
        </p:txBody>
      </p:sp>
    </p:spTree>
    <p:extLst>
      <p:ext uri="{BB962C8B-B14F-4D97-AF65-F5344CB8AC3E}">
        <p14:creationId xmlns:p14="http://schemas.microsoft.com/office/powerpoint/2010/main" val="2967070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77" y="357591"/>
            <a:ext cx="8942294" cy="3324947"/>
          </a:xfrm>
        </p:spPr>
        <p:txBody>
          <a:bodyPr/>
          <a:lstStyle/>
          <a:p>
            <a:r>
              <a:rPr lang="en-US" sz="4800" dirty="0" smtClean="0"/>
              <a:t>“Be Holy As He </a:t>
            </a:r>
            <a:r>
              <a:rPr lang="en-US" sz="4800" dirty="0" smtClean="0"/>
              <a:t>Is </a:t>
            </a:r>
            <a:r>
              <a:rPr lang="en-US" sz="4800" dirty="0" smtClean="0"/>
              <a:t>Holy”</a:t>
            </a:r>
            <a:endParaRPr lang="en-US" dirty="0"/>
          </a:p>
        </p:txBody>
      </p:sp>
      <p:sp>
        <p:nvSpPr>
          <p:cNvPr id="3" name="Subtitle 2"/>
          <p:cNvSpPr>
            <a:spLocks noGrp="1"/>
          </p:cNvSpPr>
          <p:nvPr>
            <p:ph type="subTitle" idx="1"/>
          </p:nvPr>
        </p:nvSpPr>
        <p:spPr/>
        <p:txBody>
          <a:bodyPr/>
          <a:lstStyle/>
          <a:p>
            <a:r>
              <a:rPr lang="en-US" dirty="0" smtClean="0"/>
              <a:t>1 Peter 1:13-16</a:t>
            </a:r>
            <a:endParaRPr lang="en-US" dirty="0"/>
          </a:p>
        </p:txBody>
      </p:sp>
    </p:spTree>
    <p:extLst>
      <p:ext uri="{BB962C8B-B14F-4D97-AF65-F5344CB8AC3E}">
        <p14:creationId xmlns:p14="http://schemas.microsoft.com/office/powerpoint/2010/main" val="291951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Holiness or </a:t>
            </a:r>
            <a:r>
              <a:rPr lang="en-US" sz="3200" dirty="0" err="1" smtClean="0"/>
              <a:t>Unholiness</a:t>
            </a:r>
            <a:r>
              <a:rPr lang="en-US" sz="3200" dirty="0" smtClean="0"/>
              <a:t>—Two </a:t>
            </a:r>
            <a:r>
              <a:rPr lang="en-US" sz="3200" dirty="0" smtClean="0"/>
              <a:t>Ways </a:t>
            </a:r>
            <a:r>
              <a:rPr lang="en-US" sz="3200" dirty="0" smtClean="0"/>
              <a:t>of Living</a:t>
            </a:r>
            <a:endParaRPr lang="en-US" sz="3200" dirty="0"/>
          </a:p>
        </p:txBody>
      </p:sp>
      <p:sp>
        <p:nvSpPr>
          <p:cNvPr id="3" name="Content Placeholder 2"/>
          <p:cNvSpPr>
            <a:spLocks noGrp="1"/>
          </p:cNvSpPr>
          <p:nvPr>
            <p:ph idx="1"/>
          </p:nvPr>
        </p:nvSpPr>
        <p:spPr>
          <a:xfrm>
            <a:off x="262095" y="635462"/>
            <a:ext cx="8744989" cy="5694218"/>
          </a:xfrm>
        </p:spPr>
        <p:txBody>
          <a:bodyPr>
            <a:noAutofit/>
          </a:bodyPr>
          <a:lstStyle/>
          <a:p>
            <a:pPr marL="0" indent="0" algn="just">
              <a:buNone/>
            </a:pPr>
            <a:r>
              <a:rPr lang="en-US" sz="2400" dirty="0" smtClean="0"/>
              <a:t>    13  </a:t>
            </a:r>
            <a:r>
              <a:rPr lang="en-US" sz="2400" dirty="0"/>
              <a:t>Therefore gird up the loins of your mind, be sober, and rest your hope fully upon the grace that is to be brought to you at the revelation of Jesus Christ; </a:t>
            </a:r>
          </a:p>
          <a:p>
            <a:pPr marL="0" indent="0" algn="just">
              <a:buNone/>
            </a:pPr>
            <a:r>
              <a:rPr lang="en-US" sz="2400" dirty="0" smtClean="0"/>
              <a:t>  14  </a:t>
            </a:r>
            <a:r>
              <a:rPr lang="en-US" sz="2400" dirty="0"/>
              <a:t>as obedient children, not conforming yourselves to the former lusts, as in your ignorance; </a:t>
            </a:r>
          </a:p>
          <a:p>
            <a:pPr marL="0" indent="0" algn="just">
              <a:buNone/>
            </a:pPr>
            <a:r>
              <a:rPr lang="en-US" sz="2400" dirty="0" smtClean="0"/>
              <a:t>  15  </a:t>
            </a:r>
            <a:r>
              <a:rPr lang="en-US" sz="2400" dirty="0"/>
              <a:t>but as He who called you is holy, you also be holy in all your conduct, </a:t>
            </a:r>
          </a:p>
          <a:p>
            <a:pPr marL="0" indent="0" algn="just">
              <a:buNone/>
            </a:pPr>
            <a:r>
              <a:rPr lang="en-US" sz="2400" dirty="0" smtClean="0"/>
              <a:t>  16  </a:t>
            </a:r>
            <a:r>
              <a:rPr lang="en-US" sz="2400" dirty="0"/>
              <a:t>because it is written, "BE HOLY, FOR I AM HOLY</a:t>
            </a:r>
            <a:r>
              <a:rPr lang="en-US" sz="2400" dirty="0" smtClean="0"/>
              <a:t>.“</a:t>
            </a:r>
          </a:p>
          <a:p>
            <a:pPr marL="0" indent="0" algn="just">
              <a:buNone/>
            </a:pPr>
            <a:r>
              <a:rPr lang="en-US" sz="2400" dirty="0"/>
              <a:t>	</a:t>
            </a:r>
            <a:r>
              <a:rPr lang="en-US" sz="2400" dirty="0" smtClean="0"/>
              <a:t>				1 Pet. 1:13-16</a:t>
            </a:r>
            <a:endParaRPr lang="en-US" sz="2400" dirty="0"/>
          </a:p>
        </p:txBody>
      </p:sp>
    </p:spTree>
    <p:extLst>
      <p:ext uri="{BB962C8B-B14F-4D97-AF65-F5344CB8AC3E}">
        <p14:creationId xmlns:p14="http://schemas.microsoft.com/office/powerpoint/2010/main" val="1129335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pPr>
              <a:tabLst>
                <a:tab pos="744538" algn="l"/>
              </a:tabLst>
            </a:pPr>
            <a:r>
              <a:rPr lang="en-US" sz="3200" dirty="0" smtClean="0"/>
              <a:t>Holiness or </a:t>
            </a:r>
            <a:r>
              <a:rPr lang="en-US" sz="3200" dirty="0" err="1" smtClean="0"/>
              <a:t>Unholiness</a:t>
            </a:r>
            <a:r>
              <a:rPr lang="en-US" sz="3200" dirty="0" smtClean="0"/>
              <a:t>—Two </a:t>
            </a:r>
            <a:r>
              <a:rPr lang="en-US" sz="3200" dirty="0" smtClean="0"/>
              <a:t>Ways </a:t>
            </a:r>
            <a:r>
              <a:rPr lang="en-US" sz="3200" dirty="0" smtClean="0"/>
              <a:t>of Living</a:t>
            </a:r>
            <a:endParaRPr lang="en-US" sz="3200" dirty="0"/>
          </a:p>
        </p:txBody>
      </p:sp>
      <p:sp>
        <p:nvSpPr>
          <p:cNvPr id="3" name="Content Placeholder 2"/>
          <p:cNvSpPr>
            <a:spLocks noGrp="1"/>
          </p:cNvSpPr>
          <p:nvPr>
            <p:ph idx="1"/>
          </p:nvPr>
        </p:nvSpPr>
        <p:spPr>
          <a:xfrm>
            <a:off x="262095" y="635462"/>
            <a:ext cx="8744989" cy="5694218"/>
          </a:xfrm>
        </p:spPr>
        <p:txBody>
          <a:bodyPr>
            <a:noAutofit/>
          </a:bodyPr>
          <a:lstStyle/>
          <a:p>
            <a:pPr marL="0" indent="0" algn="just">
              <a:buNone/>
            </a:pPr>
            <a:r>
              <a:rPr lang="en-US" sz="2400" dirty="0" smtClean="0"/>
              <a:t>    13  </a:t>
            </a:r>
            <a:r>
              <a:rPr lang="en-US" sz="2400" dirty="0"/>
              <a:t>Therefore gird up the loins of your mind, be sober, and rest your hope fully upon the grace that is to be brought to you at the revelation of Jesus Christ; </a:t>
            </a:r>
            <a:endParaRPr lang="en-US" sz="2400" dirty="0" smtClean="0"/>
          </a:p>
          <a:p>
            <a:pPr marL="0" indent="0" algn="just" defTabSz="682625">
              <a:buNone/>
            </a:pPr>
            <a:r>
              <a:rPr lang="en-US" sz="3000" dirty="0"/>
              <a:t> </a:t>
            </a:r>
            <a:r>
              <a:rPr lang="en-US" sz="3000" dirty="0" smtClean="0"/>
              <a:t>  Life Before Saved			Life After Saved</a:t>
            </a:r>
            <a:endParaRPr lang="en-US" sz="2400" dirty="0"/>
          </a:p>
        </p:txBody>
      </p:sp>
    </p:spTree>
    <p:extLst>
      <p:ext uri="{BB962C8B-B14F-4D97-AF65-F5344CB8AC3E}">
        <p14:creationId xmlns:p14="http://schemas.microsoft.com/office/powerpoint/2010/main" val="1026998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pPr>
              <a:tabLst>
                <a:tab pos="744538" algn="l"/>
              </a:tabLst>
            </a:pPr>
            <a:r>
              <a:rPr lang="en-US" sz="3200" dirty="0" smtClean="0"/>
              <a:t>Holiness or </a:t>
            </a:r>
            <a:r>
              <a:rPr lang="en-US" sz="3200" dirty="0" err="1" smtClean="0"/>
              <a:t>Unholiness</a:t>
            </a:r>
            <a:r>
              <a:rPr lang="en-US" sz="3200" dirty="0" smtClean="0"/>
              <a:t>—Two </a:t>
            </a:r>
            <a:r>
              <a:rPr lang="en-US" sz="3200" dirty="0" smtClean="0"/>
              <a:t>Ways </a:t>
            </a:r>
            <a:r>
              <a:rPr lang="en-US" sz="3200" dirty="0" smtClean="0"/>
              <a:t>of Living</a:t>
            </a:r>
            <a:endParaRPr lang="en-US" sz="3200" dirty="0"/>
          </a:p>
        </p:txBody>
      </p:sp>
      <p:sp>
        <p:nvSpPr>
          <p:cNvPr id="3" name="Content Placeholder 2"/>
          <p:cNvSpPr>
            <a:spLocks noGrp="1"/>
          </p:cNvSpPr>
          <p:nvPr>
            <p:ph idx="1"/>
          </p:nvPr>
        </p:nvSpPr>
        <p:spPr>
          <a:xfrm>
            <a:off x="262095" y="635462"/>
            <a:ext cx="8744989" cy="5694218"/>
          </a:xfrm>
        </p:spPr>
        <p:txBody>
          <a:bodyPr>
            <a:noAutofit/>
          </a:bodyPr>
          <a:lstStyle/>
          <a:p>
            <a:pPr marL="0" indent="0" algn="just">
              <a:buNone/>
            </a:pPr>
            <a:r>
              <a:rPr lang="en-US" sz="2400" dirty="0" smtClean="0"/>
              <a:t>    13  </a:t>
            </a:r>
            <a:r>
              <a:rPr lang="en-US" sz="2400" dirty="0"/>
              <a:t>Therefore gird up the loins of your mind, be sober, and rest your hope fully upon the grace that is to be brought to you at the revelation of Jesus Christ; </a:t>
            </a:r>
            <a:endParaRPr lang="en-US" sz="2400" dirty="0" smtClean="0"/>
          </a:p>
          <a:p>
            <a:pPr marL="0" indent="0" algn="just" defTabSz="682625">
              <a:buNone/>
            </a:pPr>
            <a:r>
              <a:rPr lang="en-US" sz="3000" dirty="0"/>
              <a:t> </a:t>
            </a:r>
            <a:r>
              <a:rPr lang="en-US" sz="3000" dirty="0" smtClean="0"/>
              <a:t>  Life Before Saved			Life After Saved</a:t>
            </a:r>
          </a:p>
          <a:p>
            <a:pPr marL="0" indent="0" algn="just" defTabSz="709613">
              <a:buNone/>
              <a:tabLst>
                <a:tab pos="744538" algn="l"/>
                <a:tab pos="5368925" algn="l"/>
              </a:tabLst>
            </a:pPr>
            <a:r>
              <a:rPr lang="en-US" sz="2400" dirty="0" smtClean="0"/>
              <a:t>	Not Sober	Sober</a:t>
            </a:r>
          </a:p>
          <a:p>
            <a:pPr marL="0" indent="0" algn="just" defTabSz="682625">
              <a:buNone/>
              <a:tabLst>
                <a:tab pos="744538" algn="l"/>
                <a:tab pos="5368925" algn="l"/>
              </a:tabLst>
            </a:pPr>
            <a:r>
              <a:rPr lang="en-US" sz="2400" dirty="0"/>
              <a:t>	</a:t>
            </a:r>
            <a:r>
              <a:rPr lang="en-US" sz="2400" dirty="0" smtClean="0"/>
              <a:t>No hope	Resting in hope</a:t>
            </a:r>
            <a:endParaRPr lang="en-US" sz="2400" dirty="0"/>
          </a:p>
        </p:txBody>
      </p:sp>
    </p:spTree>
    <p:extLst>
      <p:ext uri="{BB962C8B-B14F-4D97-AF65-F5344CB8AC3E}">
        <p14:creationId xmlns:p14="http://schemas.microsoft.com/office/powerpoint/2010/main" val="452591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pPr>
              <a:tabLst>
                <a:tab pos="744538" algn="l"/>
              </a:tabLst>
            </a:pPr>
            <a:r>
              <a:rPr lang="en-US" sz="3200" dirty="0" smtClean="0"/>
              <a:t>Holiness or </a:t>
            </a:r>
            <a:r>
              <a:rPr lang="en-US" sz="3200" dirty="0" err="1" smtClean="0"/>
              <a:t>Unholiness</a:t>
            </a:r>
            <a:r>
              <a:rPr lang="en-US" sz="3200" dirty="0" smtClean="0"/>
              <a:t>—Two Way of Living</a:t>
            </a:r>
            <a:endParaRPr lang="en-US" sz="3200" dirty="0"/>
          </a:p>
        </p:txBody>
      </p:sp>
      <p:sp>
        <p:nvSpPr>
          <p:cNvPr id="3" name="Content Placeholder 2"/>
          <p:cNvSpPr>
            <a:spLocks noGrp="1"/>
          </p:cNvSpPr>
          <p:nvPr>
            <p:ph idx="1"/>
          </p:nvPr>
        </p:nvSpPr>
        <p:spPr>
          <a:xfrm>
            <a:off x="262095" y="635462"/>
            <a:ext cx="8744989" cy="5694218"/>
          </a:xfrm>
        </p:spPr>
        <p:txBody>
          <a:bodyPr>
            <a:noAutofit/>
          </a:bodyPr>
          <a:lstStyle/>
          <a:p>
            <a:pPr marL="0" indent="0" algn="just">
              <a:buNone/>
            </a:pPr>
            <a:r>
              <a:rPr lang="en-US" sz="2400" dirty="0"/>
              <a:t> 14  as obedient children, not conforming yourselves to the former lusts, as in your ignorance; </a:t>
            </a:r>
            <a:r>
              <a:rPr lang="en-US" sz="2400" dirty="0" smtClean="0"/>
              <a:t>							 </a:t>
            </a:r>
          </a:p>
          <a:p>
            <a:pPr marL="0" indent="0" algn="just" defTabSz="682625">
              <a:buNone/>
            </a:pPr>
            <a:r>
              <a:rPr lang="en-US" sz="3000" dirty="0"/>
              <a:t> </a:t>
            </a:r>
            <a:r>
              <a:rPr lang="en-US" sz="3000" dirty="0" smtClean="0"/>
              <a:t>  Life Before Saved			Life After Saved</a:t>
            </a:r>
          </a:p>
          <a:p>
            <a:pPr marL="0" indent="0" algn="just" defTabSz="709613">
              <a:buNone/>
              <a:tabLst>
                <a:tab pos="744538" algn="l"/>
                <a:tab pos="5368925" algn="l"/>
              </a:tabLst>
            </a:pPr>
            <a:r>
              <a:rPr lang="en-US" sz="2400" dirty="0" smtClean="0"/>
              <a:t>	Not Sober	Sober</a:t>
            </a:r>
          </a:p>
          <a:p>
            <a:pPr marL="0" indent="0" algn="just" defTabSz="682625">
              <a:buNone/>
              <a:tabLst>
                <a:tab pos="744538" algn="l"/>
                <a:tab pos="5368925" algn="l"/>
              </a:tabLst>
            </a:pPr>
            <a:r>
              <a:rPr lang="en-US" sz="2400" dirty="0"/>
              <a:t>	</a:t>
            </a:r>
            <a:r>
              <a:rPr lang="en-US" sz="2400" dirty="0" smtClean="0"/>
              <a:t>No hope	Resting in hope</a:t>
            </a:r>
          </a:p>
          <a:p>
            <a:pPr marL="0" indent="0" algn="just" defTabSz="682625">
              <a:buNone/>
              <a:tabLst>
                <a:tab pos="744538" algn="l"/>
                <a:tab pos="5368925" algn="l"/>
              </a:tabLst>
            </a:pPr>
            <a:r>
              <a:rPr lang="en-US" sz="2400" dirty="0"/>
              <a:t>	</a:t>
            </a:r>
            <a:r>
              <a:rPr lang="en-US" sz="2400" dirty="0" smtClean="0"/>
              <a:t>Disobedient	Obedient</a:t>
            </a:r>
          </a:p>
          <a:p>
            <a:pPr marL="0" indent="0" algn="just" defTabSz="682625">
              <a:buNone/>
              <a:tabLst>
                <a:tab pos="744538" algn="l"/>
                <a:tab pos="5368925" algn="l"/>
              </a:tabLst>
            </a:pPr>
            <a:r>
              <a:rPr lang="en-US" sz="2400" dirty="0"/>
              <a:t>	</a:t>
            </a:r>
            <a:r>
              <a:rPr lang="en-US" sz="2400" dirty="0" smtClean="0"/>
              <a:t>Not His child	His child</a:t>
            </a:r>
          </a:p>
          <a:p>
            <a:pPr marL="0" indent="0" algn="just" defTabSz="682625">
              <a:buNone/>
              <a:tabLst>
                <a:tab pos="744538" algn="l"/>
                <a:tab pos="5368925" algn="l"/>
              </a:tabLst>
            </a:pPr>
            <a:r>
              <a:rPr lang="en-US" sz="2400" dirty="0"/>
              <a:t>	</a:t>
            </a:r>
            <a:r>
              <a:rPr lang="en-US" sz="2400" dirty="0" smtClean="0"/>
              <a:t>Conformed to lust	Transformed </a:t>
            </a:r>
          </a:p>
          <a:p>
            <a:pPr marL="0" indent="0" algn="just" defTabSz="682625">
              <a:buNone/>
              <a:tabLst>
                <a:tab pos="744538" algn="l"/>
                <a:tab pos="5368925" algn="l"/>
              </a:tabLst>
            </a:pPr>
            <a:r>
              <a:rPr lang="en-US" sz="2400" dirty="0"/>
              <a:t>	</a:t>
            </a:r>
            <a:r>
              <a:rPr lang="en-US" sz="2400" dirty="0" smtClean="0"/>
              <a:t>Ignorance	Understanding</a:t>
            </a:r>
            <a:endParaRPr lang="en-US" sz="2400" dirty="0"/>
          </a:p>
        </p:txBody>
      </p:sp>
    </p:spTree>
    <p:extLst>
      <p:ext uri="{BB962C8B-B14F-4D97-AF65-F5344CB8AC3E}">
        <p14:creationId xmlns:p14="http://schemas.microsoft.com/office/powerpoint/2010/main" val="2881160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pPr>
              <a:tabLst>
                <a:tab pos="744538" algn="l"/>
              </a:tabLst>
            </a:pPr>
            <a:r>
              <a:rPr lang="en-US" sz="3200" dirty="0" smtClean="0"/>
              <a:t>Holiness or </a:t>
            </a:r>
            <a:r>
              <a:rPr lang="en-US" sz="3200" dirty="0" err="1" smtClean="0"/>
              <a:t>Unholiness</a:t>
            </a:r>
            <a:r>
              <a:rPr lang="en-US" sz="3200" dirty="0" smtClean="0"/>
              <a:t>—Two Way of Living</a:t>
            </a:r>
            <a:endParaRPr lang="en-US" sz="3200" dirty="0"/>
          </a:p>
        </p:txBody>
      </p:sp>
      <p:sp>
        <p:nvSpPr>
          <p:cNvPr id="3" name="Content Placeholder 2"/>
          <p:cNvSpPr>
            <a:spLocks noGrp="1"/>
          </p:cNvSpPr>
          <p:nvPr>
            <p:ph idx="1"/>
          </p:nvPr>
        </p:nvSpPr>
        <p:spPr>
          <a:xfrm>
            <a:off x="262095" y="635462"/>
            <a:ext cx="8744989" cy="5694218"/>
          </a:xfrm>
        </p:spPr>
        <p:txBody>
          <a:bodyPr>
            <a:noAutofit/>
          </a:bodyPr>
          <a:lstStyle/>
          <a:p>
            <a:pPr marL="0" indent="0" algn="just">
              <a:buNone/>
            </a:pPr>
            <a:r>
              <a:rPr lang="en-US" sz="2400" dirty="0" smtClean="0"/>
              <a:t>  </a:t>
            </a:r>
            <a:r>
              <a:rPr lang="en-US" sz="2400" dirty="0"/>
              <a:t>15  but as He who called you is holy, you also be holy in all your conduct, </a:t>
            </a:r>
            <a:r>
              <a:rPr lang="en-US" sz="2400" dirty="0" smtClean="0"/>
              <a:t>    </a:t>
            </a:r>
            <a:r>
              <a:rPr lang="en-US" sz="2400" dirty="0"/>
              <a:t>16  because it is written, "BE HOLY, FOR I AM HOLY.“ </a:t>
            </a:r>
            <a:r>
              <a:rPr lang="en-US" sz="2400" dirty="0" smtClean="0"/>
              <a:t> 		</a:t>
            </a:r>
          </a:p>
          <a:p>
            <a:pPr marL="0" indent="0" algn="just" defTabSz="682625">
              <a:buNone/>
            </a:pPr>
            <a:r>
              <a:rPr lang="en-US" sz="3000" dirty="0"/>
              <a:t> </a:t>
            </a:r>
            <a:r>
              <a:rPr lang="en-US" sz="3000" dirty="0" smtClean="0"/>
              <a:t>  Life Before Saved			Life After Saved</a:t>
            </a:r>
          </a:p>
          <a:p>
            <a:pPr marL="0" indent="0" algn="just" defTabSz="709613">
              <a:buNone/>
              <a:tabLst>
                <a:tab pos="744538" algn="l"/>
                <a:tab pos="5368925" algn="l"/>
              </a:tabLst>
            </a:pPr>
            <a:r>
              <a:rPr lang="en-US" sz="2400" dirty="0" smtClean="0"/>
              <a:t>	Not Sober	Sober</a:t>
            </a:r>
          </a:p>
          <a:p>
            <a:pPr marL="0" indent="0" algn="just" defTabSz="682625">
              <a:buNone/>
              <a:tabLst>
                <a:tab pos="744538" algn="l"/>
                <a:tab pos="5368925" algn="l"/>
              </a:tabLst>
            </a:pPr>
            <a:r>
              <a:rPr lang="en-US" sz="2400" dirty="0"/>
              <a:t>	</a:t>
            </a:r>
            <a:r>
              <a:rPr lang="en-US" sz="2400" dirty="0" smtClean="0"/>
              <a:t>No hope	Resting in hope</a:t>
            </a:r>
          </a:p>
          <a:p>
            <a:pPr marL="0" indent="0" algn="just" defTabSz="682625">
              <a:buNone/>
              <a:tabLst>
                <a:tab pos="744538" algn="l"/>
                <a:tab pos="5368925" algn="l"/>
              </a:tabLst>
            </a:pPr>
            <a:r>
              <a:rPr lang="en-US" sz="2400" dirty="0"/>
              <a:t>	</a:t>
            </a:r>
            <a:r>
              <a:rPr lang="en-US" sz="2400" dirty="0" smtClean="0"/>
              <a:t>Disobedient	Obedient</a:t>
            </a:r>
          </a:p>
          <a:p>
            <a:pPr marL="0" indent="0" algn="just" defTabSz="682625">
              <a:buNone/>
              <a:tabLst>
                <a:tab pos="744538" algn="l"/>
                <a:tab pos="5368925" algn="l"/>
              </a:tabLst>
            </a:pPr>
            <a:r>
              <a:rPr lang="en-US" sz="2400" dirty="0"/>
              <a:t>	</a:t>
            </a:r>
            <a:r>
              <a:rPr lang="en-US" sz="2400" dirty="0" smtClean="0"/>
              <a:t>Not His child	His child</a:t>
            </a:r>
          </a:p>
          <a:p>
            <a:pPr marL="0" indent="0" algn="just" defTabSz="682625">
              <a:buNone/>
              <a:tabLst>
                <a:tab pos="744538" algn="l"/>
                <a:tab pos="5368925" algn="l"/>
              </a:tabLst>
            </a:pPr>
            <a:r>
              <a:rPr lang="en-US" sz="2400" dirty="0"/>
              <a:t>	</a:t>
            </a:r>
            <a:r>
              <a:rPr lang="en-US" sz="2400" dirty="0" smtClean="0"/>
              <a:t>Conformed to lust	Transformed </a:t>
            </a:r>
          </a:p>
          <a:p>
            <a:pPr marL="0" indent="0" algn="just" defTabSz="682625">
              <a:buNone/>
              <a:tabLst>
                <a:tab pos="744538" algn="l"/>
                <a:tab pos="5368925" algn="l"/>
              </a:tabLst>
            </a:pPr>
            <a:r>
              <a:rPr lang="en-US" sz="2400" dirty="0"/>
              <a:t>	</a:t>
            </a:r>
            <a:r>
              <a:rPr lang="en-US" sz="2400" dirty="0" smtClean="0"/>
              <a:t>Ignorance	Understanding</a:t>
            </a:r>
          </a:p>
          <a:p>
            <a:pPr marL="0" indent="0" algn="just" defTabSz="682625">
              <a:buNone/>
              <a:tabLst>
                <a:tab pos="744538" algn="l"/>
                <a:tab pos="5368925" algn="l"/>
              </a:tabLst>
            </a:pPr>
            <a:r>
              <a:rPr lang="en-US" sz="2400" dirty="0"/>
              <a:t>	</a:t>
            </a:r>
            <a:r>
              <a:rPr lang="en-US" sz="2400" dirty="0" smtClean="0"/>
              <a:t>Called—no response	Called to holiness</a:t>
            </a:r>
          </a:p>
          <a:p>
            <a:pPr marL="0" indent="0" algn="just" defTabSz="682625">
              <a:buNone/>
              <a:tabLst>
                <a:tab pos="744538" algn="l"/>
                <a:tab pos="5368925" algn="l"/>
              </a:tabLst>
            </a:pPr>
            <a:r>
              <a:rPr lang="en-US" sz="2400" dirty="0"/>
              <a:t>	</a:t>
            </a:r>
            <a:r>
              <a:rPr lang="en-US" sz="2400" dirty="0" err="1" smtClean="0"/>
              <a:t>Unholiness</a:t>
            </a:r>
            <a:r>
              <a:rPr lang="en-US" sz="2400" dirty="0" smtClean="0"/>
              <a:t>	Holy like He is holy</a:t>
            </a:r>
            <a:endParaRPr lang="en-US" sz="2400" dirty="0"/>
          </a:p>
        </p:txBody>
      </p:sp>
    </p:spTree>
    <p:extLst>
      <p:ext uri="{BB962C8B-B14F-4D97-AF65-F5344CB8AC3E}">
        <p14:creationId xmlns:p14="http://schemas.microsoft.com/office/powerpoint/2010/main" val="1037722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
            </a:r>
            <a:br>
              <a:rPr lang="en-US" dirty="0" smtClean="0"/>
            </a:br>
            <a:r>
              <a:rPr lang="en-US" dirty="0" smtClean="0"/>
              <a:t>Important Thoughts About Holiness</a:t>
            </a:r>
            <a:br>
              <a:rPr lang="en-US" dirty="0" smtClean="0"/>
            </a:br>
            <a:endParaRPr lang="en-US" dirty="0"/>
          </a:p>
        </p:txBody>
      </p:sp>
      <p:sp>
        <p:nvSpPr>
          <p:cNvPr id="7" name="TextBox 6"/>
          <p:cNvSpPr txBox="1"/>
          <p:nvPr/>
        </p:nvSpPr>
        <p:spPr>
          <a:xfrm>
            <a:off x="241069" y="1036320"/>
            <a:ext cx="8315102" cy="1938992"/>
          </a:xfrm>
          <a:prstGeom prst="rect">
            <a:avLst/>
          </a:prstGeom>
          <a:noFill/>
        </p:spPr>
        <p:txBody>
          <a:bodyPr wrap="square" rtlCol="0">
            <a:spAutoFit/>
          </a:bodyPr>
          <a:lstStyle/>
          <a:p>
            <a:pPr marL="742950" lvl="1" indent="-285750">
              <a:buFont typeface="Arial" panose="020B0604020202020204" pitchFamily="34" charset="0"/>
              <a:buChar char="•"/>
            </a:pPr>
            <a:r>
              <a:rPr lang="en-US" sz="2400" b="1" dirty="0" smtClean="0"/>
              <a:t>Holiness around His throne    Isaiah 6; Rev. 4</a:t>
            </a:r>
          </a:p>
          <a:p>
            <a:pPr marL="742950" lvl="1" indent="-285750">
              <a:buFont typeface="Arial" panose="020B0604020202020204" pitchFamily="34" charset="0"/>
              <a:buChar char="•"/>
            </a:pPr>
            <a:r>
              <a:rPr lang="en-US" sz="2400" b="1" dirty="0" smtClean="0"/>
              <a:t>Common things become holy when associated with God</a:t>
            </a:r>
          </a:p>
          <a:p>
            <a:pPr marL="742950" lvl="1" indent="-285750">
              <a:buFont typeface="Arial" panose="020B0604020202020204" pitchFamily="34" charset="0"/>
              <a:buChar char="•"/>
            </a:pPr>
            <a:r>
              <a:rPr lang="en-US" sz="2400" b="1" dirty="0" smtClean="0"/>
              <a:t>Holiness is defined by God . . . “as I am holy”</a:t>
            </a:r>
          </a:p>
          <a:p>
            <a:pPr marL="742950" lvl="1" indent="-285750">
              <a:buFont typeface="Arial" panose="020B0604020202020204" pitchFamily="34" charset="0"/>
              <a:buChar char="•"/>
            </a:pPr>
            <a:r>
              <a:rPr lang="en-US" sz="2400" b="1" dirty="0" smtClean="0"/>
              <a:t>His name is holy   Matt. 6:9;  Psalm 111:9</a:t>
            </a:r>
          </a:p>
          <a:p>
            <a:pPr marL="742950" lvl="1" indent="-285750">
              <a:buFont typeface="Arial" panose="020B0604020202020204" pitchFamily="34" charset="0"/>
              <a:buChar char="•"/>
            </a:pPr>
            <a:r>
              <a:rPr lang="en-US" sz="2400" b="1" dirty="0" smtClean="0"/>
              <a:t>No unholy man will ever see God   Heb. 12:14</a:t>
            </a:r>
            <a:endParaRPr lang="en-US" sz="2400" kern="1200" dirty="0">
              <a:solidFill>
                <a:schemeClr val="tx1"/>
              </a:solidFill>
            </a:endParaRPr>
          </a:p>
        </p:txBody>
      </p:sp>
    </p:spTree>
    <p:extLst>
      <p:ext uri="{BB962C8B-B14F-4D97-AF65-F5344CB8AC3E}">
        <p14:creationId xmlns:p14="http://schemas.microsoft.com/office/powerpoint/2010/main" val="2842616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040" y="527539"/>
            <a:ext cx="8435713" cy="5906514"/>
          </a:xfrm>
        </p:spPr>
        <p:txBody>
          <a:bodyPr>
            <a:normAutofit/>
          </a:bodyPr>
          <a:lstStyle/>
          <a:p>
            <a:pPr indent="0" algn="ctr">
              <a:spcBef>
                <a:spcPts val="0"/>
              </a:spcBef>
              <a:spcAft>
                <a:spcPts val="1500"/>
              </a:spcAft>
              <a:buNone/>
            </a:pPr>
            <a:r>
              <a:rPr lang="en-US" sz="4400" b="1" dirty="0" smtClean="0"/>
              <a:t>The Path to His Holiness</a:t>
            </a:r>
          </a:p>
          <a:p>
            <a:pPr marL="685800" indent="-457200">
              <a:spcBef>
                <a:spcPts val="0"/>
              </a:spcBef>
              <a:spcAft>
                <a:spcPts val="1500"/>
              </a:spcAft>
            </a:pPr>
            <a:r>
              <a:rPr lang="en-US" sz="3600" b="1" dirty="0" smtClean="0"/>
              <a:t>Believe</a:t>
            </a:r>
            <a:r>
              <a:rPr lang="en-US" sz="3600" b="1" dirty="0"/>
              <a:t>				</a:t>
            </a:r>
            <a:r>
              <a:rPr lang="en-US" sz="3600" b="1" dirty="0" smtClean="0"/>
              <a:t>John </a:t>
            </a:r>
            <a:r>
              <a:rPr lang="en-US" sz="3600" b="1" dirty="0"/>
              <a:t>3:16</a:t>
            </a:r>
          </a:p>
          <a:p>
            <a:pPr marL="457200">
              <a:spcBef>
                <a:spcPts val="0"/>
              </a:spcBef>
              <a:spcAft>
                <a:spcPts val="1500"/>
              </a:spcAft>
            </a:pPr>
            <a:r>
              <a:rPr lang="en-US" sz="3600" b="1" dirty="0" smtClean="0"/>
              <a:t>  Repent				Acts 17:30</a:t>
            </a:r>
          </a:p>
          <a:p>
            <a:pPr marL="457200">
              <a:spcBef>
                <a:spcPts val="0"/>
              </a:spcBef>
              <a:spcAft>
                <a:spcPts val="1500"/>
              </a:spcAft>
            </a:pPr>
            <a:r>
              <a:rPr lang="en-US" sz="3600" b="1" dirty="0" smtClean="0"/>
              <a:t>  Confess </a:t>
            </a:r>
            <a:r>
              <a:rPr lang="en-US" sz="3600" b="1" dirty="0"/>
              <a:t>Faith			Rom. 10:10</a:t>
            </a:r>
          </a:p>
          <a:p>
            <a:pPr marL="457200">
              <a:spcBef>
                <a:spcPts val="0"/>
              </a:spcBef>
              <a:spcAft>
                <a:spcPts val="1500"/>
              </a:spcAft>
            </a:pPr>
            <a:r>
              <a:rPr lang="en-US" sz="3600" b="1" dirty="0" smtClean="0"/>
              <a:t>  Be </a:t>
            </a:r>
            <a:r>
              <a:rPr lang="en-US" sz="3600" b="1" dirty="0"/>
              <a:t>Baptized Into Him	</a:t>
            </a:r>
            <a:r>
              <a:rPr lang="en-US" sz="3600" b="1" dirty="0" smtClean="0"/>
              <a:t>Gal</a:t>
            </a:r>
            <a:r>
              <a:rPr lang="en-US" sz="3600" b="1" dirty="0"/>
              <a:t>. 3:27</a:t>
            </a:r>
          </a:p>
          <a:p>
            <a:pPr marL="457200" indent="-404813" algn="ctr">
              <a:spcBef>
                <a:spcPts val="0"/>
              </a:spcBef>
              <a:spcAft>
                <a:spcPts val="1500"/>
              </a:spcAft>
              <a:buNone/>
            </a:pPr>
            <a:r>
              <a:rPr lang="en-US" sz="3500" b="1" i="1" dirty="0" smtClean="0">
                <a:solidFill>
                  <a:srgbClr val="996633"/>
                </a:solidFill>
              </a:rPr>
              <a:t>Added to His church, His body, His kingdom</a:t>
            </a:r>
            <a:r>
              <a:rPr lang="en-US" sz="3500" b="1" dirty="0" smtClean="0">
                <a:solidFill>
                  <a:srgbClr val="FFFF00"/>
                </a:solidFill>
              </a:rPr>
              <a:t> </a:t>
            </a:r>
            <a:endParaRPr lang="en-US" sz="3600" b="1" dirty="0">
              <a:solidFill>
                <a:srgbClr val="FFFF00"/>
              </a:solidFill>
            </a:endParaRPr>
          </a:p>
          <a:p>
            <a:pPr marL="457200">
              <a:spcBef>
                <a:spcPts val="0"/>
              </a:spcBef>
              <a:spcAft>
                <a:spcPts val="1500"/>
              </a:spcAft>
            </a:pPr>
            <a:r>
              <a:rPr lang="en-US" sz="3600" b="1" dirty="0" smtClean="0"/>
              <a:t>  Be Faithful until death</a:t>
            </a:r>
            <a:r>
              <a:rPr lang="en-US" sz="3600" b="1" dirty="0"/>
              <a:t>	</a:t>
            </a:r>
            <a:r>
              <a:rPr lang="en-US" sz="3600" b="1" dirty="0" smtClean="0"/>
              <a:t>Rev</a:t>
            </a:r>
            <a:r>
              <a:rPr lang="en-US" sz="3600" b="1" dirty="0"/>
              <a:t>. 2:10</a:t>
            </a:r>
          </a:p>
        </p:txBody>
      </p:sp>
    </p:spTree>
    <p:extLst>
      <p:ext uri="{BB962C8B-B14F-4D97-AF65-F5344CB8AC3E}">
        <p14:creationId xmlns:p14="http://schemas.microsoft.com/office/powerpoint/2010/main" val="1578009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371</TotalTime>
  <Words>324</Words>
  <Application>Microsoft Office PowerPoint</Application>
  <PresentationFormat>On-screen Show (4:3)</PresentationFormat>
  <Paragraphs>49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Cambria</vt:lpstr>
      <vt:lpstr>Office Theme</vt:lpstr>
      <vt:lpstr>“Be Holy As He Is Holy”</vt:lpstr>
      <vt:lpstr>Holiness or Unholiness—Two Ways of Living</vt:lpstr>
      <vt:lpstr>Holiness or Unholiness—Two Ways of Living</vt:lpstr>
      <vt:lpstr>Holiness or Unholiness—Two Ways of Living</vt:lpstr>
      <vt:lpstr>Holiness or Unholiness—Two Way of Living</vt:lpstr>
      <vt:lpstr>Holiness or Unholiness—Two Way of Living</vt:lpstr>
      <vt:lpstr> Important Thoughts About Holiness </vt:lpstr>
      <vt:lpstr>PowerPoint Presentation</vt:lpstr>
    </vt:vector>
  </TitlesOfParts>
  <Company>Palm Beach Lakes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Here</dc:title>
  <dc:creator>David Sproule</dc:creator>
  <cp:lastModifiedBy>Cindy Nelson</cp:lastModifiedBy>
  <cp:revision>38</cp:revision>
  <cp:lastPrinted>2017-03-19T20:40:03Z</cp:lastPrinted>
  <dcterms:created xsi:type="dcterms:W3CDTF">2016-12-23T01:06:17Z</dcterms:created>
  <dcterms:modified xsi:type="dcterms:W3CDTF">2017-03-20T15:20:15Z</dcterms:modified>
</cp:coreProperties>
</file>