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423" r:id="rId3"/>
    <p:sldId id="725" r:id="rId4"/>
    <p:sldId id="765" r:id="rId5"/>
    <p:sldId id="731" r:id="rId6"/>
    <p:sldId id="739" r:id="rId7"/>
    <p:sldId id="743" r:id="rId8"/>
    <p:sldId id="753" r:id="rId9"/>
    <p:sldId id="760" r:id="rId10"/>
    <p:sldId id="715" r:id="rId11"/>
    <p:sldId id="764" r:id="rId12"/>
    <p:sldId id="370"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65" autoAdjust="0"/>
    <p:restoredTop sz="94660"/>
  </p:normalViewPr>
  <p:slideViewPr>
    <p:cSldViewPr snapToGrid="0">
      <p:cViewPr varScale="1">
        <p:scale>
          <a:sx n="106" d="100"/>
          <a:sy n="106" d="100"/>
        </p:scale>
        <p:origin x="130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315246E-766A-45BC-AE3D-E61D338B6791}" type="datetimeFigureOut">
              <a:rPr lang="en-US" smtClean="0"/>
              <a:t>3/27/2017</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3/27/2017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3/27/2017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3/27/2017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3/27/2017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3/27/2017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3/27/2017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3/27/2017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3/27/2017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3/27/2017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3/27/2017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nSpc>
                <a:spcPct val="150000"/>
              </a:lnSpc>
            </a:pPr>
            <a:r>
              <a:rPr lang="en-US" sz="4000" b="1" dirty="0" smtClean="0"/>
              <a:t>Your Body--Living Sacrifice</a:t>
            </a:r>
            <a:endParaRPr lang="en-US" sz="4000" b="1" dirty="0"/>
          </a:p>
        </p:txBody>
      </p:sp>
      <p:sp>
        <p:nvSpPr>
          <p:cNvPr id="3" name="Subtitle 2"/>
          <p:cNvSpPr>
            <a:spLocks noGrp="1"/>
          </p:cNvSpPr>
          <p:nvPr>
            <p:ph type="subTitle" idx="1"/>
          </p:nvPr>
        </p:nvSpPr>
        <p:spPr/>
        <p:txBody>
          <a:bodyPr/>
          <a:lstStyle/>
          <a:p>
            <a:r>
              <a:rPr lang="en-US" b="1" dirty="0" smtClean="0"/>
              <a:t>Rom. 12:1-3</a:t>
            </a:r>
            <a:endParaRPr lang="en-US" b="1" dirty="0"/>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3693319"/>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Eyes</a:t>
            </a:r>
          </a:p>
          <a:p>
            <a:pPr marL="742950" lvl="1" indent="-285750">
              <a:buFont typeface="Arial" panose="020B0604020202020204" pitchFamily="34" charset="0"/>
              <a:buChar char="•"/>
            </a:pPr>
            <a:r>
              <a:rPr lang="en-US" sz="3200" b="1" dirty="0" smtClean="0">
                <a:solidFill>
                  <a:schemeClr val="bg1"/>
                </a:solidFill>
              </a:rPr>
              <a:t>Give Me your eyes</a:t>
            </a:r>
          </a:p>
          <a:p>
            <a:pPr marL="742950" lvl="1" indent="-285750">
              <a:buFont typeface="Arial" panose="020B0604020202020204" pitchFamily="34" charset="0"/>
              <a:buChar char="•"/>
            </a:pPr>
            <a:r>
              <a:rPr lang="en-US" sz="3200" b="1" dirty="0" smtClean="0">
                <a:solidFill>
                  <a:schemeClr val="bg1"/>
                </a:solidFill>
              </a:rPr>
              <a:t>Give Me your ears</a:t>
            </a:r>
          </a:p>
          <a:p>
            <a:pPr marL="742950" lvl="1" indent="-285750">
              <a:buFont typeface="Arial" panose="020B0604020202020204" pitchFamily="34" charset="0"/>
              <a:buChar char="•"/>
            </a:pPr>
            <a:r>
              <a:rPr lang="en-US" sz="3200" b="1" dirty="0" smtClean="0">
                <a:solidFill>
                  <a:schemeClr val="bg1"/>
                </a:solidFill>
              </a:rPr>
              <a:t>Give Me your lips</a:t>
            </a:r>
          </a:p>
          <a:p>
            <a:pPr marL="742950" lvl="1" indent="-285750">
              <a:buFont typeface="Arial" panose="020B0604020202020204" pitchFamily="34" charset="0"/>
              <a:buChar char="•"/>
            </a:pPr>
            <a:r>
              <a:rPr lang="en-US" sz="3200" b="1" dirty="0" smtClean="0">
                <a:solidFill>
                  <a:schemeClr val="bg1"/>
                </a:solidFill>
              </a:rPr>
              <a:t>Give Me your arms and hands</a:t>
            </a:r>
          </a:p>
          <a:p>
            <a:pPr marL="742950" lvl="1" indent="-285750">
              <a:buFont typeface="Arial" panose="020B0604020202020204" pitchFamily="34" charset="0"/>
              <a:buChar char="•"/>
            </a:pPr>
            <a:r>
              <a:rPr lang="en-US" sz="3200" b="1" dirty="0" smtClean="0">
                <a:solidFill>
                  <a:srgbClr val="FFFF00"/>
                </a:solidFill>
              </a:rPr>
              <a:t>Give Me your knees, feet, &amp; ______ </a:t>
            </a:r>
            <a:r>
              <a:rPr lang="en-US" sz="2800" b="1" dirty="0" smtClean="0">
                <a:solidFill>
                  <a:schemeClr val="bg1"/>
                </a:solidFill>
              </a:rPr>
              <a:t>(fill in the blank for your life)</a:t>
            </a:r>
            <a:endParaRPr lang="en-US" dirty="0">
              <a:solidFill>
                <a:schemeClr val="bg1"/>
              </a:solidFill>
            </a:endParaRPr>
          </a:p>
        </p:txBody>
      </p:sp>
    </p:spTree>
    <p:extLst>
      <p:ext uri="{BB962C8B-B14F-4D97-AF65-F5344CB8AC3E}">
        <p14:creationId xmlns:p14="http://schemas.microsoft.com/office/powerpoint/2010/main" val="2961179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5478423"/>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Eyes</a:t>
            </a:r>
          </a:p>
          <a:p>
            <a:pPr marL="742950" lvl="1" indent="-285750">
              <a:buFont typeface="Arial" panose="020B0604020202020204" pitchFamily="34" charset="0"/>
              <a:buChar char="•"/>
            </a:pPr>
            <a:r>
              <a:rPr lang="en-US" sz="3200" b="1" dirty="0" smtClean="0">
                <a:solidFill>
                  <a:schemeClr val="bg1"/>
                </a:solidFill>
              </a:rPr>
              <a:t>Give Me your eyes</a:t>
            </a:r>
          </a:p>
          <a:p>
            <a:pPr marL="742950" lvl="1" indent="-285750">
              <a:buFont typeface="Arial" panose="020B0604020202020204" pitchFamily="34" charset="0"/>
              <a:buChar char="•"/>
            </a:pPr>
            <a:r>
              <a:rPr lang="en-US" sz="3200" b="1" dirty="0" smtClean="0">
                <a:solidFill>
                  <a:schemeClr val="bg1"/>
                </a:solidFill>
              </a:rPr>
              <a:t>Give Me your ears</a:t>
            </a:r>
          </a:p>
          <a:p>
            <a:pPr marL="742950" lvl="1" indent="-285750">
              <a:buFont typeface="Arial" panose="020B0604020202020204" pitchFamily="34" charset="0"/>
              <a:buChar char="•"/>
            </a:pPr>
            <a:r>
              <a:rPr lang="en-US" sz="3200" b="1" dirty="0" smtClean="0">
                <a:solidFill>
                  <a:schemeClr val="bg1"/>
                </a:solidFill>
              </a:rPr>
              <a:t>Give Me your lips</a:t>
            </a:r>
          </a:p>
          <a:p>
            <a:pPr marL="742950" lvl="1" indent="-285750">
              <a:buFont typeface="Arial" panose="020B0604020202020204" pitchFamily="34" charset="0"/>
              <a:buChar char="•"/>
            </a:pPr>
            <a:r>
              <a:rPr lang="en-US" sz="3200" b="1" dirty="0" smtClean="0">
                <a:solidFill>
                  <a:schemeClr val="bg1"/>
                </a:solidFill>
              </a:rPr>
              <a:t>Give Me your arms and hands</a:t>
            </a:r>
          </a:p>
          <a:p>
            <a:pPr marL="742950" lvl="1" indent="-285750">
              <a:buFont typeface="Arial" panose="020B0604020202020204" pitchFamily="34" charset="0"/>
              <a:buChar char="•"/>
            </a:pPr>
            <a:r>
              <a:rPr lang="en-US" sz="3200" b="1" dirty="0" smtClean="0">
                <a:solidFill>
                  <a:schemeClr val="bg1"/>
                </a:solidFill>
              </a:rPr>
              <a:t>Give Me your knees, feet, &amp; ______ </a:t>
            </a:r>
            <a:r>
              <a:rPr lang="en-US" sz="2800" b="1" dirty="0" smtClean="0">
                <a:solidFill>
                  <a:schemeClr val="bg1"/>
                </a:solidFill>
              </a:rPr>
              <a:t>(fill in the blank for your life)</a:t>
            </a:r>
            <a:endParaRPr lang="en-US" sz="3200" b="1" dirty="0" smtClean="0">
              <a:solidFill>
                <a:srgbClr val="FFFF00"/>
              </a:solidFill>
            </a:endParaRPr>
          </a:p>
          <a:p>
            <a:pPr marL="742950" lvl="1" indent="-285750">
              <a:buFont typeface="Arial" panose="020B0604020202020204" pitchFamily="34" charset="0"/>
              <a:buChar char="•"/>
            </a:pPr>
            <a:r>
              <a:rPr lang="en-US" sz="3200" b="1" dirty="0" smtClean="0">
                <a:solidFill>
                  <a:srgbClr val="FFFF00"/>
                </a:solidFill>
              </a:rPr>
              <a:t>Give Me your heart</a:t>
            </a:r>
            <a:endParaRPr lang="en-US" sz="3200" b="1" dirty="0">
              <a:solidFill>
                <a:srgbClr val="FFFF00"/>
              </a:solidFill>
            </a:endParaRPr>
          </a:p>
          <a:p>
            <a:pPr marL="1200150" lvl="2" indent="-285750">
              <a:buFont typeface="Arial" panose="020B0604020202020204" pitchFamily="34" charset="0"/>
              <a:buChar char="•"/>
            </a:pPr>
            <a:r>
              <a:rPr lang="en-US" sz="2800" b="1" dirty="0" smtClean="0">
                <a:solidFill>
                  <a:schemeClr val="bg1"/>
                </a:solidFill>
              </a:rPr>
              <a:t>Do not just draw near to God with your lips and keep your heart from Him—Matt. 15:8</a:t>
            </a:r>
            <a:endParaRPr lang="en-US" sz="2800" b="1" dirty="0" smtClean="0">
              <a:solidFill>
                <a:srgbClr val="FFFF00"/>
              </a:solidFill>
            </a:endParaRPr>
          </a:p>
          <a:p>
            <a:pPr marL="1200150" lvl="2" indent="-285750">
              <a:buFont typeface="Arial" panose="020B0604020202020204" pitchFamily="34" charset="0"/>
              <a:buChar char="•"/>
            </a:pPr>
            <a:r>
              <a:rPr lang="en-US" sz="2800" b="1" dirty="0" smtClean="0">
                <a:solidFill>
                  <a:schemeClr val="bg1"/>
                </a:solidFill>
              </a:rPr>
              <a:t>The greatest commandment God ever gave</a:t>
            </a:r>
            <a:endParaRPr lang="en-US" dirty="0">
              <a:solidFill>
                <a:schemeClr val="bg1"/>
              </a:solidFill>
            </a:endParaRPr>
          </a:p>
        </p:txBody>
      </p:sp>
    </p:spTree>
    <p:extLst>
      <p:ext uri="{BB962C8B-B14F-4D97-AF65-F5344CB8AC3E}">
        <p14:creationId xmlns:p14="http://schemas.microsoft.com/office/powerpoint/2010/main" val="30196847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smtClean="0">
                <a:solidFill>
                  <a:srgbClr val="FFFF00"/>
                </a:solidFill>
              </a:rPr>
              <a:t>Give Him Your All Today  </a:t>
            </a:r>
          </a:p>
          <a:p>
            <a:pPr marL="685800" indent="-457200">
              <a:spcAft>
                <a:spcPts val="1500"/>
              </a:spcAft>
            </a:pPr>
            <a:r>
              <a:rPr lang="en-US" sz="3600" b="1" dirty="0" smtClean="0"/>
              <a:t>Believe</a:t>
            </a:r>
            <a:r>
              <a:rPr lang="en-US" sz="3600" b="1" dirty="0"/>
              <a:t>				</a:t>
            </a:r>
            <a:r>
              <a:rPr lang="en-US" sz="3600" b="1" dirty="0" smtClean="0"/>
              <a:t>John </a:t>
            </a:r>
            <a:r>
              <a:rPr lang="en-US" sz="3600" b="1" dirty="0"/>
              <a:t>3:16</a:t>
            </a:r>
          </a:p>
          <a:p>
            <a:pPr marL="457200">
              <a:spcAft>
                <a:spcPts val="1500"/>
              </a:spcAft>
            </a:pPr>
            <a:r>
              <a:rPr lang="en-US" sz="3600" b="1" dirty="0" smtClean="0"/>
              <a:t>  Repent				Acts 17:30</a:t>
            </a:r>
          </a:p>
          <a:p>
            <a:pPr marL="457200">
              <a:spcAft>
                <a:spcPts val="1500"/>
              </a:spcAft>
            </a:pPr>
            <a:r>
              <a:rPr lang="en-US" sz="3600" b="1" dirty="0" smtClean="0"/>
              <a:t>  Confess </a:t>
            </a:r>
            <a:r>
              <a:rPr lang="en-US" sz="3600" b="1" dirty="0"/>
              <a:t>Faith			Rom. 10:10</a:t>
            </a:r>
          </a:p>
          <a:p>
            <a:pPr marL="457200">
              <a:spcAft>
                <a:spcPts val="1500"/>
              </a:spcAft>
            </a:pPr>
            <a:r>
              <a:rPr lang="en-US" sz="3600" b="1" dirty="0" smtClean="0"/>
              <a:t>  Be </a:t>
            </a:r>
            <a:r>
              <a:rPr lang="en-US" sz="3600" b="1" dirty="0"/>
              <a:t>Baptized Into Him	</a:t>
            </a:r>
            <a:r>
              <a:rPr lang="en-US" sz="3600" b="1" dirty="0" smtClean="0"/>
              <a:t>Gal</a:t>
            </a:r>
            <a:r>
              <a:rPr lang="en-US" sz="3600" b="1" dirty="0"/>
              <a:t>. 3:27</a:t>
            </a:r>
          </a:p>
          <a:p>
            <a:pPr marL="457200" indent="-404813" algn="ctr">
              <a:spcAft>
                <a:spcPts val="1500"/>
              </a:spcAft>
              <a:buNone/>
            </a:pPr>
            <a:r>
              <a:rPr lang="en-US" sz="3500" b="1" dirty="0" smtClean="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smtClean="0"/>
              <a:t>  Be Faithful until death</a:t>
            </a:r>
            <a:r>
              <a:rPr lang="en-US" sz="3600" b="1" dirty="0"/>
              <a:t>	</a:t>
            </a:r>
            <a:r>
              <a:rPr lang="en-US" sz="3600" b="1" dirty="0" smtClean="0"/>
              <a:t>Rev</a:t>
            </a:r>
            <a:r>
              <a:rPr lang="en-US" sz="3600" b="1" dirty="0"/>
              <a:t>. 2:10</a:t>
            </a:r>
          </a:p>
        </p:txBody>
      </p:sp>
    </p:spTree>
    <p:extLst>
      <p:ext uri="{BB962C8B-B14F-4D97-AF65-F5344CB8AC3E}">
        <p14:creationId xmlns:p14="http://schemas.microsoft.com/office/powerpoint/2010/main" val="1333653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2938" y="405485"/>
            <a:ext cx="8296556" cy="6124754"/>
          </a:xfrm>
          <a:prstGeom prst="rect">
            <a:avLst/>
          </a:prstGeom>
          <a:noFill/>
        </p:spPr>
        <p:txBody>
          <a:bodyPr wrap="square" rtlCol="0">
            <a:spAutoFit/>
          </a:bodyPr>
          <a:lstStyle/>
          <a:p>
            <a:pPr algn="just"/>
            <a:r>
              <a:rPr lang="en-US" sz="2800" b="1" dirty="0" smtClean="0">
                <a:solidFill>
                  <a:schemeClr val="bg1"/>
                </a:solidFill>
              </a:rPr>
              <a:t>  1  </a:t>
            </a:r>
            <a:r>
              <a:rPr lang="en-US" sz="2800" b="1" dirty="0">
                <a:solidFill>
                  <a:schemeClr val="bg1"/>
                </a:solidFill>
              </a:rPr>
              <a:t>I beseech you therefore, brethren, by the </a:t>
            </a:r>
            <a:r>
              <a:rPr lang="en-US" sz="2800" b="1" dirty="0">
                <a:solidFill>
                  <a:srgbClr val="FFFF00"/>
                </a:solidFill>
              </a:rPr>
              <a:t>mercies of God</a:t>
            </a:r>
            <a:r>
              <a:rPr lang="en-US" sz="2800" b="1" dirty="0">
                <a:solidFill>
                  <a:schemeClr val="bg1"/>
                </a:solidFill>
              </a:rPr>
              <a:t>, that you present your bodies a living sacrifice, holy, acceptable to God, which is your reasonable service. </a:t>
            </a:r>
          </a:p>
          <a:p>
            <a:pPr algn="just"/>
            <a:r>
              <a:rPr lang="en-US" sz="2800" b="1" dirty="0" smtClean="0">
                <a:solidFill>
                  <a:schemeClr val="bg1"/>
                </a:solidFill>
              </a:rPr>
              <a:t>  2  </a:t>
            </a:r>
            <a:r>
              <a:rPr lang="en-US" sz="2800" b="1" dirty="0">
                <a:solidFill>
                  <a:schemeClr val="bg1"/>
                </a:solidFill>
              </a:rPr>
              <a:t>And do not be conformed to this world, but be transformed by the renewing of your mind, that you may prove what is that good and acceptable and perfect will of God. </a:t>
            </a:r>
          </a:p>
          <a:p>
            <a:pPr algn="just"/>
            <a:r>
              <a:rPr lang="en-US" sz="2800" b="1" dirty="0" smtClean="0">
                <a:solidFill>
                  <a:schemeClr val="bg1"/>
                </a:solidFill>
              </a:rPr>
              <a:t>  3  </a:t>
            </a:r>
            <a:r>
              <a:rPr lang="en-US" sz="2800" b="1" dirty="0">
                <a:solidFill>
                  <a:schemeClr val="bg1"/>
                </a:solidFill>
              </a:rPr>
              <a:t>For I say, through the </a:t>
            </a:r>
            <a:r>
              <a:rPr lang="en-US" sz="2800" b="1" dirty="0">
                <a:solidFill>
                  <a:srgbClr val="FFFF00"/>
                </a:solidFill>
              </a:rPr>
              <a:t>grace given to me</a:t>
            </a:r>
            <a:r>
              <a:rPr lang="en-US" sz="2800" b="1" dirty="0">
                <a:solidFill>
                  <a:schemeClr val="bg1"/>
                </a:solidFill>
              </a:rPr>
              <a:t>, to everyone who is among you, not to think of himself more highly than he ought to think, but to think soberly, as God has dealt to each one a measure of </a:t>
            </a:r>
            <a:r>
              <a:rPr lang="en-US" sz="2800" b="1" dirty="0" smtClean="0">
                <a:solidFill>
                  <a:schemeClr val="bg1"/>
                </a:solidFill>
              </a:rPr>
              <a:t>faith.</a:t>
            </a:r>
          </a:p>
          <a:p>
            <a:pPr algn="just"/>
            <a:r>
              <a:rPr lang="en-US" sz="2800" b="1" dirty="0">
                <a:solidFill>
                  <a:schemeClr val="bg1"/>
                </a:solidFill>
              </a:rPr>
              <a:t>	</a:t>
            </a:r>
            <a:r>
              <a:rPr lang="en-US" sz="2800" b="1" dirty="0" smtClean="0">
                <a:solidFill>
                  <a:schemeClr val="bg1"/>
                </a:solidFill>
              </a:rPr>
              <a:t>				Rom. 12:1-3</a:t>
            </a:r>
          </a:p>
        </p:txBody>
      </p:sp>
    </p:spTree>
    <p:extLst>
      <p:ext uri="{BB962C8B-B14F-4D97-AF65-F5344CB8AC3E}">
        <p14:creationId xmlns:p14="http://schemas.microsoft.com/office/powerpoint/2010/main" val="3809855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2462213"/>
          </a:xfrm>
          <a:prstGeom prst="rect">
            <a:avLst/>
          </a:prstGeom>
          <a:noFill/>
        </p:spPr>
        <p:txBody>
          <a:bodyPr wrap="square" rtlCol="0">
            <a:spAutoFit/>
          </a:bodyPr>
          <a:lstStyle/>
          <a:p>
            <a:pPr algn="ctr">
              <a:spcAft>
                <a:spcPts val="1200"/>
              </a:spcAft>
            </a:pPr>
            <a:r>
              <a:rPr lang="en-US" sz="4000" b="1" dirty="0" smtClean="0">
                <a:solidFill>
                  <a:srgbClr val="FFFF00"/>
                </a:solidFill>
                <a:ea typeface="Calibri" charset="0"/>
                <a:cs typeface="Georgia" charset="0"/>
              </a:rPr>
              <a:t>Introduction to Living Sacrifice</a:t>
            </a:r>
          </a:p>
          <a:p>
            <a:pPr marL="1028700" lvl="1" indent="-571500">
              <a:spcAft>
                <a:spcPts val="1200"/>
              </a:spcAft>
              <a:buFont typeface="Arial" panose="020B0604020202020204" pitchFamily="34" charset="0"/>
              <a:buChar char="•"/>
            </a:pPr>
            <a:r>
              <a:rPr lang="en-US" sz="2800" b="1" dirty="0" smtClean="0">
                <a:solidFill>
                  <a:schemeClr val="bg1"/>
                </a:solidFill>
              </a:rPr>
              <a:t>Emphasis this year:  At the Cross . . .</a:t>
            </a:r>
          </a:p>
          <a:p>
            <a:pPr marL="1028700" lvl="1" indent="-571500">
              <a:spcAft>
                <a:spcPts val="1200"/>
              </a:spcAft>
              <a:buFont typeface="Arial" panose="020B0604020202020204" pitchFamily="34" charset="0"/>
              <a:buChar char="•"/>
            </a:pPr>
            <a:r>
              <a:rPr lang="en-US" sz="2800" b="1" dirty="0" smtClean="0">
                <a:solidFill>
                  <a:schemeClr val="bg1"/>
                </a:solidFill>
              </a:rPr>
              <a:t>Emphasis the month:  . . . I Find Grace</a:t>
            </a:r>
          </a:p>
          <a:p>
            <a:pPr marL="1028700" lvl="1" indent="-571500">
              <a:spcAft>
                <a:spcPts val="1200"/>
              </a:spcAft>
              <a:buFont typeface="Arial" panose="020B0604020202020204" pitchFamily="34" charset="0"/>
              <a:buChar char="•"/>
            </a:pPr>
            <a:r>
              <a:rPr lang="en-US" sz="2800" b="1" dirty="0" smtClean="0">
                <a:solidFill>
                  <a:schemeClr val="bg1"/>
                </a:solidFill>
              </a:rPr>
              <a:t>Romans 12 speaks of grace and mercy</a:t>
            </a:r>
            <a:endParaRPr lang="en-US" sz="2800" b="1" dirty="0">
              <a:solidFill>
                <a:schemeClr val="bg1"/>
              </a:solidFill>
            </a:endParaRPr>
          </a:p>
        </p:txBody>
      </p:sp>
    </p:spTree>
    <p:extLst>
      <p:ext uri="{BB962C8B-B14F-4D97-AF65-F5344CB8AC3E}">
        <p14:creationId xmlns:p14="http://schemas.microsoft.com/office/powerpoint/2010/main" val="2083218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2938" y="405485"/>
            <a:ext cx="8296556" cy="6124754"/>
          </a:xfrm>
          <a:prstGeom prst="rect">
            <a:avLst/>
          </a:prstGeom>
          <a:noFill/>
        </p:spPr>
        <p:txBody>
          <a:bodyPr wrap="square" rtlCol="0">
            <a:spAutoFit/>
          </a:bodyPr>
          <a:lstStyle/>
          <a:p>
            <a:pPr algn="just"/>
            <a:r>
              <a:rPr lang="en-US" sz="2800" b="1" dirty="0" smtClean="0">
                <a:solidFill>
                  <a:schemeClr val="bg1"/>
                </a:solidFill>
              </a:rPr>
              <a:t>  1  </a:t>
            </a:r>
            <a:r>
              <a:rPr lang="en-US" sz="2800" b="1" dirty="0">
                <a:solidFill>
                  <a:schemeClr val="bg1"/>
                </a:solidFill>
              </a:rPr>
              <a:t>I beseech you therefore, brethren, by the </a:t>
            </a:r>
            <a:r>
              <a:rPr lang="en-US" sz="2800" b="1" dirty="0">
                <a:solidFill>
                  <a:srgbClr val="FFFF00"/>
                </a:solidFill>
              </a:rPr>
              <a:t>mercies of God</a:t>
            </a:r>
            <a:r>
              <a:rPr lang="en-US" sz="2800" b="1" dirty="0">
                <a:solidFill>
                  <a:schemeClr val="bg1"/>
                </a:solidFill>
              </a:rPr>
              <a:t>, that you present your bodies a living sacrifice, holy, acceptable to God, which is your reasonable service. </a:t>
            </a:r>
          </a:p>
          <a:p>
            <a:pPr algn="just"/>
            <a:r>
              <a:rPr lang="en-US" sz="2800" b="1" dirty="0" smtClean="0">
                <a:solidFill>
                  <a:schemeClr val="bg1"/>
                </a:solidFill>
              </a:rPr>
              <a:t>  2  </a:t>
            </a:r>
            <a:r>
              <a:rPr lang="en-US" sz="2800" b="1" dirty="0">
                <a:solidFill>
                  <a:schemeClr val="bg1"/>
                </a:solidFill>
              </a:rPr>
              <a:t>And do not be conformed to this world, but be transformed by the renewing of your mind, that you may prove what is that good and acceptable and perfect will of God. </a:t>
            </a:r>
          </a:p>
          <a:p>
            <a:pPr algn="just"/>
            <a:r>
              <a:rPr lang="en-US" sz="2800" b="1" dirty="0" smtClean="0">
                <a:solidFill>
                  <a:schemeClr val="bg1"/>
                </a:solidFill>
              </a:rPr>
              <a:t>  3  </a:t>
            </a:r>
            <a:r>
              <a:rPr lang="en-US" sz="2800" b="1" dirty="0">
                <a:solidFill>
                  <a:schemeClr val="bg1"/>
                </a:solidFill>
              </a:rPr>
              <a:t>For I say, through the </a:t>
            </a:r>
            <a:r>
              <a:rPr lang="en-US" sz="2800" b="1" dirty="0">
                <a:solidFill>
                  <a:srgbClr val="FFFF00"/>
                </a:solidFill>
              </a:rPr>
              <a:t>grace given to me</a:t>
            </a:r>
            <a:r>
              <a:rPr lang="en-US" sz="2800" b="1" dirty="0">
                <a:solidFill>
                  <a:schemeClr val="bg1"/>
                </a:solidFill>
              </a:rPr>
              <a:t>, to everyone who is among you, not to think of himself more highly than he ought to think, but to think soberly, as God has dealt to each one a measure of </a:t>
            </a:r>
            <a:r>
              <a:rPr lang="en-US" sz="2800" b="1" dirty="0" smtClean="0">
                <a:solidFill>
                  <a:schemeClr val="bg1"/>
                </a:solidFill>
              </a:rPr>
              <a:t>faith.</a:t>
            </a:r>
          </a:p>
          <a:p>
            <a:pPr algn="just"/>
            <a:r>
              <a:rPr lang="en-US" sz="2800" b="1" dirty="0">
                <a:solidFill>
                  <a:schemeClr val="bg1"/>
                </a:solidFill>
              </a:rPr>
              <a:t>	</a:t>
            </a:r>
            <a:r>
              <a:rPr lang="en-US" sz="2800" b="1" dirty="0" smtClean="0">
                <a:solidFill>
                  <a:schemeClr val="bg1"/>
                </a:solidFill>
              </a:rPr>
              <a:t>				Rom. 12:1-3</a:t>
            </a:r>
          </a:p>
        </p:txBody>
      </p:sp>
    </p:spTree>
    <p:extLst>
      <p:ext uri="{BB962C8B-B14F-4D97-AF65-F5344CB8AC3E}">
        <p14:creationId xmlns:p14="http://schemas.microsoft.com/office/powerpoint/2010/main" val="2681860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5970865"/>
          </a:xfrm>
          <a:prstGeom prst="rect">
            <a:avLst/>
          </a:prstGeom>
          <a:noFill/>
        </p:spPr>
        <p:txBody>
          <a:bodyPr wrap="square" rtlCol="0">
            <a:spAutoFit/>
          </a:bodyPr>
          <a:lstStyle/>
          <a:p>
            <a:pPr algn="ctr">
              <a:spcAft>
                <a:spcPts val="1200"/>
              </a:spcAft>
            </a:pPr>
            <a:r>
              <a:rPr lang="en-US" sz="4000" b="1" dirty="0" smtClean="0">
                <a:solidFill>
                  <a:srgbClr val="FFFF00"/>
                </a:solidFill>
                <a:ea typeface="Calibri" charset="0"/>
                <a:cs typeface="Georgia" charset="0"/>
              </a:rPr>
              <a:t>Introduction to Living Sacrifice</a:t>
            </a:r>
          </a:p>
          <a:p>
            <a:pPr marL="1028700" lvl="1" indent="-571500">
              <a:spcAft>
                <a:spcPts val="1200"/>
              </a:spcAft>
              <a:buFont typeface="Arial" panose="020B0604020202020204" pitchFamily="34" charset="0"/>
              <a:buChar char="•"/>
            </a:pPr>
            <a:r>
              <a:rPr lang="en-US" sz="2800" b="1" dirty="0" smtClean="0">
                <a:solidFill>
                  <a:schemeClr val="bg1"/>
                </a:solidFill>
              </a:rPr>
              <a:t>Emphasis this year:  At the Cross . . .</a:t>
            </a:r>
          </a:p>
          <a:p>
            <a:pPr marL="1028700" lvl="1" indent="-571500">
              <a:spcAft>
                <a:spcPts val="1200"/>
              </a:spcAft>
              <a:buFont typeface="Arial" panose="020B0604020202020204" pitchFamily="34" charset="0"/>
              <a:buChar char="•"/>
            </a:pPr>
            <a:r>
              <a:rPr lang="en-US" sz="2800" b="1" dirty="0" smtClean="0">
                <a:solidFill>
                  <a:schemeClr val="bg1"/>
                </a:solidFill>
              </a:rPr>
              <a:t>Emphasis the month:  . . . I Find Grace</a:t>
            </a:r>
          </a:p>
          <a:p>
            <a:pPr marL="1028700" lvl="1" indent="-571500">
              <a:spcAft>
                <a:spcPts val="1200"/>
              </a:spcAft>
              <a:buFont typeface="Arial" panose="020B0604020202020204" pitchFamily="34" charset="0"/>
              <a:buChar char="•"/>
            </a:pPr>
            <a:r>
              <a:rPr lang="en-US" sz="2800" b="1" dirty="0" smtClean="0">
                <a:solidFill>
                  <a:schemeClr val="bg1"/>
                </a:solidFill>
              </a:rPr>
              <a:t>Romans 12 speaks of grace and mercy</a:t>
            </a:r>
          </a:p>
          <a:p>
            <a:pPr marL="1028700" lvl="1" indent="-571500">
              <a:spcAft>
                <a:spcPts val="1200"/>
              </a:spcAft>
              <a:buFont typeface="Arial" panose="020B0604020202020204" pitchFamily="34" charset="0"/>
              <a:buChar char="•"/>
            </a:pPr>
            <a:r>
              <a:rPr lang="en-US" sz="2800" b="1" dirty="0" smtClean="0">
                <a:solidFill>
                  <a:schemeClr val="bg1"/>
                </a:solidFill>
              </a:rPr>
              <a:t>Because of His grace, we must respond</a:t>
            </a:r>
          </a:p>
          <a:p>
            <a:pPr marL="1028700" lvl="1" indent="-571500">
              <a:spcAft>
                <a:spcPts val="1200"/>
              </a:spcAft>
              <a:buFont typeface="Arial" panose="020B0604020202020204" pitchFamily="34" charset="0"/>
              <a:buChar char="•"/>
            </a:pPr>
            <a:r>
              <a:rPr lang="en-US" sz="2800" b="1" dirty="0" smtClean="0">
                <a:solidFill>
                  <a:schemeClr val="bg1"/>
                </a:solidFill>
              </a:rPr>
              <a:t>“What shall I render to the Lord  . . .”—Psa. 116</a:t>
            </a:r>
          </a:p>
          <a:p>
            <a:pPr marL="1028700" lvl="1" indent="-571500">
              <a:spcAft>
                <a:spcPts val="1200"/>
              </a:spcAft>
              <a:buFont typeface="Arial" panose="020B0604020202020204" pitchFamily="34" charset="0"/>
              <a:buChar char="•"/>
            </a:pPr>
            <a:r>
              <a:rPr lang="en-US" sz="2800" b="1" dirty="0" smtClean="0">
                <a:solidFill>
                  <a:schemeClr val="bg1"/>
                </a:solidFill>
              </a:rPr>
              <a:t>The answer—Give Him your body—Romans 12</a:t>
            </a:r>
          </a:p>
          <a:p>
            <a:pPr marL="1028700" lvl="1" indent="-571500">
              <a:spcAft>
                <a:spcPts val="1200"/>
              </a:spcAft>
              <a:buFont typeface="Arial" panose="020B0604020202020204" pitchFamily="34" charset="0"/>
              <a:buChar char="•"/>
            </a:pPr>
            <a:r>
              <a:rPr lang="en-US" sz="2800" b="1" dirty="0" smtClean="0">
                <a:solidFill>
                  <a:schemeClr val="bg1"/>
                </a:solidFill>
              </a:rPr>
              <a:t>Not the body of a dead animal sacrifice</a:t>
            </a:r>
          </a:p>
          <a:p>
            <a:pPr marL="1028700" lvl="1" indent="-571500">
              <a:spcAft>
                <a:spcPts val="1200"/>
              </a:spcAft>
              <a:buFont typeface="Arial" panose="020B0604020202020204" pitchFamily="34" charset="0"/>
              <a:buChar char="•"/>
            </a:pPr>
            <a:r>
              <a:rPr lang="en-US" sz="2800" b="1" dirty="0" smtClean="0">
                <a:solidFill>
                  <a:schemeClr val="bg1"/>
                </a:solidFill>
              </a:rPr>
              <a:t>Your body as a living sacrifice</a:t>
            </a:r>
            <a:endParaRPr lang="en-US" sz="2800" b="1" dirty="0" smtClean="0">
              <a:solidFill>
                <a:srgbClr val="FFFF00"/>
              </a:solidFill>
            </a:endParaRPr>
          </a:p>
          <a:p>
            <a:pPr marL="1028700" lvl="1" indent="-571500">
              <a:spcAft>
                <a:spcPts val="1200"/>
              </a:spcAft>
              <a:buFont typeface="Arial" panose="020B0604020202020204" pitchFamily="34" charset="0"/>
              <a:buChar char="•"/>
            </a:pPr>
            <a:r>
              <a:rPr lang="en-US" sz="2800" b="1" dirty="0" smtClean="0">
                <a:solidFill>
                  <a:schemeClr val="bg1"/>
                </a:solidFill>
              </a:rPr>
              <a:t>What parts of my body shall I give Him?</a:t>
            </a:r>
            <a:endParaRPr lang="en-US" sz="2800" b="1" dirty="0">
              <a:solidFill>
                <a:schemeClr val="bg1"/>
              </a:solidFill>
            </a:endParaRPr>
          </a:p>
        </p:txBody>
      </p:sp>
    </p:spTree>
    <p:extLst>
      <p:ext uri="{BB962C8B-B14F-4D97-AF65-F5344CB8AC3E}">
        <p14:creationId xmlns:p14="http://schemas.microsoft.com/office/powerpoint/2010/main" val="1502701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4431983"/>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Eyes</a:t>
            </a:r>
          </a:p>
          <a:p>
            <a:pPr marL="742950" lvl="1" indent="-285750">
              <a:buFont typeface="Arial" panose="020B0604020202020204" pitchFamily="34" charset="0"/>
              <a:buChar char="•"/>
            </a:pPr>
            <a:r>
              <a:rPr lang="en-US" sz="3200" b="1" dirty="0" smtClean="0">
                <a:solidFill>
                  <a:srgbClr val="FFFF00"/>
                </a:solidFill>
              </a:rPr>
              <a:t>Give </a:t>
            </a:r>
            <a:r>
              <a:rPr lang="en-US" sz="3200" b="1" dirty="0">
                <a:solidFill>
                  <a:srgbClr val="FFFF00"/>
                </a:solidFill>
              </a:rPr>
              <a:t>M</a:t>
            </a:r>
            <a:r>
              <a:rPr lang="en-US" sz="3200" b="1" dirty="0" smtClean="0">
                <a:solidFill>
                  <a:srgbClr val="FFFF00"/>
                </a:solidFill>
              </a:rPr>
              <a:t>e </a:t>
            </a:r>
            <a:r>
              <a:rPr lang="en-US" sz="3200" b="1" dirty="0">
                <a:solidFill>
                  <a:srgbClr val="FFFF00"/>
                </a:solidFill>
              </a:rPr>
              <a:t>your eyes</a:t>
            </a:r>
          </a:p>
          <a:p>
            <a:pPr marL="1200150" lvl="2" indent="-285750">
              <a:buFont typeface="Arial" panose="020B0604020202020204" pitchFamily="34" charset="0"/>
              <a:buChar char="•"/>
            </a:pPr>
            <a:r>
              <a:rPr lang="en-US" sz="2800" b="1" dirty="0" smtClean="0">
                <a:solidFill>
                  <a:schemeClr val="bg1"/>
                </a:solidFill>
              </a:rPr>
              <a:t>Your eyes are not yours</a:t>
            </a:r>
          </a:p>
          <a:p>
            <a:pPr marL="1200150" lvl="2" indent="-285750">
              <a:buFont typeface="Arial" panose="020B0604020202020204" pitchFamily="34" charset="0"/>
              <a:buChar char="•"/>
            </a:pPr>
            <a:r>
              <a:rPr lang="en-US" sz="2800" b="1" dirty="0" smtClean="0">
                <a:solidFill>
                  <a:schemeClr val="bg1"/>
                </a:solidFill>
              </a:rPr>
              <a:t>Power found in your eyes for evil</a:t>
            </a:r>
            <a:endParaRPr lang="en-US" sz="2400" b="1" dirty="0" smtClean="0">
              <a:solidFill>
                <a:schemeClr val="bg1"/>
              </a:solidFill>
            </a:endParaRPr>
          </a:p>
          <a:p>
            <a:pPr marL="1657350" lvl="3" indent="-285750">
              <a:buFont typeface="Arial" panose="020B0604020202020204" pitchFamily="34" charset="0"/>
              <a:buChar char="•"/>
            </a:pPr>
            <a:r>
              <a:rPr lang="en-US" sz="2400" b="1" dirty="0" smtClean="0">
                <a:solidFill>
                  <a:schemeClr val="bg1"/>
                </a:solidFill>
              </a:rPr>
              <a:t>One of three avenues of temptation</a:t>
            </a:r>
          </a:p>
          <a:p>
            <a:pPr marL="1657350" lvl="3" indent="-285750">
              <a:buFont typeface="Arial" panose="020B0604020202020204" pitchFamily="34" charset="0"/>
              <a:buChar char="•"/>
            </a:pPr>
            <a:r>
              <a:rPr lang="en-US" sz="2400" b="1" dirty="0" smtClean="0">
                <a:solidFill>
                  <a:schemeClr val="bg1"/>
                </a:solidFill>
              </a:rPr>
              <a:t>The entrance into your heart—Matt. 5:28-29</a:t>
            </a:r>
          </a:p>
          <a:p>
            <a:pPr marL="1657350" lvl="3" indent="-285750">
              <a:buFont typeface="Arial" panose="020B0604020202020204" pitchFamily="34" charset="0"/>
              <a:buChar char="•"/>
            </a:pPr>
            <a:r>
              <a:rPr lang="en-US" sz="2400" b="1" dirty="0" smtClean="0">
                <a:solidFill>
                  <a:schemeClr val="bg1"/>
                </a:solidFill>
              </a:rPr>
              <a:t>Job’s covenant with your eyes—Job 31:1</a:t>
            </a:r>
          </a:p>
          <a:p>
            <a:pPr marL="1200150" lvl="2" indent="-285750">
              <a:buFont typeface="Arial" panose="020B0604020202020204" pitchFamily="34" charset="0"/>
              <a:buChar char="•"/>
            </a:pPr>
            <a:r>
              <a:rPr lang="en-US" sz="2800" b="1" dirty="0" smtClean="0">
                <a:solidFill>
                  <a:schemeClr val="bg1"/>
                </a:solidFill>
              </a:rPr>
              <a:t>Power found in your eyes for good</a:t>
            </a:r>
          </a:p>
          <a:p>
            <a:pPr marL="1657350" lvl="3" indent="-285750">
              <a:buFont typeface="Arial" panose="020B0604020202020204" pitchFamily="34" charset="0"/>
              <a:buChar char="•"/>
            </a:pPr>
            <a:r>
              <a:rPr lang="en-US" sz="2400" b="1" dirty="0" smtClean="0">
                <a:solidFill>
                  <a:schemeClr val="bg1"/>
                </a:solidFill>
              </a:rPr>
              <a:t>Eyes determine destiny of our lives—Matt. 6:22-23</a:t>
            </a:r>
          </a:p>
          <a:p>
            <a:pPr marL="1657350" lvl="3" indent="-285750">
              <a:buFont typeface="Arial" panose="020B0604020202020204" pitchFamily="34" charset="0"/>
              <a:buChar char="•"/>
            </a:pPr>
            <a:r>
              <a:rPr lang="en-US" sz="2400" b="1" dirty="0" smtClean="0">
                <a:solidFill>
                  <a:schemeClr val="bg1"/>
                </a:solidFill>
              </a:rPr>
              <a:t>His will for your life, “Lift up your eyes…” </a:t>
            </a:r>
            <a:endParaRPr lang="en-US" dirty="0">
              <a:solidFill>
                <a:schemeClr val="bg1"/>
              </a:solidFill>
            </a:endParaRPr>
          </a:p>
        </p:txBody>
      </p:sp>
    </p:spTree>
    <p:extLst>
      <p:ext uri="{BB962C8B-B14F-4D97-AF65-F5344CB8AC3E}">
        <p14:creationId xmlns:p14="http://schemas.microsoft.com/office/powerpoint/2010/main" val="1816840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4370427"/>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Ears</a:t>
            </a:r>
          </a:p>
          <a:p>
            <a:pPr marL="742950" lvl="1" indent="-285750">
              <a:buFont typeface="Arial" panose="020B0604020202020204" pitchFamily="34" charset="0"/>
              <a:buChar char="•"/>
            </a:pPr>
            <a:r>
              <a:rPr lang="en-US" sz="3200" b="1" dirty="0" smtClean="0">
                <a:solidFill>
                  <a:schemeClr val="bg1"/>
                </a:solidFill>
              </a:rPr>
              <a:t>Give Me your eyes</a:t>
            </a:r>
          </a:p>
          <a:p>
            <a:pPr marL="742950" lvl="1" indent="-285750">
              <a:buFont typeface="Arial" panose="020B0604020202020204" pitchFamily="34" charset="0"/>
              <a:buChar char="•"/>
            </a:pPr>
            <a:r>
              <a:rPr lang="en-US" sz="3200" b="1" dirty="0" smtClean="0">
                <a:solidFill>
                  <a:srgbClr val="FFFF00"/>
                </a:solidFill>
              </a:rPr>
              <a:t>Give Me your ears</a:t>
            </a:r>
          </a:p>
          <a:p>
            <a:pPr marL="1200150" lvl="2" indent="-285750">
              <a:buFont typeface="Arial" panose="020B0604020202020204" pitchFamily="34" charset="0"/>
              <a:buChar char="•"/>
            </a:pPr>
            <a:r>
              <a:rPr lang="en-US" sz="2800" b="1" dirty="0" smtClean="0">
                <a:solidFill>
                  <a:schemeClr val="bg1"/>
                </a:solidFill>
              </a:rPr>
              <a:t>Ears and resisting the Holy Spirit—Acts 7:51</a:t>
            </a:r>
          </a:p>
          <a:p>
            <a:pPr marL="1200150" lvl="2" indent="-285750">
              <a:buFont typeface="Arial" panose="020B0604020202020204" pitchFamily="34" charset="0"/>
              <a:buChar char="•"/>
            </a:pPr>
            <a:r>
              <a:rPr lang="en-US" sz="2800" b="1" dirty="0" smtClean="0">
                <a:solidFill>
                  <a:schemeClr val="bg1"/>
                </a:solidFill>
              </a:rPr>
              <a:t>Jesus said, “He who has ears, let him hear”</a:t>
            </a:r>
          </a:p>
          <a:p>
            <a:pPr marL="1200150" lvl="2" indent="-285750">
              <a:buFont typeface="Arial" panose="020B0604020202020204" pitchFamily="34" charset="0"/>
              <a:buChar char="•"/>
            </a:pPr>
            <a:r>
              <a:rPr lang="en-US" sz="2800" b="1" dirty="0" smtClean="0">
                <a:solidFill>
                  <a:schemeClr val="bg1"/>
                </a:solidFill>
              </a:rPr>
              <a:t>Samuel’s ears and your ears</a:t>
            </a:r>
          </a:p>
          <a:p>
            <a:pPr marL="1200150" lvl="2" indent="-285750">
              <a:buFont typeface="Arial" panose="020B0604020202020204" pitchFamily="34" charset="0"/>
              <a:buChar char="•"/>
            </a:pPr>
            <a:r>
              <a:rPr lang="en-US" sz="2800" b="1" dirty="0" smtClean="0">
                <a:solidFill>
                  <a:schemeClr val="bg1"/>
                </a:solidFill>
              </a:rPr>
              <a:t>”Let these words sink down deep into your ears”—Luke 9:44</a:t>
            </a:r>
            <a:endParaRPr lang="en-US" sz="2800" b="1" dirty="0" smtClean="0">
              <a:solidFill>
                <a:srgbClr val="FFFF00"/>
              </a:solidFill>
            </a:endParaRPr>
          </a:p>
          <a:p>
            <a:pPr marL="1200150" lvl="2" indent="-285750">
              <a:buFont typeface="Arial" panose="020B0604020202020204" pitchFamily="34" charset="0"/>
              <a:buChar char="•"/>
            </a:pPr>
            <a:r>
              <a:rPr lang="en-US" sz="2800" b="1" dirty="0" smtClean="0">
                <a:solidFill>
                  <a:schemeClr val="bg1"/>
                </a:solidFill>
              </a:rPr>
              <a:t>Say to the Lord, “Pierce my ear”—Exo. 21:6</a:t>
            </a:r>
            <a:endParaRPr lang="en-US" dirty="0">
              <a:solidFill>
                <a:schemeClr val="bg1"/>
              </a:solidFill>
            </a:endParaRPr>
          </a:p>
        </p:txBody>
      </p:sp>
    </p:spTree>
    <p:extLst>
      <p:ext uri="{BB962C8B-B14F-4D97-AF65-F5344CB8AC3E}">
        <p14:creationId xmlns:p14="http://schemas.microsoft.com/office/powerpoint/2010/main" val="3784773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3877985"/>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Lips</a:t>
            </a:r>
          </a:p>
          <a:p>
            <a:pPr marL="742950" lvl="1" indent="-285750">
              <a:buFont typeface="Arial" panose="020B0604020202020204" pitchFamily="34" charset="0"/>
              <a:buChar char="•"/>
            </a:pPr>
            <a:r>
              <a:rPr lang="en-US" sz="3200" b="1" dirty="0" smtClean="0">
                <a:solidFill>
                  <a:schemeClr val="bg1"/>
                </a:solidFill>
              </a:rPr>
              <a:t>Give Me your eyes</a:t>
            </a:r>
          </a:p>
          <a:p>
            <a:pPr marL="742950" lvl="1" indent="-285750">
              <a:buFont typeface="Arial" panose="020B0604020202020204" pitchFamily="34" charset="0"/>
              <a:buChar char="•"/>
            </a:pPr>
            <a:r>
              <a:rPr lang="en-US" sz="3200" b="1" dirty="0" smtClean="0">
                <a:solidFill>
                  <a:schemeClr val="bg1"/>
                </a:solidFill>
              </a:rPr>
              <a:t>Give Me your ears</a:t>
            </a:r>
          </a:p>
          <a:p>
            <a:pPr marL="742950" lvl="1" indent="-285750">
              <a:buFont typeface="Arial" panose="020B0604020202020204" pitchFamily="34" charset="0"/>
              <a:buChar char="•"/>
            </a:pPr>
            <a:r>
              <a:rPr lang="en-US" sz="3200" b="1" dirty="0" smtClean="0">
                <a:solidFill>
                  <a:srgbClr val="FFFF00"/>
                </a:solidFill>
              </a:rPr>
              <a:t>Give Me </a:t>
            </a:r>
            <a:r>
              <a:rPr lang="en-US" sz="3200" b="1" dirty="0">
                <a:solidFill>
                  <a:srgbClr val="FFFF00"/>
                </a:solidFill>
              </a:rPr>
              <a:t>your lips</a:t>
            </a:r>
          </a:p>
          <a:p>
            <a:pPr marL="1200150" lvl="2" indent="-285750">
              <a:buFont typeface="Arial" panose="020B0604020202020204" pitchFamily="34" charset="0"/>
              <a:buChar char="•"/>
            </a:pPr>
            <a:r>
              <a:rPr lang="en-US" sz="2800" b="1" dirty="0" smtClean="0">
                <a:solidFill>
                  <a:schemeClr val="bg1"/>
                </a:solidFill>
              </a:rPr>
              <a:t>Lips speak deceit—1 Pet. 3:10</a:t>
            </a:r>
          </a:p>
          <a:p>
            <a:pPr marL="1200150" lvl="2" indent="-285750">
              <a:buFont typeface="Arial" panose="020B0604020202020204" pitchFamily="34" charset="0"/>
              <a:buChar char="•"/>
            </a:pPr>
            <a:r>
              <a:rPr lang="en-US" sz="2800" b="1" dirty="0" smtClean="0">
                <a:solidFill>
                  <a:schemeClr val="bg1"/>
                </a:solidFill>
              </a:rPr>
              <a:t>Lips can praise God</a:t>
            </a:r>
            <a:endParaRPr lang="en-US" sz="2400" b="1" dirty="0" smtClean="0">
              <a:solidFill>
                <a:schemeClr val="bg1"/>
              </a:solidFill>
            </a:endParaRPr>
          </a:p>
          <a:p>
            <a:pPr marL="1657350" lvl="3" indent="-285750">
              <a:buFont typeface="Arial" panose="020B0604020202020204" pitchFamily="34" charset="0"/>
              <a:buChar char="•"/>
            </a:pPr>
            <a:r>
              <a:rPr lang="en-US" sz="2400" b="1" dirty="0" smtClean="0">
                <a:solidFill>
                  <a:schemeClr val="bg1"/>
                </a:solidFill>
              </a:rPr>
              <a:t>Our lips sacrificed to God for praise—Heb.13:15</a:t>
            </a:r>
          </a:p>
          <a:p>
            <a:pPr marL="1657350" lvl="3" indent="-285750">
              <a:buFont typeface="Arial" panose="020B0604020202020204" pitchFamily="34" charset="0"/>
              <a:buChar char="•"/>
            </a:pPr>
            <a:r>
              <a:rPr lang="en-US" sz="2400" b="1" dirty="0" smtClean="0">
                <a:solidFill>
                  <a:schemeClr val="bg1"/>
                </a:solidFill>
              </a:rPr>
              <a:t>Our lips sacrifice praise to Him continually</a:t>
            </a:r>
            <a:endParaRPr lang="en-US" dirty="0">
              <a:solidFill>
                <a:schemeClr val="bg1"/>
              </a:solidFill>
            </a:endParaRPr>
          </a:p>
        </p:txBody>
      </p:sp>
    </p:spTree>
    <p:extLst>
      <p:ext uri="{BB962C8B-B14F-4D97-AF65-F5344CB8AC3E}">
        <p14:creationId xmlns:p14="http://schemas.microsoft.com/office/powerpoint/2010/main" val="1475547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4924425"/>
          </a:xfrm>
          <a:prstGeom prst="rect">
            <a:avLst/>
          </a:prstGeom>
          <a:noFill/>
        </p:spPr>
        <p:txBody>
          <a:bodyPr wrap="square" rtlCol="0">
            <a:spAutoFit/>
          </a:bodyPr>
          <a:lstStyle/>
          <a:p>
            <a:pPr algn="ctr">
              <a:spcAft>
                <a:spcPts val="1200"/>
              </a:spcAft>
            </a:pPr>
            <a:r>
              <a:rPr lang="en-US" sz="3600" b="1" dirty="0" smtClean="0">
                <a:solidFill>
                  <a:srgbClr val="FFFF00"/>
                </a:solidFill>
                <a:ea typeface="Calibri" charset="0"/>
                <a:cs typeface="Georgia" charset="0"/>
              </a:rPr>
              <a:t>What Can I Give Him?  My Eyes</a:t>
            </a:r>
          </a:p>
          <a:p>
            <a:pPr marL="742950" lvl="1" indent="-285750">
              <a:buFont typeface="Arial" panose="020B0604020202020204" pitchFamily="34" charset="0"/>
              <a:buChar char="•"/>
            </a:pPr>
            <a:r>
              <a:rPr lang="en-US" sz="3200" b="1" dirty="0" smtClean="0">
                <a:solidFill>
                  <a:schemeClr val="bg1"/>
                </a:solidFill>
              </a:rPr>
              <a:t>Give Me your eyes</a:t>
            </a:r>
          </a:p>
          <a:p>
            <a:pPr marL="742950" lvl="1" indent="-285750">
              <a:buFont typeface="Arial" panose="020B0604020202020204" pitchFamily="34" charset="0"/>
              <a:buChar char="•"/>
            </a:pPr>
            <a:r>
              <a:rPr lang="en-US" sz="3200" b="1" dirty="0" smtClean="0">
                <a:solidFill>
                  <a:schemeClr val="bg1"/>
                </a:solidFill>
              </a:rPr>
              <a:t>Give Me your ears</a:t>
            </a:r>
          </a:p>
          <a:p>
            <a:pPr marL="742950" lvl="1" indent="-285750">
              <a:buFont typeface="Arial" panose="020B0604020202020204" pitchFamily="34" charset="0"/>
              <a:buChar char="•"/>
            </a:pPr>
            <a:r>
              <a:rPr lang="en-US" sz="3200" b="1" dirty="0" smtClean="0">
                <a:solidFill>
                  <a:schemeClr val="bg1"/>
                </a:solidFill>
              </a:rPr>
              <a:t>Give Me your lips</a:t>
            </a:r>
          </a:p>
          <a:p>
            <a:pPr marL="742950" lvl="1" indent="-285750">
              <a:buFont typeface="Arial" panose="020B0604020202020204" pitchFamily="34" charset="0"/>
              <a:buChar char="•"/>
            </a:pPr>
            <a:r>
              <a:rPr lang="en-US" sz="3200" b="1" dirty="0" smtClean="0">
                <a:solidFill>
                  <a:srgbClr val="FFFF00"/>
                </a:solidFill>
              </a:rPr>
              <a:t>Give Me your arms and hands</a:t>
            </a:r>
            <a:endParaRPr lang="en-US" sz="3200" b="1" dirty="0">
              <a:solidFill>
                <a:schemeClr val="bg1"/>
              </a:solidFill>
            </a:endParaRPr>
          </a:p>
          <a:p>
            <a:pPr marL="1200150" lvl="2" indent="-285750">
              <a:buFont typeface="Arial" panose="020B0604020202020204" pitchFamily="34" charset="0"/>
              <a:buChar char="•"/>
            </a:pPr>
            <a:r>
              <a:rPr lang="en-US" sz="2800" b="1" dirty="0" smtClean="0">
                <a:solidFill>
                  <a:schemeClr val="bg1"/>
                </a:solidFill>
              </a:rPr>
              <a:t>Draw nigh to God—cleanse hands—Jam. 4:8</a:t>
            </a:r>
          </a:p>
          <a:p>
            <a:pPr marL="1200150" lvl="2" indent="-285750">
              <a:buFont typeface="Arial" panose="020B0604020202020204" pitchFamily="34" charset="0"/>
              <a:buChar char="•"/>
            </a:pPr>
            <a:r>
              <a:rPr lang="en-US" sz="2800" b="1" dirty="0" smtClean="0">
                <a:solidFill>
                  <a:schemeClr val="bg1"/>
                </a:solidFill>
              </a:rPr>
              <a:t>Put hands to plow, don’t look back—Luke 9:62</a:t>
            </a:r>
          </a:p>
          <a:p>
            <a:pPr marL="1200150" lvl="2" indent="-285750">
              <a:buFont typeface="Arial" panose="020B0604020202020204" pitchFamily="34" charset="0"/>
              <a:buChar char="•"/>
            </a:pPr>
            <a:r>
              <a:rPr lang="en-US" sz="2800" b="1" dirty="0" smtClean="0">
                <a:solidFill>
                  <a:schemeClr val="bg1"/>
                </a:solidFill>
              </a:rPr>
              <a:t>Jesus touch leper, held children—Luke 5:13; Mark 10:14-15</a:t>
            </a:r>
            <a:endParaRPr lang="en-US" sz="2800" b="1" dirty="0" smtClean="0">
              <a:solidFill>
                <a:srgbClr val="FFFF00"/>
              </a:solidFill>
            </a:endParaRPr>
          </a:p>
          <a:p>
            <a:pPr marL="1200150" lvl="2" indent="-285750">
              <a:buFont typeface="Arial" panose="020B0604020202020204" pitchFamily="34" charset="0"/>
              <a:buChar char="•"/>
            </a:pPr>
            <a:r>
              <a:rPr lang="en-US" sz="2800" b="1" dirty="0" smtClean="0">
                <a:solidFill>
                  <a:schemeClr val="bg1"/>
                </a:solidFill>
              </a:rPr>
              <a:t>Jesus washed feet, do we? John 13</a:t>
            </a:r>
            <a:endParaRPr lang="en-US" dirty="0">
              <a:solidFill>
                <a:schemeClr val="bg1"/>
              </a:solidFill>
            </a:endParaRPr>
          </a:p>
        </p:txBody>
      </p:sp>
    </p:spTree>
    <p:extLst>
      <p:ext uri="{BB962C8B-B14F-4D97-AF65-F5344CB8AC3E}">
        <p14:creationId xmlns:p14="http://schemas.microsoft.com/office/powerpoint/2010/main" val="2402131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800" kern="1200" dirty="0">
            <a:solidFill>
              <a:schemeClr val="tx1"/>
            </a:solidFill>
            <a:latin typeface="+mn-lt"/>
            <a:ea typeface="+mn-ea"/>
            <a:cs typeface="+mn-cs"/>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3980</TotalTime>
  <Words>732</Words>
  <Application>Microsoft Office PowerPoint</Application>
  <PresentationFormat>On-screen Show (4:3)</PresentationFormat>
  <Paragraphs>81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Georgia</vt:lpstr>
      <vt:lpstr>Lucida Calligraphy</vt:lpstr>
      <vt:lpstr>Office Theme</vt:lpstr>
      <vt:lpstr>Your Body--Living Sacrifice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Cindy Nelson</cp:lastModifiedBy>
  <cp:revision>179</cp:revision>
  <cp:lastPrinted>2017-03-26T12:39:47Z</cp:lastPrinted>
  <dcterms:created xsi:type="dcterms:W3CDTF">2016-03-27T21:00:01Z</dcterms:created>
  <dcterms:modified xsi:type="dcterms:W3CDTF">2017-03-27T15:25:26Z</dcterms:modified>
</cp:coreProperties>
</file>