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9"/>
  </p:handoutMasterIdLst>
  <p:sldIdLst>
    <p:sldId id="256" r:id="rId2"/>
    <p:sldId id="652" r:id="rId3"/>
    <p:sldId id="672" r:id="rId4"/>
    <p:sldId id="655" r:id="rId5"/>
    <p:sldId id="656" r:id="rId6"/>
    <p:sldId id="657" r:id="rId7"/>
    <p:sldId id="658" r:id="rId8"/>
    <p:sldId id="568" r:id="rId9"/>
    <p:sldId id="659" r:id="rId10"/>
    <p:sldId id="662" r:id="rId11"/>
    <p:sldId id="663" r:id="rId12"/>
    <p:sldId id="665" r:id="rId13"/>
    <p:sldId id="666" r:id="rId14"/>
    <p:sldId id="653" r:id="rId15"/>
    <p:sldId id="670" r:id="rId16"/>
    <p:sldId id="671" r:id="rId17"/>
    <p:sldId id="552" r:id="rId1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EC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34580" autoAdjust="0"/>
    <p:restoredTop sz="86410"/>
  </p:normalViewPr>
  <p:slideViewPr>
    <p:cSldViewPr snapToGrid="0">
      <p:cViewPr varScale="1">
        <p:scale>
          <a:sx n="82" d="100"/>
          <a:sy n="82" d="100"/>
        </p:scale>
        <p:origin x="108" y="58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13" tIns="46657" rIns="93313" bIns="46657" rtlCol="0"/>
          <a:lstStyle>
            <a:lvl1pPr algn="l">
              <a:defRPr sz="1200"/>
            </a:lvl1pPr>
          </a:lstStyle>
          <a:p>
            <a:endParaRPr lang="en-US"/>
          </a:p>
        </p:txBody>
      </p:sp>
      <p:sp>
        <p:nvSpPr>
          <p:cNvPr id="3" name="Date Placeholder 2"/>
          <p:cNvSpPr>
            <a:spLocks noGrp="1"/>
          </p:cNvSpPr>
          <p:nvPr>
            <p:ph type="dt" sz="quarter" idx="1"/>
          </p:nvPr>
        </p:nvSpPr>
        <p:spPr>
          <a:xfrm>
            <a:off x="3978133" y="0"/>
            <a:ext cx="3043343" cy="467072"/>
          </a:xfrm>
          <a:prstGeom prst="rect">
            <a:avLst/>
          </a:prstGeom>
        </p:spPr>
        <p:txBody>
          <a:bodyPr vert="horz" lIns="93313" tIns="46657" rIns="93313" bIns="46657" rtlCol="0"/>
          <a:lstStyle>
            <a:lvl1pPr algn="r">
              <a:defRPr sz="1200"/>
            </a:lvl1pPr>
          </a:lstStyle>
          <a:p>
            <a:fld id="{C315246E-766A-45BC-AE3D-E61D338B6791}" type="datetimeFigureOut">
              <a:rPr lang="en-US" smtClean="0"/>
              <a:t>6/3/2018</a:t>
            </a:fld>
            <a:endParaRPr lang="en-US"/>
          </a:p>
        </p:txBody>
      </p:sp>
      <p:sp>
        <p:nvSpPr>
          <p:cNvPr id="4" name="Footer Placeholder 3"/>
          <p:cNvSpPr>
            <a:spLocks noGrp="1"/>
          </p:cNvSpPr>
          <p:nvPr>
            <p:ph type="ftr" sz="quarter" idx="2"/>
          </p:nvPr>
        </p:nvSpPr>
        <p:spPr>
          <a:xfrm>
            <a:off x="0" y="8842031"/>
            <a:ext cx="3043343" cy="467071"/>
          </a:xfrm>
          <a:prstGeom prst="rect">
            <a:avLst/>
          </a:prstGeom>
        </p:spPr>
        <p:txBody>
          <a:bodyPr vert="horz" lIns="93313" tIns="46657" rIns="93313" bIns="46657" rtlCol="0" anchor="b"/>
          <a:lstStyle>
            <a:lvl1pPr algn="l">
              <a:defRPr sz="1200"/>
            </a:lvl1pPr>
          </a:lstStyle>
          <a:p>
            <a:endParaRPr lang="en-US"/>
          </a:p>
        </p:txBody>
      </p:sp>
      <p:sp>
        <p:nvSpPr>
          <p:cNvPr id="5" name="Slide Number Placeholder 4"/>
          <p:cNvSpPr>
            <a:spLocks noGrp="1"/>
          </p:cNvSpPr>
          <p:nvPr>
            <p:ph type="sldNum" sz="quarter" idx="3"/>
          </p:nvPr>
        </p:nvSpPr>
        <p:spPr>
          <a:xfrm>
            <a:off x="3978133" y="8842031"/>
            <a:ext cx="3043343" cy="467071"/>
          </a:xfrm>
          <a:prstGeom prst="rect">
            <a:avLst/>
          </a:prstGeom>
        </p:spPr>
        <p:txBody>
          <a:bodyPr vert="horz" lIns="93313" tIns="46657" rIns="93313" bIns="46657" rtlCol="0" anchor="b"/>
          <a:lstStyle>
            <a:lvl1pPr algn="r">
              <a:defRPr sz="1200"/>
            </a:lvl1pPr>
          </a:lstStyle>
          <a:p>
            <a:fld id="{73A27630-91C4-4530-B75F-DCB49C2A35C7}" type="slidenum">
              <a:rPr lang="en-US" smtClean="0"/>
              <a:t>‹#›</a:t>
            </a:fld>
            <a:endParaRPr lang="en-US"/>
          </a:p>
        </p:txBody>
      </p:sp>
    </p:spTree>
    <p:extLst>
      <p:ext uri="{BB962C8B-B14F-4D97-AF65-F5344CB8AC3E}">
        <p14:creationId xmlns:p14="http://schemas.microsoft.com/office/powerpoint/2010/main" val="42526090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97920"/>
            <a:ext cx="7772400" cy="2550020"/>
          </a:xfrm>
        </p:spPr>
        <p:txBody>
          <a:bodyPr anchor="b">
            <a:normAutofit/>
          </a:bodyPr>
          <a:lstStyle>
            <a:lvl1pPr algn="ctr">
              <a:defRPr sz="4500">
                <a:solidFill>
                  <a:schemeClr val="bg1"/>
                </a:solidFill>
                <a:latin typeface="Lucida Calligraphy" panose="03010101010101010101" pitchFamily="66" charset="0"/>
              </a:defRPr>
            </a:lvl1pPr>
          </a:lstStyle>
          <a:p>
            <a:r>
              <a:rPr lang="en-US" dirty="0"/>
              <a:t>Click to edit Master title style</a:t>
            </a:r>
          </a:p>
        </p:txBody>
      </p:sp>
      <p:sp>
        <p:nvSpPr>
          <p:cNvPr id="3" name="Subtitle 2"/>
          <p:cNvSpPr>
            <a:spLocks noGrp="1"/>
          </p:cNvSpPr>
          <p:nvPr>
            <p:ph type="subTitle" idx="1"/>
          </p:nvPr>
        </p:nvSpPr>
        <p:spPr>
          <a:xfrm>
            <a:off x="1143000" y="4488872"/>
            <a:ext cx="6858000" cy="768927"/>
          </a:xfrm>
        </p:spPr>
        <p:txBody>
          <a:bodyPr>
            <a:noAutofit/>
          </a:bodyPr>
          <a:lstStyle>
            <a:lvl1pPr marL="0" indent="0" algn="ctr">
              <a:buNone/>
              <a:defRPr sz="4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910932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289336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365630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81783"/>
          </a:xfrm>
        </p:spPr>
        <p:txBody>
          <a:bodyPr>
            <a:normAutofit/>
          </a:bodyPr>
          <a:lstStyle>
            <a:lvl1pPr algn="ctr">
              <a:defRPr sz="3400">
                <a:solidFill>
                  <a:schemeClr val="bg1"/>
                </a:solidFill>
                <a:latin typeface="Lucida Calligraphy" panose="03010101010101010101" pitchFamily="66" charset="0"/>
              </a:defRPr>
            </a:lvl1pPr>
          </a:lstStyle>
          <a:p>
            <a:r>
              <a:rPr lang="en-US" dirty="0"/>
              <a:t>Click to edit Master title style</a:t>
            </a:r>
          </a:p>
        </p:txBody>
      </p:sp>
      <p:sp>
        <p:nvSpPr>
          <p:cNvPr id="3" name="Content Placeholder 2"/>
          <p:cNvSpPr>
            <a:spLocks noGrp="1"/>
          </p:cNvSpPr>
          <p:nvPr>
            <p:ph idx="1"/>
          </p:nvPr>
        </p:nvSpPr>
        <p:spPr>
          <a:xfrm>
            <a:off x="473825" y="1471353"/>
            <a:ext cx="8229600" cy="4962699"/>
          </a:xfrm>
        </p:spPr>
        <p:txBody>
          <a:bodyPr/>
          <a:lstStyle>
            <a:lvl1pPr>
              <a:defRPr>
                <a:solidFill>
                  <a:schemeClr val="bg1"/>
                </a:solidFill>
              </a:defRPr>
            </a:lvl1pPr>
            <a:lvl2pPr marL="631825" indent="-290513">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10403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F53FE5-340C-4074-89DC-DBC01D5D6D3F}" type="datetimeFigureOut">
              <a:rPr lang="en-US" smtClean="0"/>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9468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F53FE5-340C-4074-89DC-DBC01D5D6D3F}" type="datetimeFigureOut">
              <a:rPr lang="en-US" smtClean="0"/>
              <a:t>6/3/2018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84361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F53FE5-340C-4074-89DC-DBC01D5D6D3F}" type="datetimeFigureOut">
              <a:rPr lang="en-US" smtClean="0"/>
              <a:t>6/3/2018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75095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F53FE5-340C-4074-89DC-DBC01D5D6D3F}" type="datetimeFigureOut">
              <a:rPr lang="en-US" smtClean="0"/>
              <a:t>6/3/2018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2831919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53FE5-340C-4074-89DC-DBC01D5D6D3F}" type="datetimeFigureOut">
              <a:rPr lang="en-US" smtClean="0"/>
              <a:t>6/3/2018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431370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6/3/2018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743015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6/3/2018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1345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53FE5-340C-4074-89DC-DBC01D5D6D3F}" type="datetimeFigureOut">
              <a:rPr lang="en-US" smtClean="0"/>
              <a:t>6/3/2018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82CDBB-7D2E-4196-97C8-824C0D3A55B2}" type="slidenum">
              <a:rPr lang="en-US" smtClean="0"/>
              <a:t>‹#›</a:t>
            </a:fld>
            <a:endParaRPr lang="en-US"/>
          </a:p>
        </p:txBody>
      </p:sp>
    </p:spTree>
    <p:extLst>
      <p:ext uri="{BB962C8B-B14F-4D97-AF65-F5344CB8AC3E}">
        <p14:creationId xmlns:p14="http://schemas.microsoft.com/office/powerpoint/2010/main" val="3999772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1392"/>
            <a:ext cx="7772400" cy="2550020"/>
          </a:xfrm>
        </p:spPr>
        <p:txBody>
          <a:bodyPr>
            <a:normAutofit/>
          </a:bodyPr>
          <a:lstStyle/>
          <a:p>
            <a:pPr>
              <a:lnSpc>
                <a:spcPct val="150000"/>
              </a:lnSpc>
            </a:pPr>
            <a:r>
              <a:rPr lang="en-US" sz="4400" b="1" dirty="0"/>
              <a:t>Overview of Matthew 1-3</a:t>
            </a:r>
            <a:br>
              <a:rPr lang="en-US" sz="4400" b="1" dirty="0"/>
            </a:br>
            <a:endParaRPr lang="en-US" sz="4400" b="1" dirty="0"/>
          </a:p>
        </p:txBody>
      </p:sp>
      <p:sp>
        <p:nvSpPr>
          <p:cNvPr id="3" name="Subtitle 2"/>
          <p:cNvSpPr>
            <a:spLocks noGrp="1"/>
          </p:cNvSpPr>
          <p:nvPr>
            <p:ph type="subTitle" idx="1"/>
          </p:nvPr>
        </p:nvSpPr>
        <p:spPr/>
        <p:txBody>
          <a:bodyPr/>
          <a:lstStyle/>
          <a:p>
            <a:r>
              <a:rPr lang="en-US" sz="3200" b="1" dirty="0"/>
              <a:t>Matt. 28:16-20</a:t>
            </a:r>
          </a:p>
        </p:txBody>
      </p:sp>
      <p:cxnSp>
        <p:nvCxnSpPr>
          <p:cNvPr id="4" name="Straight Connector 3"/>
          <p:cNvCxnSpPr/>
          <p:nvPr/>
        </p:nvCxnSpPr>
        <p:spPr>
          <a:xfrm>
            <a:off x="410633" y="3850081"/>
            <a:ext cx="8322733" cy="0"/>
          </a:xfrm>
          <a:prstGeom prst="line">
            <a:avLst/>
          </a:prstGeom>
          <a:ln w="25400" cap="sq">
            <a:solidFill>
              <a:schemeClr val="bg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499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405485"/>
            <a:ext cx="8296556" cy="3416320"/>
          </a:xfrm>
          <a:prstGeom prst="rect">
            <a:avLst/>
          </a:prstGeom>
          <a:noFill/>
        </p:spPr>
        <p:txBody>
          <a:bodyPr wrap="square" rtlCol="0">
            <a:spAutoFit/>
          </a:bodyPr>
          <a:lstStyle/>
          <a:p>
            <a:pPr algn="just"/>
            <a:r>
              <a:rPr lang="en-US" sz="2400" b="1" dirty="0">
                <a:solidFill>
                  <a:schemeClr val="bg1"/>
                </a:solidFill>
              </a:rPr>
              <a:t>10  When they saw the star, they rejoiced with exceedingly great joy. </a:t>
            </a:r>
          </a:p>
          <a:p>
            <a:pPr algn="just"/>
            <a:r>
              <a:rPr lang="en-US" sz="2400" b="1" dirty="0">
                <a:solidFill>
                  <a:schemeClr val="bg1"/>
                </a:solidFill>
              </a:rPr>
              <a:t>    11  And when they had come into the house, they saw the young Child with Mary His mother, and fell down and worshiped Him. And when they had opened their treasures, they presented gifts to Him: gold, frankincense, and myrrh. </a:t>
            </a:r>
          </a:p>
          <a:p>
            <a:pPr algn="just"/>
            <a:r>
              <a:rPr lang="en-US" sz="2400" b="1" dirty="0">
                <a:solidFill>
                  <a:schemeClr val="bg1"/>
                </a:solidFill>
              </a:rPr>
              <a:t>    12  Then, being divinely warned in a dream that they should not return to Herod, they departed for their own country another way. </a:t>
            </a:r>
            <a:endParaRPr lang="en-US" sz="2200" b="1" dirty="0">
              <a:solidFill>
                <a:schemeClr val="bg1"/>
              </a:solidFill>
            </a:endParaRPr>
          </a:p>
        </p:txBody>
      </p:sp>
    </p:spTree>
    <p:extLst>
      <p:ext uri="{BB962C8B-B14F-4D97-AF65-F5344CB8AC3E}">
        <p14:creationId xmlns:p14="http://schemas.microsoft.com/office/powerpoint/2010/main" val="1794836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405485"/>
            <a:ext cx="8296556" cy="4154984"/>
          </a:xfrm>
          <a:prstGeom prst="rect">
            <a:avLst/>
          </a:prstGeom>
          <a:noFill/>
        </p:spPr>
        <p:txBody>
          <a:bodyPr wrap="square" rtlCol="0">
            <a:spAutoFit/>
          </a:bodyPr>
          <a:lstStyle/>
          <a:p>
            <a:pPr algn="ctr"/>
            <a:r>
              <a:rPr lang="en-US" sz="2400" b="1" dirty="0">
                <a:solidFill>
                  <a:srgbClr val="FFFF00"/>
                </a:solidFill>
              </a:rPr>
              <a:t>The Flight to Egypt</a:t>
            </a:r>
          </a:p>
          <a:p>
            <a:pPr algn="just"/>
            <a:r>
              <a:rPr lang="en-US" sz="2400" b="1" dirty="0">
                <a:solidFill>
                  <a:schemeClr val="bg1"/>
                </a:solidFill>
              </a:rPr>
              <a:t>    13  Now when they had departed, behold, an angel of the Lord appeared to Joseph in a dream, saying, "Arise, take the young Child and His mother, flee to Egypt, and stay there until I bring you word; for Herod will seek the young Child to destroy Him." </a:t>
            </a:r>
          </a:p>
          <a:p>
            <a:pPr algn="just"/>
            <a:r>
              <a:rPr lang="en-US" sz="2400" b="1" dirty="0">
                <a:solidFill>
                  <a:schemeClr val="bg1"/>
                </a:solidFill>
              </a:rPr>
              <a:t>    14  When he arose, he took the young Child and His mother by night and departed for Egypt, </a:t>
            </a:r>
          </a:p>
          <a:p>
            <a:pPr algn="just"/>
            <a:r>
              <a:rPr lang="en-US" sz="2400" b="1" dirty="0">
                <a:solidFill>
                  <a:schemeClr val="bg1"/>
                </a:solidFill>
              </a:rPr>
              <a:t>    15  and was there until the death of Herod, that it might be fulfilled which was spoken by the Lord through the prophet, saying, "OUT OF EGYPT I CALLED MY SON.". </a:t>
            </a:r>
            <a:endParaRPr lang="en-US" sz="2200" b="1" dirty="0">
              <a:solidFill>
                <a:schemeClr val="bg1"/>
              </a:solidFill>
            </a:endParaRPr>
          </a:p>
        </p:txBody>
      </p:sp>
    </p:spTree>
    <p:extLst>
      <p:ext uri="{BB962C8B-B14F-4D97-AF65-F5344CB8AC3E}">
        <p14:creationId xmlns:p14="http://schemas.microsoft.com/office/powerpoint/2010/main" val="4017936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405485"/>
            <a:ext cx="8296556" cy="4524315"/>
          </a:xfrm>
          <a:prstGeom prst="rect">
            <a:avLst/>
          </a:prstGeom>
          <a:noFill/>
        </p:spPr>
        <p:txBody>
          <a:bodyPr wrap="square" rtlCol="0">
            <a:spAutoFit/>
          </a:bodyPr>
          <a:lstStyle/>
          <a:p>
            <a:pPr algn="ctr"/>
            <a:r>
              <a:rPr lang="en-US" sz="2400" b="1" dirty="0">
                <a:solidFill>
                  <a:srgbClr val="FFFF00"/>
                </a:solidFill>
              </a:rPr>
              <a:t>Herod Kills the Children</a:t>
            </a:r>
            <a:endParaRPr lang="en-US" sz="2400" b="1" dirty="0">
              <a:solidFill>
                <a:schemeClr val="bg1"/>
              </a:solidFill>
            </a:endParaRPr>
          </a:p>
          <a:p>
            <a:pPr algn="just"/>
            <a:r>
              <a:rPr lang="en-US" sz="2400" b="1" dirty="0">
                <a:solidFill>
                  <a:schemeClr val="bg1"/>
                </a:solidFill>
              </a:rPr>
              <a:t>    16  Then Herod, when he saw that he was deceived by the wise men, was exceedingly angry; and he sent forth and put to death all the male children who were in Bethlehem and in all its districts, from two years old and under, according to the time which he had determined from the wise men. </a:t>
            </a:r>
          </a:p>
          <a:p>
            <a:pPr algn="just"/>
            <a:r>
              <a:rPr lang="en-US" sz="2400" b="1" dirty="0">
                <a:solidFill>
                  <a:schemeClr val="bg1"/>
                </a:solidFill>
              </a:rPr>
              <a:t>    17  Then was fulfilled what was spoken by Jeremiah the prophet, saying: </a:t>
            </a:r>
          </a:p>
          <a:p>
            <a:pPr algn="just"/>
            <a:r>
              <a:rPr lang="en-US" sz="2400" b="1" dirty="0">
                <a:solidFill>
                  <a:schemeClr val="bg1"/>
                </a:solidFill>
              </a:rPr>
              <a:t>    18  "A VOICE WAS HEARD IN RAMAH, LAMENTATION, WEEPING, AND GREAT MOURNING, RACHEL WEEPING FOR HER CHILDREN, REFUSING TO BE COMFORTED, BECAUSE THEY ARE NO MORE." </a:t>
            </a:r>
            <a:endParaRPr lang="en-US" sz="2200" b="1" dirty="0">
              <a:solidFill>
                <a:schemeClr val="bg1"/>
              </a:solidFill>
            </a:endParaRPr>
          </a:p>
        </p:txBody>
      </p:sp>
    </p:spTree>
    <p:extLst>
      <p:ext uri="{BB962C8B-B14F-4D97-AF65-F5344CB8AC3E}">
        <p14:creationId xmlns:p14="http://schemas.microsoft.com/office/powerpoint/2010/main" val="2733033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405485"/>
            <a:ext cx="8296556" cy="5632311"/>
          </a:xfrm>
          <a:prstGeom prst="rect">
            <a:avLst/>
          </a:prstGeom>
          <a:noFill/>
        </p:spPr>
        <p:txBody>
          <a:bodyPr wrap="square" rtlCol="0">
            <a:spAutoFit/>
          </a:bodyPr>
          <a:lstStyle/>
          <a:p>
            <a:pPr algn="ctr"/>
            <a:r>
              <a:rPr lang="en-US" sz="2400" b="1" dirty="0">
                <a:solidFill>
                  <a:srgbClr val="FFFF00"/>
                </a:solidFill>
              </a:rPr>
              <a:t>The Return to Nazareth</a:t>
            </a:r>
            <a:endParaRPr lang="en-US" sz="2400" b="1" dirty="0">
              <a:solidFill>
                <a:schemeClr val="bg1"/>
              </a:solidFill>
            </a:endParaRPr>
          </a:p>
          <a:p>
            <a:pPr algn="just"/>
            <a:r>
              <a:rPr lang="en-US" sz="2400" b="1" dirty="0">
                <a:solidFill>
                  <a:schemeClr val="bg1"/>
                </a:solidFill>
              </a:rPr>
              <a:t>    19  Now when Herod was dead, behold, an angel of the Lord appeared in a dream to Joseph in Egypt, </a:t>
            </a:r>
          </a:p>
          <a:p>
            <a:pPr algn="just"/>
            <a:r>
              <a:rPr lang="en-US" sz="2400" b="1" dirty="0">
                <a:solidFill>
                  <a:schemeClr val="bg1"/>
                </a:solidFill>
              </a:rPr>
              <a:t>    20  saying, "Arise, take the young Child and His mother, and go to the land of Israel, for those who sought the young Child's life are dead." </a:t>
            </a:r>
          </a:p>
          <a:p>
            <a:pPr algn="just"/>
            <a:r>
              <a:rPr lang="en-US" sz="2400" b="1" dirty="0">
                <a:solidFill>
                  <a:schemeClr val="bg1"/>
                </a:solidFill>
              </a:rPr>
              <a:t>    21  Then he arose, took the young Child and His mother, and came into the land of Israel. </a:t>
            </a:r>
          </a:p>
          <a:p>
            <a:pPr algn="just"/>
            <a:r>
              <a:rPr lang="en-US" sz="2400" b="1" dirty="0">
                <a:solidFill>
                  <a:schemeClr val="bg1"/>
                </a:solidFill>
              </a:rPr>
              <a:t>    22  But when he heard that </a:t>
            </a:r>
            <a:r>
              <a:rPr lang="en-US" sz="2400" b="1" dirty="0" err="1">
                <a:solidFill>
                  <a:schemeClr val="bg1"/>
                </a:solidFill>
              </a:rPr>
              <a:t>Archelaus</a:t>
            </a:r>
            <a:r>
              <a:rPr lang="en-US" sz="2400" b="1" dirty="0">
                <a:solidFill>
                  <a:schemeClr val="bg1"/>
                </a:solidFill>
              </a:rPr>
              <a:t> was reigning over Judea instead of his father Herod, he was afraid to go there. And being warned by God in a dream, he turned aside into the region of Galilee. </a:t>
            </a:r>
          </a:p>
          <a:p>
            <a:pPr algn="just"/>
            <a:r>
              <a:rPr lang="en-US" sz="2400" b="1" dirty="0">
                <a:solidFill>
                  <a:schemeClr val="bg1"/>
                </a:solidFill>
              </a:rPr>
              <a:t>    23  And he came and dwelt in a city called Nazareth, that it might be fulfilled which was spoken by the prophets, "HE SHALL BE CALLED A NAZARENE."  </a:t>
            </a:r>
            <a:endParaRPr lang="en-US" sz="2200" b="1" dirty="0">
              <a:solidFill>
                <a:schemeClr val="bg1"/>
              </a:solidFill>
            </a:endParaRPr>
          </a:p>
        </p:txBody>
      </p:sp>
    </p:spTree>
    <p:extLst>
      <p:ext uri="{BB962C8B-B14F-4D97-AF65-F5344CB8AC3E}">
        <p14:creationId xmlns:p14="http://schemas.microsoft.com/office/powerpoint/2010/main" val="1364442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405485"/>
            <a:ext cx="8296556" cy="5632311"/>
          </a:xfrm>
          <a:prstGeom prst="rect">
            <a:avLst/>
          </a:prstGeom>
          <a:noFill/>
        </p:spPr>
        <p:txBody>
          <a:bodyPr wrap="square" rtlCol="0">
            <a:spAutoFit/>
          </a:bodyPr>
          <a:lstStyle/>
          <a:p>
            <a:pPr algn="ctr"/>
            <a:r>
              <a:rPr lang="en-US" sz="2400" b="1" dirty="0">
                <a:solidFill>
                  <a:srgbClr val="FFFF00"/>
                </a:solidFill>
              </a:rPr>
              <a:t>John the Baptist Prepares the Way</a:t>
            </a:r>
          </a:p>
          <a:p>
            <a:pPr algn="just"/>
            <a:r>
              <a:rPr lang="en-US" sz="2400" b="1" dirty="0">
                <a:solidFill>
                  <a:schemeClr val="bg1"/>
                </a:solidFill>
              </a:rPr>
              <a:t>    1  In those days John the Baptist came preaching in the wilderness of Judea, </a:t>
            </a:r>
          </a:p>
          <a:p>
            <a:pPr algn="just"/>
            <a:r>
              <a:rPr lang="en-US" sz="2400" b="1" dirty="0">
                <a:solidFill>
                  <a:schemeClr val="bg1"/>
                </a:solidFill>
              </a:rPr>
              <a:t>    2  and saying, "Repent, for the kingdom of heaven is at hand!" </a:t>
            </a:r>
          </a:p>
          <a:p>
            <a:pPr algn="just"/>
            <a:r>
              <a:rPr lang="en-US" sz="2400" b="1" dirty="0">
                <a:solidFill>
                  <a:schemeClr val="bg1"/>
                </a:solidFill>
              </a:rPr>
              <a:t>    3  For this is he who was spoken of by the prophet Isaiah, saying: "THE VOICE OF ONE CRYING IN THE WILDERNESS: 'PREPARE THE WAY OF THE LORD; MAKE HIS PATHS STRAIGHT.' " </a:t>
            </a:r>
          </a:p>
          <a:p>
            <a:pPr algn="just"/>
            <a:r>
              <a:rPr lang="en-US" sz="2400" b="1" dirty="0">
                <a:solidFill>
                  <a:schemeClr val="bg1"/>
                </a:solidFill>
              </a:rPr>
              <a:t>    4  Now John himself was clothed in camel's hair, with a leather belt around his waist; and his food was locusts and wild honey. </a:t>
            </a:r>
          </a:p>
          <a:p>
            <a:pPr algn="just"/>
            <a:r>
              <a:rPr lang="en-US" sz="2400" b="1" dirty="0">
                <a:solidFill>
                  <a:schemeClr val="bg1"/>
                </a:solidFill>
              </a:rPr>
              <a:t>    5  Then Jerusalem, all Judea, and all the region around the Jordan went out to him </a:t>
            </a:r>
          </a:p>
          <a:p>
            <a:pPr algn="just"/>
            <a:r>
              <a:rPr lang="en-US" sz="2400" b="1" dirty="0">
                <a:solidFill>
                  <a:schemeClr val="bg1"/>
                </a:solidFill>
              </a:rPr>
              <a:t>    6  and were baptized by him in the Jordan, confessing their sins. </a:t>
            </a:r>
            <a:endParaRPr lang="en-US" sz="2200" b="1" dirty="0">
              <a:solidFill>
                <a:srgbClr val="FF0000"/>
              </a:solidFill>
            </a:endParaRPr>
          </a:p>
        </p:txBody>
      </p:sp>
    </p:spTree>
    <p:extLst>
      <p:ext uri="{BB962C8B-B14F-4D97-AF65-F5344CB8AC3E}">
        <p14:creationId xmlns:p14="http://schemas.microsoft.com/office/powerpoint/2010/main" val="1134739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405485"/>
            <a:ext cx="8296556" cy="6124754"/>
          </a:xfrm>
          <a:prstGeom prst="rect">
            <a:avLst/>
          </a:prstGeom>
          <a:noFill/>
        </p:spPr>
        <p:txBody>
          <a:bodyPr wrap="square" rtlCol="0">
            <a:spAutoFit/>
          </a:bodyPr>
          <a:lstStyle/>
          <a:p>
            <a:pPr algn="ctr"/>
            <a:r>
              <a:rPr lang="en-US" sz="2400" b="1" dirty="0">
                <a:solidFill>
                  <a:srgbClr val="FFFF00"/>
                </a:solidFill>
              </a:rPr>
              <a:t>John the Baptist Prepares the Way</a:t>
            </a:r>
          </a:p>
          <a:p>
            <a:pPr algn="just"/>
            <a:r>
              <a:rPr lang="en-US" sz="2300" b="1" dirty="0">
                <a:solidFill>
                  <a:schemeClr val="bg1"/>
                </a:solidFill>
              </a:rPr>
              <a:t>    7  But when he saw many of the Pharisees and Sadducees coming to his baptism, he said to them, "Brood of vipers! Who warned you to flee from the wrath to come? </a:t>
            </a:r>
          </a:p>
          <a:p>
            <a:pPr algn="just"/>
            <a:r>
              <a:rPr lang="en-US" sz="2300" b="1" dirty="0">
                <a:solidFill>
                  <a:schemeClr val="bg1"/>
                </a:solidFill>
              </a:rPr>
              <a:t>    8  Therefore bear fruits worthy of repentance, </a:t>
            </a:r>
          </a:p>
          <a:p>
            <a:pPr algn="just"/>
            <a:r>
              <a:rPr lang="en-US" sz="2300" b="1" dirty="0">
                <a:solidFill>
                  <a:schemeClr val="bg1"/>
                </a:solidFill>
              </a:rPr>
              <a:t>    9  and do not think to say to yourselves, 'We have Abraham as our father.' For I say to you that God is able to raise up children to Abraham from these stones. </a:t>
            </a:r>
          </a:p>
          <a:p>
            <a:pPr algn="just"/>
            <a:r>
              <a:rPr lang="en-US" sz="2300" b="1" dirty="0">
                <a:solidFill>
                  <a:schemeClr val="bg1"/>
                </a:solidFill>
              </a:rPr>
              <a:t>    10  And even now the ax is laid to the root of the trees. Therefore every tree which does not bear good fruit is cut down and thrown into the fire. </a:t>
            </a:r>
          </a:p>
          <a:p>
            <a:pPr algn="just"/>
            <a:r>
              <a:rPr lang="en-US" sz="2300" b="1" dirty="0">
                <a:solidFill>
                  <a:schemeClr val="bg1"/>
                </a:solidFill>
              </a:rPr>
              <a:t>    11  I indeed baptize you with water unto repentance, but He who is coming after me is mightier than I, whose sandals I am not worthy to carry. He will baptize you with the Holy Spirit and fire. </a:t>
            </a:r>
          </a:p>
          <a:p>
            <a:pPr algn="just"/>
            <a:r>
              <a:rPr lang="en-US" sz="2300" b="1" dirty="0">
                <a:solidFill>
                  <a:schemeClr val="bg1"/>
                </a:solidFill>
              </a:rPr>
              <a:t>    12  His winnowing fan is in His hand, and He will thoroughly clean out His threshing floor, and gather His wheat into the barn; but He will burn up the chaff with unquenchable fire."</a:t>
            </a:r>
            <a:endParaRPr lang="en-US" sz="2200" b="1" dirty="0">
              <a:solidFill>
                <a:srgbClr val="FF0000"/>
              </a:solidFill>
            </a:endParaRPr>
          </a:p>
        </p:txBody>
      </p:sp>
    </p:spTree>
    <p:extLst>
      <p:ext uri="{BB962C8B-B14F-4D97-AF65-F5344CB8AC3E}">
        <p14:creationId xmlns:p14="http://schemas.microsoft.com/office/powerpoint/2010/main" val="1175241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405485"/>
            <a:ext cx="8296556" cy="5247590"/>
          </a:xfrm>
          <a:prstGeom prst="rect">
            <a:avLst/>
          </a:prstGeom>
          <a:noFill/>
        </p:spPr>
        <p:txBody>
          <a:bodyPr wrap="square" rtlCol="0">
            <a:spAutoFit/>
          </a:bodyPr>
          <a:lstStyle/>
          <a:p>
            <a:pPr algn="ctr"/>
            <a:r>
              <a:rPr lang="en-US" sz="2300" b="1" dirty="0">
                <a:solidFill>
                  <a:srgbClr val="FFFF00"/>
                </a:solidFill>
              </a:rPr>
              <a:t>The Baptism of Jesus</a:t>
            </a:r>
          </a:p>
          <a:p>
            <a:pPr algn="just"/>
            <a:r>
              <a:rPr lang="en-US" sz="2400" b="1" dirty="0">
                <a:solidFill>
                  <a:schemeClr val="bg1"/>
                </a:solidFill>
              </a:rPr>
              <a:t>    13  Then Jesus came from Galilee to John at the Jordan to be baptized by him. </a:t>
            </a:r>
          </a:p>
          <a:p>
            <a:pPr algn="just"/>
            <a:r>
              <a:rPr lang="en-US" sz="2400" b="1" dirty="0">
                <a:solidFill>
                  <a:schemeClr val="bg1"/>
                </a:solidFill>
              </a:rPr>
              <a:t>    14  And John tried to prevent Him, saying, "I need to be baptized by You, and are You coming to me?" </a:t>
            </a:r>
          </a:p>
          <a:p>
            <a:pPr algn="just"/>
            <a:r>
              <a:rPr lang="en-US" sz="2400" b="1" dirty="0">
                <a:solidFill>
                  <a:schemeClr val="bg1"/>
                </a:solidFill>
              </a:rPr>
              <a:t>    15  But Jesus answered and said to him, "Permit it to be so now, for thus it is fitting for us to fulfill all righteousness." Then he allowed Him. </a:t>
            </a:r>
          </a:p>
          <a:p>
            <a:pPr algn="just"/>
            <a:r>
              <a:rPr lang="en-US" sz="2400" b="1" dirty="0">
                <a:solidFill>
                  <a:schemeClr val="bg1"/>
                </a:solidFill>
              </a:rPr>
              <a:t>    16  When He had been baptized, Jesus came up immediately from the water; and behold, the heavens were opened to Him, and He saw the Spirit of God descending like a dove and alighting upon Him. </a:t>
            </a:r>
          </a:p>
          <a:p>
            <a:pPr algn="just"/>
            <a:r>
              <a:rPr lang="en-US" sz="2400" b="1" dirty="0">
                <a:solidFill>
                  <a:schemeClr val="bg1"/>
                </a:solidFill>
              </a:rPr>
              <a:t>    17  And suddenly a voice came from heaven, saying, "This is My beloved Son, in whom I am well pleased."</a:t>
            </a:r>
            <a:endParaRPr lang="en-US" sz="2200" b="1" dirty="0">
              <a:solidFill>
                <a:schemeClr val="bg1"/>
              </a:solidFill>
            </a:endParaRPr>
          </a:p>
        </p:txBody>
      </p:sp>
    </p:spTree>
    <p:extLst>
      <p:ext uri="{BB962C8B-B14F-4D97-AF65-F5344CB8AC3E}">
        <p14:creationId xmlns:p14="http://schemas.microsoft.com/office/powerpoint/2010/main" val="20572812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040" y="527539"/>
            <a:ext cx="8435713" cy="5906514"/>
          </a:xfrm>
        </p:spPr>
        <p:txBody>
          <a:bodyPr>
            <a:normAutofit/>
          </a:bodyPr>
          <a:lstStyle/>
          <a:p>
            <a:pPr marL="0" indent="0" algn="ctr">
              <a:spcAft>
                <a:spcPts val="1500"/>
              </a:spcAft>
              <a:buNone/>
            </a:pPr>
            <a:r>
              <a:rPr lang="en-US" sz="4400" b="1" dirty="0">
                <a:solidFill>
                  <a:srgbClr val="FFFF00"/>
                </a:solidFill>
              </a:rPr>
              <a:t>You Must Be Baptized to be Saved  </a:t>
            </a:r>
          </a:p>
          <a:p>
            <a:pPr marL="685800" indent="-457200">
              <a:spcAft>
                <a:spcPts val="1500"/>
              </a:spcAft>
            </a:pPr>
            <a:r>
              <a:rPr lang="en-US" sz="3600" b="1" dirty="0"/>
              <a:t>Believe				John 3:16</a:t>
            </a:r>
          </a:p>
          <a:p>
            <a:pPr marL="457200">
              <a:spcAft>
                <a:spcPts val="1500"/>
              </a:spcAft>
            </a:pPr>
            <a:r>
              <a:rPr lang="en-US" sz="3600" b="1" dirty="0"/>
              <a:t>  Repent				Acts 17:30</a:t>
            </a:r>
          </a:p>
          <a:p>
            <a:pPr marL="457200">
              <a:spcAft>
                <a:spcPts val="1500"/>
              </a:spcAft>
            </a:pPr>
            <a:r>
              <a:rPr lang="en-US" sz="3600" b="1" dirty="0"/>
              <a:t>  Confess Faith			Rom. 10:10</a:t>
            </a:r>
          </a:p>
          <a:p>
            <a:pPr marL="457200">
              <a:spcAft>
                <a:spcPts val="1500"/>
              </a:spcAft>
            </a:pPr>
            <a:r>
              <a:rPr lang="en-US" sz="3600" b="1" dirty="0"/>
              <a:t>  Be Baptized Into Him	Acts 22:16</a:t>
            </a:r>
          </a:p>
          <a:p>
            <a:pPr marL="457200" indent="-404813" algn="ctr">
              <a:spcAft>
                <a:spcPts val="1500"/>
              </a:spcAft>
              <a:buNone/>
            </a:pPr>
            <a:r>
              <a:rPr lang="en-US" sz="3500" b="1" dirty="0">
                <a:solidFill>
                  <a:srgbClr val="FFFF00"/>
                </a:solidFill>
              </a:rPr>
              <a:t>Added to His church, His body, His kingdom </a:t>
            </a:r>
            <a:endParaRPr lang="en-US" sz="3600" b="1" dirty="0">
              <a:solidFill>
                <a:srgbClr val="FFFF00"/>
              </a:solidFill>
            </a:endParaRPr>
          </a:p>
          <a:p>
            <a:pPr marL="457200">
              <a:spcAft>
                <a:spcPts val="1500"/>
              </a:spcAft>
            </a:pPr>
            <a:r>
              <a:rPr lang="en-US" sz="3600" b="1" dirty="0"/>
              <a:t>  Be Faithful until death	Rev. 2:10</a:t>
            </a:r>
          </a:p>
        </p:txBody>
      </p:sp>
    </p:spTree>
    <p:extLst>
      <p:ext uri="{BB962C8B-B14F-4D97-AF65-F5344CB8AC3E}">
        <p14:creationId xmlns:p14="http://schemas.microsoft.com/office/powerpoint/2010/main" val="1976175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313788"/>
            <a:ext cx="8296556" cy="5232202"/>
          </a:xfrm>
          <a:prstGeom prst="rect">
            <a:avLst/>
          </a:prstGeom>
          <a:noFill/>
        </p:spPr>
        <p:txBody>
          <a:bodyPr wrap="square" rtlCol="0">
            <a:spAutoFit/>
          </a:bodyPr>
          <a:lstStyle/>
          <a:p>
            <a:pPr algn="just"/>
            <a:endParaRPr lang="en-US" sz="2400" b="1" dirty="0">
              <a:solidFill>
                <a:schemeClr val="bg1"/>
              </a:solidFill>
            </a:endParaRPr>
          </a:p>
          <a:p>
            <a:pPr algn="just"/>
            <a:r>
              <a:rPr lang="en-US" sz="2400" b="1" dirty="0">
                <a:solidFill>
                  <a:schemeClr val="bg1"/>
                </a:solidFill>
              </a:rPr>
              <a:t>    16  Then the eleven disciples went away into Galilee, to the mountain which Jesus had appointed for them. </a:t>
            </a:r>
          </a:p>
          <a:p>
            <a:pPr algn="just"/>
            <a:r>
              <a:rPr lang="en-US" sz="2400" b="1" dirty="0">
                <a:solidFill>
                  <a:schemeClr val="bg1"/>
                </a:solidFill>
              </a:rPr>
              <a:t>    17  When they saw Him, they worshiped Him; but some doubted. </a:t>
            </a:r>
          </a:p>
          <a:p>
            <a:pPr algn="just"/>
            <a:r>
              <a:rPr lang="en-US" sz="2400" b="1" dirty="0">
                <a:solidFill>
                  <a:schemeClr val="bg1"/>
                </a:solidFill>
              </a:rPr>
              <a:t>    18  And Jesus came and spoke to them, saying, "All authority has been given to Me in heaven and on earth. </a:t>
            </a:r>
          </a:p>
          <a:p>
            <a:pPr algn="just"/>
            <a:r>
              <a:rPr lang="en-US" sz="2400" b="1" dirty="0">
                <a:solidFill>
                  <a:schemeClr val="bg1"/>
                </a:solidFill>
              </a:rPr>
              <a:t>    19  Go therefore and make disciples of all the nations, baptizing them in the name of the Father and of the Son and of the Holy Spirit, </a:t>
            </a:r>
          </a:p>
          <a:p>
            <a:pPr algn="just"/>
            <a:r>
              <a:rPr lang="en-US" sz="2400" b="1" dirty="0">
                <a:solidFill>
                  <a:schemeClr val="bg1"/>
                </a:solidFill>
              </a:rPr>
              <a:t>    20  teaching them to observe all things that I have commanded you; and lo, I am with you always, even to the end of the age." Amen. </a:t>
            </a:r>
          </a:p>
          <a:p>
            <a:pPr algn="just"/>
            <a:r>
              <a:rPr lang="en-US" sz="2400" b="1" dirty="0">
                <a:solidFill>
                  <a:schemeClr val="bg1"/>
                </a:solidFill>
              </a:rPr>
              <a:t>					Matt. 28:16-20</a:t>
            </a:r>
            <a:endParaRPr lang="en-US" sz="2200" b="1" dirty="0">
              <a:solidFill>
                <a:schemeClr val="bg1"/>
              </a:solidFill>
            </a:endParaRPr>
          </a:p>
        </p:txBody>
      </p:sp>
    </p:spTree>
    <p:extLst>
      <p:ext uri="{BB962C8B-B14F-4D97-AF65-F5344CB8AC3E}">
        <p14:creationId xmlns:p14="http://schemas.microsoft.com/office/powerpoint/2010/main" val="2244413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3891" y="335846"/>
            <a:ext cx="8296556" cy="6370975"/>
          </a:xfrm>
          <a:prstGeom prst="rect">
            <a:avLst/>
          </a:prstGeom>
          <a:noFill/>
        </p:spPr>
        <p:txBody>
          <a:bodyPr wrap="square" rtlCol="0">
            <a:spAutoFit/>
          </a:bodyPr>
          <a:lstStyle/>
          <a:p>
            <a:pPr algn="ctr"/>
            <a:r>
              <a:rPr lang="en-US" sz="2400" b="1" dirty="0">
                <a:solidFill>
                  <a:srgbClr val="FFFF00"/>
                </a:solidFill>
              </a:rPr>
              <a:t>The Genealogy of Jesus Christ</a:t>
            </a:r>
          </a:p>
          <a:p>
            <a:pPr algn="just"/>
            <a:r>
              <a:rPr lang="en-US" sz="2400" b="1" dirty="0">
                <a:solidFill>
                  <a:schemeClr val="bg1"/>
                </a:solidFill>
              </a:rPr>
              <a:t>    1  The book of the genealogy of Jesus Christ, the Son of David, the Son of Abraham: </a:t>
            </a:r>
          </a:p>
          <a:p>
            <a:pPr algn="just"/>
            <a:r>
              <a:rPr lang="en-US" sz="2400" b="1" dirty="0">
                <a:solidFill>
                  <a:schemeClr val="bg1"/>
                </a:solidFill>
              </a:rPr>
              <a:t>    2  Abraham begot Isaac, Isaac begot Jacob, and Jacob begot Judah and his brothers. </a:t>
            </a:r>
          </a:p>
          <a:p>
            <a:pPr algn="just"/>
            <a:r>
              <a:rPr lang="en-US" sz="2400" b="1" dirty="0">
                <a:solidFill>
                  <a:schemeClr val="bg1"/>
                </a:solidFill>
              </a:rPr>
              <a:t>    3  Judah begot Perez and </a:t>
            </a:r>
            <a:r>
              <a:rPr lang="en-US" sz="2400" b="1" dirty="0" err="1">
                <a:solidFill>
                  <a:schemeClr val="bg1"/>
                </a:solidFill>
              </a:rPr>
              <a:t>Zerah</a:t>
            </a:r>
            <a:r>
              <a:rPr lang="en-US" sz="2400" b="1" dirty="0">
                <a:solidFill>
                  <a:schemeClr val="bg1"/>
                </a:solidFill>
              </a:rPr>
              <a:t> by Tamar, Perez begot </a:t>
            </a:r>
            <a:r>
              <a:rPr lang="en-US" sz="2400" b="1" dirty="0" err="1">
                <a:solidFill>
                  <a:schemeClr val="bg1"/>
                </a:solidFill>
              </a:rPr>
              <a:t>Hezron</a:t>
            </a:r>
            <a:r>
              <a:rPr lang="en-US" sz="2400" b="1" dirty="0">
                <a:solidFill>
                  <a:schemeClr val="bg1"/>
                </a:solidFill>
              </a:rPr>
              <a:t>, and </a:t>
            </a:r>
            <a:r>
              <a:rPr lang="en-US" sz="2400" b="1" dirty="0" err="1">
                <a:solidFill>
                  <a:schemeClr val="bg1"/>
                </a:solidFill>
              </a:rPr>
              <a:t>Hezron</a:t>
            </a:r>
            <a:r>
              <a:rPr lang="en-US" sz="2400" b="1" dirty="0">
                <a:solidFill>
                  <a:schemeClr val="bg1"/>
                </a:solidFill>
              </a:rPr>
              <a:t> begot Ram. </a:t>
            </a:r>
          </a:p>
          <a:p>
            <a:pPr algn="just"/>
            <a:r>
              <a:rPr lang="en-US" sz="2400" b="1" dirty="0">
                <a:solidFill>
                  <a:schemeClr val="bg1"/>
                </a:solidFill>
              </a:rPr>
              <a:t>    4  Ram begot </a:t>
            </a:r>
            <a:r>
              <a:rPr lang="en-US" sz="2400" b="1" dirty="0" err="1">
                <a:solidFill>
                  <a:schemeClr val="bg1"/>
                </a:solidFill>
              </a:rPr>
              <a:t>Amminadab</a:t>
            </a:r>
            <a:r>
              <a:rPr lang="en-US" sz="2400" b="1" dirty="0">
                <a:solidFill>
                  <a:schemeClr val="bg1"/>
                </a:solidFill>
              </a:rPr>
              <a:t>, </a:t>
            </a:r>
            <a:r>
              <a:rPr lang="en-US" sz="2400" b="1" dirty="0" err="1">
                <a:solidFill>
                  <a:schemeClr val="bg1"/>
                </a:solidFill>
              </a:rPr>
              <a:t>Amminadab</a:t>
            </a:r>
            <a:r>
              <a:rPr lang="en-US" sz="2400" b="1" dirty="0">
                <a:solidFill>
                  <a:schemeClr val="bg1"/>
                </a:solidFill>
              </a:rPr>
              <a:t> begot </a:t>
            </a:r>
            <a:r>
              <a:rPr lang="en-US" sz="2400" b="1" dirty="0" err="1">
                <a:solidFill>
                  <a:schemeClr val="bg1"/>
                </a:solidFill>
              </a:rPr>
              <a:t>Nahshon</a:t>
            </a:r>
            <a:r>
              <a:rPr lang="en-US" sz="2400" b="1" dirty="0">
                <a:solidFill>
                  <a:schemeClr val="bg1"/>
                </a:solidFill>
              </a:rPr>
              <a:t>, and </a:t>
            </a:r>
            <a:r>
              <a:rPr lang="en-US" sz="2400" b="1" dirty="0" err="1">
                <a:solidFill>
                  <a:schemeClr val="bg1"/>
                </a:solidFill>
              </a:rPr>
              <a:t>Nahshon</a:t>
            </a:r>
            <a:r>
              <a:rPr lang="en-US" sz="2400" b="1" dirty="0">
                <a:solidFill>
                  <a:schemeClr val="bg1"/>
                </a:solidFill>
              </a:rPr>
              <a:t> begot Salmon. </a:t>
            </a:r>
          </a:p>
          <a:p>
            <a:pPr algn="just"/>
            <a:r>
              <a:rPr lang="en-US" sz="2400" b="1" dirty="0">
                <a:solidFill>
                  <a:schemeClr val="bg1"/>
                </a:solidFill>
              </a:rPr>
              <a:t>    5  Salmon begot Boaz by Rahab, Boaz begot Obed by Ruth, Obed begot Jesse, </a:t>
            </a:r>
          </a:p>
          <a:p>
            <a:pPr algn="just"/>
            <a:r>
              <a:rPr lang="en-US" sz="2400" b="1" dirty="0">
                <a:solidFill>
                  <a:schemeClr val="bg1"/>
                </a:solidFill>
              </a:rPr>
              <a:t>    6  and Jesse begot David the king. David the king begot Solomon by her who had been the wife of Uriah. </a:t>
            </a:r>
          </a:p>
          <a:p>
            <a:pPr algn="just"/>
            <a:r>
              <a:rPr lang="en-US" sz="2400" b="1" dirty="0">
                <a:solidFill>
                  <a:schemeClr val="bg1"/>
                </a:solidFill>
              </a:rPr>
              <a:t>    7  Solomon begot </a:t>
            </a:r>
            <a:r>
              <a:rPr lang="en-US" sz="2400" b="1" dirty="0" err="1">
                <a:solidFill>
                  <a:schemeClr val="bg1"/>
                </a:solidFill>
              </a:rPr>
              <a:t>Rehoboam</a:t>
            </a:r>
            <a:r>
              <a:rPr lang="en-US" sz="2400" b="1" dirty="0">
                <a:solidFill>
                  <a:schemeClr val="bg1"/>
                </a:solidFill>
              </a:rPr>
              <a:t>, </a:t>
            </a:r>
            <a:r>
              <a:rPr lang="en-US" sz="2400" b="1" dirty="0" err="1">
                <a:solidFill>
                  <a:schemeClr val="bg1"/>
                </a:solidFill>
              </a:rPr>
              <a:t>Rehoboam</a:t>
            </a:r>
            <a:r>
              <a:rPr lang="en-US" sz="2400" b="1" dirty="0">
                <a:solidFill>
                  <a:schemeClr val="bg1"/>
                </a:solidFill>
              </a:rPr>
              <a:t> begot </a:t>
            </a:r>
            <a:r>
              <a:rPr lang="en-US" sz="2400" b="1" dirty="0" err="1">
                <a:solidFill>
                  <a:schemeClr val="bg1"/>
                </a:solidFill>
              </a:rPr>
              <a:t>Abijah</a:t>
            </a:r>
            <a:r>
              <a:rPr lang="en-US" sz="2400" b="1" dirty="0">
                <a:solidFill>
                  <a:schemeClr val="bg1"/>
                </a:solidFill>
              </a:rPr>
              <a:t>, and </a:t>
            </a:r>
            <a:r>
              <a:rPr lang="en-US" sz="2400" b="1" dirty="0" err="1">
                <a:solidFill>
                  <a:schemeClr val="bg1"/>
                </a:solidFill>
              </a:rPr>
              <a:t>Abijah</a:t>
            </a:r>
            <a:r>
              <a:rPr lang="en-US" sz="2400" b="1" dirty="0">
                <a:solidFill>
                  <a:schemeClr val="bg1"/>
                </a:solidFill>
              </a:rPr>
              <a:t> begot Asa. </a:t>
            </a:r>
          </a:p>
          <a:p>
            <a:pPr algn="just"/>
            <a:r>
              <a:rPr lang="en-US" sz="2400" b="1" dirty="0">
                <a:solidFill>
                  <a:schemeClr val="bg1"/>
                </a:solidFill>
              </a:rPr>
              <a:t>    8  Asa begot Jehoshaphat, Jehoshaphat begot </a:t>
            </a:r>
            <a:r>
              <a:rPr lang="en-US" sz="2400" b="1" dirty="0" err="1">
                <a:solidFill>
                  <a:schemeClr val="bg1"/>
                </a:solidFill>
              </a:rPr>
              <a:t>Joram</a:t>
            </a:r>
            <a:r>
              <a:rPr lang="en-US" sz="2400" b="1" dirty="0">
                <a:solidFill>
                  <a:schemeClr val="bg1"/>
                </a:solidFill>
              </a:rPr>
              <a:t>, and </a:t>
            </a:r>
            <a:r>
              <a:rPr lang="en-US" sz="2400" b="1" dirty="0" err="1">
                <a:solidFill>
                  <a:schemeClr val="bg1"/>
                </a:solidFill>
              </a:rPr>
              <a:t>Joram</a:t>
            </a:r>
            <a:r>
              <a:rPr lang="en-US" sz="2400" b="1" dirty="0">
                <a:solidFill>
                  <a:schemeClr val="bg1"/>
                </a:solidFill>
              </a:rPr>
              <a:t> begot </a:t>
            </a:r>
            <a:r>
              <a:rPr lang="en-US" sz="2400" b="1" dirty="0" err="1">
                <a:solidFill>
                  <a:schemeClr val="bg1"/>
                </a:solidFill>
              </a:rPr>
              <a:t>Uzziah</a:t>
            </a:r>
            <a:r>
              <a:rPr lang="en-US" sz="2400" b="1" dirty="0">
                <a:solidFill>
                  <a:schemeClr val="bg1"/>
                </a:solidFill>
              </a:rPr>
              <a:t>. </a:t>
            </a:r>
            <a:endParaRPr lang="en-US" sz="2200" b="1" dirty="0">
              <a:solidFill>
                <a:schemeClr val="bg1"/>
              </a:solidFill>
            </a:endParaRPr>
          </a:p>
        </p:txBody>
      </p:sp>
    </p:spTree>
    <p:extLst>
      <p:ext uri="{BB962C8B-B14F-4D97-AF65-F5344CB8AC3E}">
        <p14:creationId xmlns:p14="http://schemas.microsoft.com/office/powerpoint/2010/main" val="1080750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313787"/>
            <a:ext cx="8296556" cy="6370975"/>
          </a:xfrm>
          <a:prstGeom prst="rect">
            <a:avLst/>
          </a:prstGeom>
          <a:noFill/>
        </p:spPr>
        <p:txBody>
          <a:bodyPr wrap="square" rtlCol="0">
            <a:spAutoFit/>
          </a:bodyPr>
          <a:lstStyle/>
          <a:p>
            <a:pPr algn="ctr"/>
            <a:r>
              <a:rPr lang="en-US" sz="2400" b="1" dirty="0">
                <a:solidFill>
                  <a:srgbClr val="FFFF00"/>
                </a:solidFill>
              </a:rPr>
              <a:t>The Genealogy of Jesus Christ</a:t>
            </a:r>
          </a:p>
          <a:p>
            <a:pPr algn="just"/>
            <a:r>
              <a:rPr lang="en-US" sz="2400" b="1" dirty="0">
                <a:solidFill>
                  <a:schemeClr val="bg1"/>
                </a:solidFill>
              </a:rPr>
              <a:t>. . . 9  </a:t>
            </a:r>
            <a:r>
              <a:rPr lang="en-US" sz="2400" b="1" dirty="0" err="1">
                <a:solidFill>
                  <a:schemeClr val="bg1"/>
                </a:solidFill>
              </a:rPr>
              <a:t>Uzziah</a:t>
            </a:r>
            <a:r>
              <a:rPr lang="en-US" sz="2400" b="1" dirty="0">
                <a:solidFill>
                  <a:schemeClr val="bg1"/>
                </a:solidFill>
              </a:rPr>
              <a:t> begot </a:t>
            </a:r>
            <a:r>
              <a:rPr lang="en-US" sz="2400" b="1" dirty="0" err="1">
                <a:solidFill>
                  <a:schemeClr val="bg1"/>
                </a:solidFill>
              </a:rPr>
              <a:t>Jotham</a:t>
            </a:r>
            <a:r>
              <a:rPr lang="en-US" sz="2400" b="1" dirty="0">
                <a:solidFill>
                  <a:schemeClr val="bg1"/>
                </a:solidFill>
              </a:rPr>
              <a:t>, </a:t>
            </a:r>
            <a:r>
              <a:rPr lang="en-US" sz="2400" b="1" dirty="0" err="1">
                <a:solidFill>
                  <a:schemeClr val="bg1"/>
                </a:solidFill>
              </a:rPr>
              <a:t>Jotham</a:t>
            </a:r>
            <a:r>
              <a:rPr lang="en-US" sz="2400" b="1" dirty="0">
                <a:solidFill>
                  <a:schemeClr val="bg1"/>
                </a:solidFill>
              </a:rPr>
              <a:t> begot Ahaz, and Ahaz begot Hezekiah. </a:t>
            </a:r>
          </a:p>
          <a:p>
            <a:pPr algn="just"/>
            <a:r>
              <a:rPr lang="en-US" sz="2400" b="1" dirty="0">
                <a:solidFill>
                  <a:schemeClr val="bg1"/>
                </a:solidFill>
              </a:rPr>
              <a:t>    10  Hezekiah begot Manasseh, Manasseh begot Amon, and Amon begot Josiah. . </a:t>
            </a:r>
          </a:p>
          <a:p>
            <a:pPr algn="just"/>
            <a:r>
              <a:rPr lang="en-US" sz="2400" b="1" dirty="0">
                <a:solidFill>
                  <a:schemeClr val="bg1"/>
                </a:solidFill>
              </a:rPr>
              <a:t>    11  Josiah begot </a:t>
            </a:r>
            <a:r>
              <a:rPr lang="en-US" sz="2400" b="1" dirty="0" err="1">
                <a:solidFill>
                  <a:schemeClr val="bg1"/>
                </a:solidFill>
              </a:rPr>
              <a:t>Jeconiah</a:t>
            </a:r>
            <a:r>
              <a:rPr lang="en-US" sz="2400" b="1" dirty="0">
                <a:solidFill>
                  <a:schemeClr val="bg1"/>
                </a:solidFill>
              </a:rPr>
              <a:t> and his brothers about the time they were carried away to Babylon. </a:t>
            </a:r>
          </a:p>
          <a:p>
            <a:pPr algn="just"/>
            <a:r>
              <a:rPr lang="en-US" sz="2400" b="1" dirty="0">
                <a:solidFill>
                  <a:schemeClr val="bg1"/>
                </a:solidFill>
              </a:rPr>
              <a:t>    12  And after they were brought to Babylon, </a:t>
            </a:r>
            <a:r>
              <a:rPr lang="en-US" sz="2400" b="1" dirty="0" err="1">
                <a:solidFill>
                  <a:schemeClr val="bg1"/>
                </a:solidFill>
              </a:rPr>
              <a:t>Jeconiah</a:t>
            </a:r>
            <a:r>
              <a:rPr lang="en-US" sz="2400" b="1" dirty="0">
                <a:solidFill>
                  <a:schemeClr val="bg1"/>
                </a:solidFill>
              </a:rPr>
              <a:t> begot </a:t>
            </a:r>
            <a:r>
              <a:rPr lang="en-US" sz="2400" b="1" dirty="0" err="1">
                <a:solidFill>
                  <a:schemeClr val="bg1"/>
                </a:solidFill>
              </a:rPr>
              <a:t>Shealtiel</a:t>
            </a:r>
            <a:r>
              <a:rPr lang="en-US" sz="2400" b="1" dirty="0">
                <a:solidFill>
                  <a:schemeClr val="bg1"/>
                </a:solidFill>
              </a:rPr>
              <a:t>, and </a:t>
            </a:r>
            <a:r>
              <a:rPr lang="en-US" sz="2400" b="1" dirty="0" err="1">
                <a:solidFill>
                  <a:schemeClr val="bg1"/>
                </a:solidFill>
              </a:rPr>
              <a:t>Shealtiel</a:t>
            </a:r>
            <a:r>
              <a:rPr lang="en-US" sz="2400" b="1" dirty="0">
                <a:solidFill>
                  <a:schemeClr val="bg1"/>
                </a:solidFill>
              </a:rPr>
              <a:t> begot Zerubbabel. </a:t>
            </a:r>
          </a:p>
          <a:p>
            <a:pPr algn="just"/>
            <a:r>
              <a:rPr lang="en-US" sz="2400" b="1" dirty="0">
                <a:solidFill>
                  <a:schemeClr val="bg1"/>
                </a:solidFill>
              </a:rPr>
              <a:t>    13  Zerubbabel begot </a:t>
            </a:r>
            <a:r>
              <a:rPr lang="en-US" sz="2400" b="1" dirty="0" err="1">
                <a:solidFill>
                  <a:schemeClr val="bg1"/>
                </a:solidFill>
              </a:rPr>
              <a:t>Abiud</a:t>
            </a:r>
            <a:r>
              <a:rPr lang="en-US" sz="2400" b="1" dirty="0">
                <a:solidFill>
                  <a:schemeClr val="bg1"/>
                </a:solidFill>
              </a:rPr>
              <a:t>, </a:t>
            </a:r>
            <a:r>
              <a:rPr lang="en-US" sz="2400" b="1" dirty="0" err="1">
                <a:solidFill>
                  <a:schemeClr val="bg1"/>
                </a:solidFill>
              </a:rPr>
              <a:t>Abiud</a:t>
            </a:r>
            <a:r>
              <a:rPr lang="en-US" sz="2400" b="1" dirty="0">
                <a:solidFill>
                  <a:schemeClr val="bg1"/>
                </a:solidFill>
              </a:rPr>
              <a:t> begot </a:t>
            </a:r>
            <a:r>
              <a:rPr lang="en-US" sz="2400" b="1" dirty="0" err="1">
                <a:solidFill>
                  <a:schemeClr val="bg1"/>
                </a:solidFill>
              </a:rPr>
              <a:t>Eliakim</a:t>
            </a:r>
            <a:r>
              <a:rPr lang="en-US" sz="2400" b="1" dirty="0">
                <a:solidFill>
                  <a:schemeClr val="bg1"/>
                </a:solidFill>
              </a:rPr>
              <a:t>, and </a:t>
            </a:r>
            <a:r>
              <a:rPr lang="en-US" sz="2400" b="1" dirty="0" err="1">
                <a:solidFill>
                  <a:schemeClr val="bg1"/>
                </a:solidFill>
              </a:rPr>
              <a:t>Eliakim</a:t>
            </a:r>
            <a:r>
              <a:rPr lang="en-US" sz="2400" b="1" dirty="0">
                <a:solidFill>
                  <a:schemeClr val="bg1"/>
                </a:solidFill>
              </a:rPr>
              <a:t> begot </a:t>
            </a:r>
            <a:r>
              <a:rPr lang="en-US" sz="2400" b="1" dirty="0" err="1">
                <a:solidFill>
                  <a:schemeClr val="bg1"/>
                </a:solidFill>
              </a:rPr>
              <a:t>Azor</a:t>
            </a:r>
            <a:r>
              <a:rPr lang="en-US" sz="2400" b="1" dirty="0">
                <a:solidFill>
                  <a:schemeClr val="bg1"/>
                </a:solidFill>
              </a:rPr>
              <a:t>. </a:t>
            </a:r>
          </a:p>
          <a:p>
            <a:pPr algn="just"/>
            <a:r>
              <a:rPr lang="en-US" sz="2400" b="1" dirty="0">
                <a:solidFill>
                  <a:schemeClr val="bg1"/>
                </a:solidFill>
              </a:rPr>
              <a:t>    14  </a:t>
            </a:r>
            <a:r>
              <a:rPr lang="en-US" sz="2400" b="1" dirty="0" err="1">
                <a:solidFill>
                  <a:schemeClr val="bg1"/>
                </a:solidFill>
              </a:rPr>
              <a:t>Azor</a:t>
            </a:r>
            <a:r>
              <a:rPr lang="en-US" sz="2400" b="1" dirty="0">
                <a:solidFill>
                  <a:schemeClr val="bg1"/>
                </a:solidFill>
              </a:rPr>
              <a:t> begot </a:t>
            </a:r>
            <a:r>
              <a:rPr lang="en-US" sz="2400" b="1" dirty="0" err="1">
                <a:solidFill>
                  <a:schemeClr val="bg1"/>
                </a:solidFill>
              </a:rPr>
              <a:t>Zadok</a:t>
            </a:r>
            <a:r>
              <a:rPr lang="en-US" sz="2400" b="1" dirty="0">
                <a:solidFill>
                  <a:schemeClr val="bg1"/>
                </a:solidFill>
              </a:rPr>
              <a:t>, </a:t>
            </a:r>
            <a:r>
              <a:rPr lang="en-US" sz="2400" b="1" dirty="0" err="1">
                <a:solidFill>
                  <a:schemeClr val="bg1"/>
                </a:solidFill>
              </a:rPr>
              <a:t>Zadok</a:t>
            </a:r>
            <a:r>
              <a:rPr lang="en-US" sz="2400" b="1" dirty="0">
                <a:solidFill>
                  <a:schemeClr val="bg1"/>
                </a:solidFill>
              </a:rPr>
              <a:t> begot </a:t>
            </a:r>
            <a:r>
              <a:rPr lang="en-US" sz="2400" b="1" dirty="0" err="1">
                <a:solidFill>
                  <a:schemeClr val="bg1"/>
                </a:solidFill>
              </a:rPr>
              <a:t>Achim</a:t>
            </a:r>
            <a:r>
              <a:rPr lang="en-US" sz="2400" b="1" dirty="0">
                <a:solidFill>
                  <a:schemeClr val="bg1"/>
                </a:solidFill>
              </a:rPr>
              <a:t>, and </a:t>
            </a:r>
            <a:r>
              <a:rPr lang="en-US" sz="2400" b="1" dirty="0" err="1">
                <a:solidFill>
                  <a:schemeClr val="bg1"/>
                </a:solidFill>
              </a:rPr>
              <a:t>Achim</a:t>
            </a:r>
            <a:r>
              <a:rPr lang="en-US" sz="2400" b="1" dirty="0">
                <a:solidFill>
                  <a:schemeClr val="bg1"/>
                </a:solidFill>
              </a:rPr>
              <a:t> begot </a:t>
            </a:r>
            <a:r>
              <a:rPr lang="en-US" sz="2400" b="1" dirty="0" err="1">
                <a:solidFill>
                  <a:schemeClr val="bg1"/>
                </a:solidFill>
              </a:rPr>
              <a:t>Eliud</a:t>
            </a:r>
            <a:r>
              <a:rPr lang="en-US" sz="2400" b="1" dirty="0">
                <a:solidFill>
                  <a:schemeClr val="bg1"/>
                </a:solidFill>
              </a:rPr>
              <a:t>. </a:t>
            </a:r>
          </a:p>
          <a:p>
            <a:pPr algn="just"/>
            <a:r>
              <a:rPr lang="en-US" sz="2400" b="1" dirty="0">
                <a:solidFill>
                  <a:schemeClr val="bg1"/>
                </a:solidFill>
              </a:rPr>
              <a:t>    15  </a:t>
            </a:r>
            <a:r>
              <a:rPr lang="en-US" sz="2400" b="1" dirty="0" err="1">
                <a:solidFill>
                  <a:schemeClr val="bg1"/>
                </a:solidFill>
              </a:rPr>
              <a:t>Eliud</a:t>
            </a:r>
            <a:r>
              <a:rPr lang="en-US" sz="2400" b="1" dirty="0">
                <a:solidFill>
                  <a:schemeClr val="bg1"/>
                </a:solidFill>
              </a:rPr>
              <a:t> begot </a:t>
            </a:r>
            <a:r>
              <a:rPr lang="en-US" sz="2400" b="1" dirty="0" err="1">
                <a:solidFill>
                  <a:schemeClr val="bg1"/>
                </a:solidFill>
              </a:rPr>
              <a:t>Eleazar</a:t>
            </a:r>
            <a:r>
              <a:rPr lang="en-US" sz="2400" b="1" dirty="0">
                <a:solidFill>
                  <a:schemeClr val="bg1"/>
                </a:solidFill>
              </a:rPr>
              <a:t>, </a:t>
            </a:r>
            <a:r>
              <a:rPr lang="en-US" sz="2400" b="1" dirty="0" err="1">
                <a:solidFill>
                  <a:schemeClr val="bg1"/>
                </a:solidFill>
              </a:rPr>
              <a:t>Eleazar</a:t>
            </a:r>
            <a:r>
              <a:rPr lang="en-US" sz="2400" b="1" dirty="0">
                <a:solidFill>
                  <a:schemeClr val="bg1"/>
                </a:solidFill>
              </a:rPr>
              <a:t> begot </a:t>
            </a:r>
            <a:r>
              <a:rPr lang="en-US" sz="2400" b="1" dirty="0" err="1">
                <a:solidFill>
                  <a:schemeClr val="bg1"/>
                </a:solidFill>
              </a:rPr>
              <a:t>Matthan</a:t>
            </a:r>
            <a:r>
              <a:rPr lang="en-US" sz="2400" b="1" dirty="0">
                <a:solidFill>
                  <a:schemeClr val="bg1"/>
                </a:solidFill>
              </a:rPr>
              <a:t>, and </a:t>
            </a:r>
            <a:r>
              <a:rPr lang="en-US" sz="2400" b="1" dirty="0" err="1">
                <a:solidFill>
                  <a:schemeClr val="bg1"/>
                </a:solidFill>
              </a:rPr>
              <a:t>Matthan</a:t>
            </a:r>
            <a:r>
              <a:rPr lang="en-US" sz="2400" b="1" dirty="0">
                <a:solidFill>
                  <a:schemeClr val="bg1"/>
                </a:solidFill>
              </a:rPr>
              <a:t> begot Jacob. </a:t>
            </a:r>
          </a:p>
          <a:p>
            <a:pPr algn="just"/>
            <a:r>
              <a:rPr lang="en-US" sz="2400" b="1" dirty="0">
                <a:solidFill>
                  <a:schemeClr val="bg1"/>
                </a:solidFill>
              </a:rPr>
              <a:t>    16  And Jacob begot Joseph the husband of Mary, of whom was born Jesus who is called Christ. </a:t>
            </a:r>
            <a:endParaRPr lang="en-US" sz="2200" b="1" dirty="0">
              <a:solidFill>
                <a:schemeClr val="bg1"/>
              </a:solidFill>
            </a:endParaRPr>
          </a:p>
        </p:txBody>
      </p:sp>
    </p:spTree>
    <p:extLst>
      <p:ext uri="{BB962C8B-B14F-4D97-AF65-F5344CB8AC3E}">
        <p14:creationId xmlns:p14="http://schemas.microsoft.com/office/powerpoint/2010/main" val="1739758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313787"/>
            <a:ext cx="8296556" cy="1938992"/>
          </a:xfrm>
          <a:prstGeom prst="rect">
            <a:avLst/>
          </a:prstGeom>
          <a:noFill/>
        </p:spPr>
        <p:txBody>
          <a:bodyPr wrap="square" rtlCol="0">
            <a:spAutoFit/>
          </a:bodyPr>
          <a:lstStyle/>
          <a:p>
            <a:pPr algn="ctr"/>
            <a:r>
              <a:rPr lang="en-US" sz="2400" b="1" dirty="0">
                <a:solidFill>
                  <a:srgbClr val="FFFF00"/>
                </a:solidFill>
              </a:rPr>
              <a:t>The Genealogy of Jesus Christ</a:t>
            </a:r>
          </a:p>
          <a:p>
            <a:pPr algn="just"/>
            <a:r>
              <a:rPr lang="en-US" sz="2400" b="1" dirty="0">
                <a:solidFill>
                  <a:schemeClr val="bg1"/>
                </a:solidFill>
              </a:rPr>
              <a:t> . . . 17  So all the generations from Abraham to David are fourteen generations, from David until the captivity in Babylon are fourteen generations, and from the captivity in Babylon until the Christ are fourteen generations. </a:t>
            </a:r>
            <a:endParaRPr lang="en-US" sz="2200" b="1" dirty="0">
              <a:solidFill>
                <a:schemeClr val="bg1"/>
              </a:solidFill>
            </a:endParaRPr>
          </a:p>
        </p:txBody>
      </p:sp>
    </p:spTree>
    <p:extLst>
      <p:ext uri="{BB962C8B-B14F-4D97-AF65-F5344CB8AC3E}">
        <p14:creationId xmlns:p14="http://schemas.microsoft.com/office/powerpoint/2010/main" val="2337139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313787"/>
            <a:ext cx="8296556" cy="4893647"/>
          </a:xfrm>
          <a:prstGeom prst="rect">
            <a:avLst/>
          </a:prstGeom>
          <a:noFill/>
        </p:spPr>
        <p:txBody>
          <a:bodyPr wrap="square" rtlCol="0">
            <a:spAutoFit/>
          </a:bodyPr>
          <a:lstStyle/>
          <a:p>
            <a:pPr algn="ctr"/>
            <a:r>
              <a:rPr lang="en-US" sz="2400" b="1" dirty="0">
                <a:solidFill>
                  <a:srgbClr val="FFFF00"/>
                </a:solidFill>
              </a:rPr>
              <a:t>The Birth of Jesus Christ</a:t>
            </a:r>
          </a:p>
          <a:p>
            <a:pPr algn="just"/>
            <a:r>
              <a:rPr lang="en-US" sz="2400" b="1" dirty="0">
                <a:solidFill>
                  <a:schemeClr val="bg1"/>
                </a:solidFill>
              </a:rPr>
              <a:t>    18  Now the birth of Jesus Christ was as follows: After His mother Mary was betrothed to Joseph, before they came together, she was found with child of the Holy Spirit. </a:t>
            </a:r>
          </a:p>
          <a:p>
            <a:pPr algn="just"/>
            <a:r>
              <a:rPr lang="en-US" sz="2400" b="1" dirty="0">
                <a:solidFill>
                  <a:schemeClr val="bg1"/>
                </a:solidFill>
              </a:rPr>
              <a:t>    19  Then Joseph her husband, being a just man, and not wanting to make her a public example, was minded to put her away secretly. </a:t>
            </a:r>
          </a:p>
          <a:p>
            <a:pPr algn="just"/>
            <a:r>
              <a:rPr lang="en-US" sz="2400" b="1" dirty="0">
                <a:solidFill>
                  <a:schemeClr val="bg1"/>
                </a:solidFill>
              </a:rPr>
              <a:t>    20  But while he thought about these things, behold, an angel of the Lord appeared to him in a dream, saying, "Joseph, son of David, do not be afraid to take to you Mary your wife, for that which is conceived in her is of the Holy Spirit. </a:t>
            </a:r>
          </a:p>
          <a:p>
            <a:pPr algn="just"/>
            <a:r>
              <a:rPr lang="en-US" sz="2400" b="1" dirty="0">
                <a:solidFill>
                  <a:schemeClr val="bg1"/>
                </a:solidFill>
              </a:rPr>
              <a:t>    21  And she will bring forth a Son, and you shall call His name JESUS, for He will save His people from their sins." </a:t>
            </a:r>
          </a:p>
        </p:txBody>
      </p:sp>
    </p:spTree>
    <p:extLst>
      <p:ext uri="{BB962C8B-B14F-4D97-AF65-F5344CB8AC3E}">
        <p14:creationId xmlns:p14="http://schemas.microsoft.com/office/powerpoint/2010/main" val="228740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313787"/>
            <a:ext cx="8296556" cy="3785652"/>
          </a:xfrm>
          <a:prstGeom prst="rect">
            <a:avLst/>
          </a:prstGeom>
          <a:noFill/>
        </p:spPr>
        <p:txBody>
          <a:bodyPr wrap="square" rtlCol="0">
            <a:spAutoFit/>
          </a:bodyPr>
          <a:lstStyle/>
          <a:p>
            <a:pPr algn="ctr"/>
            <a:r>
              <a:rPr lang="en-US" sz="2400" b="1" dirty="0">
                <a:solidFill>
                  <a:srgbClr val="FFFF00"/>
                </a:solidFill>
              </a:rPr>
              <a:t>The Birth of Jesus Christ</a:t>
            </a:r>
          </a:p>
          <a:p>
            <a:pPr algn="just"/>
            <a:r>
              <a:rPr lang="en-US" sz="2400" b="1" dirty="0">
                <a:solidFill>
                  <a:schemeClr val="bg1"/>
                </a:solidFill>
              </a:rPr>
              <a:t>    22  So all this was done that it might be fulfilled which was spoken by the Lord through the prophet, saying: </a:t>
            </a:r>
          </a:p>
          <a:p>
            <a:pPr algn="just"/>
            <a:r>
              <a:rPr lang="en-US" sz="2400" b="1" dirty="0">
                <a:solidFill>
                  <a:schemeClr val="bg1"/>
                </a:solidFill>
              </a:rPr>
              <a:t>    23  "BEHOLD, THE VIRGIN SHALL BE WITH CHILD, AND BEAR A SON, AND THEY SHALL CALL HIS NAME IMMANUEL," which is translated, "God with us." </a:t>
            </a:r>
          </a:p>
          <a:p>
            <a:pPr algn="just"/>
            <a:r>
              <a:rPr lang="en-US" sz="2400" b="1" dirty="0">
                <a:solidFill>
                  <a:schemeClr val="bg1"/>
                </a:solidFill>
              </a:rPr>
              <a:t>    24  Then Joseph, being aroused from sleep, did as the angel of the Lord commanded him and took to him his wife, </a:t>
            </a:r>
          </a:p>
          <a:p>
            <a:pPr algn="just"/>
            <a:r>
              <a:rPr lang="en-US" sz="2400" b="1" dirty="0">
                <a:solidFill>
                  <a:schemeClr val="bg1"/>
                </a:solidFill>
              </a:rPr>
              <a:t>    25  and did not know her till she had brought forth her firstborn Son. And he called His name JESUS. </a:t>
            </a:r>
            <a:endParaRPr lang="en-US" sz="2200" b="1" dirty="0">
              <a:solidFill>
                <a:schemeClr val="bg1"/>
              </a:solidFill>
            </a:endParaRPr>
          </a:p>
        </p:txBody>
      </p:sp>
    </p:spTree>
    <p:extLst>
      <p:ext uri="{BB962C8B-B14F-4D97-AF65-F5344CB8AC3E}">
        <p14:creationId xmlns:p14="http://schemas.microsoft.com/office/powerpoint/2010/main" val="246099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405485"/>
            <a:ext cx="8296556" cy="4524315"/>
          </a:xfrm>
          <a:prstGeom prst="rect">
            <a:avLst/>
          </a:prstGeom>
          <a:noFill/>
        </p:spPr>
        <p:txBody>
          <a:bodyPr wrap="square" rtlCol="0">
            <a:spAutoFit/>
          </a:bodyPr>
          <a:lstStyle/>
          <a:p>
            <a:pPr algn="ctr"/>
            <a:r>
              <a:rPr lang="en-US" sz="2400" b="1" dirty="0">
                <a:solidFill>
                  <a:srgbClr val="FFFF00"/>
                </a:solidFill>
              </a:rPr>
              <a:t>The Visit of the Wise Men</a:t>
            </a:r>
          </a:p>
          <a:p>
            <a:pPr algn="just"/>
            <a:r>
              <a:rPr lang="en-US" sz="2400" b="1" dirty="0">
                <a:solidFill>
                  <a:schemeClr val="bg1"/>
                </a:solidFill>
              </a:rPr>
              <a:t>    1  Now after Jesus was born in Bethlehem of Judea in the days of Herod the king, behold, wise men from the East came to Jerusalem, </a:t>
            </a:r>
          </a:p>
          <a:p>
            <a:pPr algn="just"/>
            <a:r>
              <a:rPr lang="en-US" sz="2400" b="1" dirty="0">
                <a:solidFill>
                  <a:schemeClr val="bg1"/>
                </a:solidFill>
              </a:rPr>
              <a:t>    2  saying, "Where is He who has been born King of the Jews? For we have seen His star in the East and have come to worship Him." </a:t>
            </a:r>
          </a:p>
          <a:p>
            <a:pPr algn="just"/>
            <a:r>
              <a:rPr lang="en-US" sz="2400" b="1" dirty="0">
                <a:solidFill>
                  <a:schemeClr val="bg1"/>
                </a:solidFill>
              </a:rPr>
              <a:t>    3  When Herod the king heard this, he was troubled, and all Jerusalem with him. </a:t>
            </a:r>
          </a:p>
          <a:p>
            <a:pPr algn="just"/>
            <a:r>
              <a:rPr lang="en-US" sz="2400" b="1" dirty="0">
                <a:solidFill>
                  <a:schemeClr val="bg1"/>
                </a:solidFill>
              </a:rPr>
              <a:t>    4  And when he had gathered all the chief priests and scribes of the people together, he inquired of them where the Christ was to be born. </a:t>
            </a:r>
            <a:endParaRPr lang="en-US" sz="2200" b="1" dirty="0">
              <a:solidFill>
                <a:schemeClr val="bg1"/>
              </a:solidFill>
            </a:endParaRPr>
          </a:p>
        </p:txBody>
      </p:sp>
    </p:spTree>
    <p:extLst>
      <p:ext uri="{BB962C8B-B14F-4D97-AF65-F5344CB8AC3E}">
        <p14:creationId xmlns:p14="http://schemas.microsoft.com/office/powerpoint/2010/main" val="222948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78" y="405485"/>
            <a:ext cx="8296556" cy="5632311"/>
          </a:xfrm>
          <a:prstGeom prst="rect">
            <a:avLst/>
          </a:prstGeom>
          <a:noFill/>
        </p:spPr>
        <p:txBody>
          <a:bodyPr wrap="square" rtlCol="0">
            <a:spAutoFit/>
          </a:bodyPr>
          <a:lstStyle/>
          <a:p>
            <a:pPr algn="ctr"/>
            <a:r>
              <a:rPr lang="en-US" sz="2400" b="1" dirty="0">
                <a:solidFill>
                  <a:srgbClr val="FFFF00"/>
                </a:solidFill>
              </a:rPr>
              <a:t>The Visit of the Wise Men</a:t>
            </a:r>
          </a:p>
          <a:p>
            <a:pPr algn="just"/>
            <a:r>
              <a:rPr lang="en-US" sz="2400" b="1" dirty="0">
                <a:solidFill>
                  <a:schemeClr val="bg1"/>
                </a:solidFill>
              </a:rPr>
              <a:t>. . . 5  So they said to him, "In Bethlehem of Judea, for thus it is written by the prophet: </a:t>
            </a:r>
          </a:p>
          <a:p>
            <a:pPr algn="just"/>
            <a:r>
              <a:rPr lang="en-US" sz="2400" b="1" dirty="0">
                <a:solidFill>
                  <a:schemeClr val="bg1"/>
                </a:solidFill>
              </a:rPr>
              <a:t>    6  'BUT YOU, BETHLEHEM, IN THE LAND OF JUDAH, ARE NOT THE LEAST AMONG THE RULERS OF JUDAH; FOR OUT OF YOU SHALL COME A RULER WHO WILL SHEPHERD MY PEOPLE ISRAEL.' " </a:t>
            </a:r>
          </a:p>
          <a:p>
            <a:pPr algn="just"/>
            <a:r>
              <a:rPr lang="en-US" sz="2400" b="1" dirty="0">
                <a:solidFill>
                  <a:schemeClr val="bg1"/>
                </a:solidFill>
              </a:rPr>
              <a:t>    7  Then Herod, when he had secretly called the wise men, determined from them what time the star appeared. </a:t>
            </a:r>
          </a:p>
          <a:p>
            <a:pPr algn="just"/>
            <a:r>
              <a:rPr lang="en-US" sz="2400" b="1" dirty="0">
                <a:solidFill>
                  <a:schemeClr val="bg1"/>
                </a:solidFill>
              </a:rPr>
              <a:t>    8  And he sent them to Bethlehem and said, "Go and search carefully for the young Child, and when you have found Him, bring back word to me, that I may come and worship Him also." </a:t>
            </a:r>
          </a:p>
          <a:p>
            <a:pPr algn="just"/>
            <a:r>
              <a:rPr lang="en-US" sz="2400" b="1" dirty="0">
                <a:solidFill>
                  <a:schemeClr val="bg1"/>
                </a:solidFill>
              </a:rPr>
              <a:t>    9  When they heard the king, they departed; and behold, the star which they had seen in the East went before them, till it came and stood over where the young Child was. </a:t>
            </a:r>
            <a:endParaRPr lang="en-US" sz="2200" b="1" dirty="0">
              <a:solidFill>
                <a:schemeClr val="bg1"/>
              </a:solidFill>
            </a:endParaRPr>
          </a:p>
        </p:txBody>
      </p:sp>
    </p:spTree>
    <p:extLst>
      <p:ext uri="{BB962C8B-B14F-4D97-AF65-F5344CB8AC3E}">
        <p14:creationId xmlns:p14="http://schemas.microsoft.com/office/powerpoint/2010/main" val="12188609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1800" kern="1200" dirty="0">
            <a:solidFill>
              <a:schemeClr val="tx1"/>
            </a:solidFill>
            <a:latin typeface="+mn-lt"/>
            <a:ea typeface="+mn-ea"/>
            <a:cs typeface="+mn-cs"/>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5167</TotalTime>
  <Words>2026</Words>
  <Application>Microsoft Office PowerPoint</Application>
  <PresentationFormat>On-screen Show (4:3)</PresentationFormat>
  <Paragraphs>94</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Lucida Calligraphy</vt:lpstr>
      <vt:lpstr>Office Theme</vt:lpstr>
      <vt:lpstr>Overview of Matthew 1-3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Palm Beach Lakes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Title</dc:title>
  <dc:creator>David</dc:creator>
  <cp:lastModifiedBy>Operator</cp:lastModifiedBy>
  <cp:revision>183</cp:revision>
  <cp:lastPrinted>2018-06-03T21:53:39Z</cp:lastPrinted>
  <dcterms:created xsi:type="dcterms:W3CDTF">2016-03-27T21:00:01Z</dcterms:created>
  <dcterms:modified xsi:type="dcterms:W3CDTF">2018-06-03T21:54:04Z</dcterms:modified>
</cp:coreProperties>
</file>