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378" r:id="rId3"/>
    <p:sldId id="434" r:id="rId4"/>
    <p:sldId id="440" r:id="rId5"/>
    <p:sldId id="376" r:id="rId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93A"/>
    <a:srgbClr val="019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0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14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29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71055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r">
              <a:defRPr sz="1200"/>
            </a:lvl1pPr>
          </a:lstStyle>
          <a:p>
            <a:fld id="{9E134A58-ECA1-4E7C-8010-A6B5A1E88A70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3"/>
            <a:ext cx="3077739" cy="471054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r">
              <a:defRPr sz="1200"/>
            </a:lvl1pPr>
          </a:lstStyle>
          <a:p>
            <a:fld id="{84291F81-960C-4E6D-8DB4-C6425D661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4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11667" y="228600"/>
            <a:ext cx="8720666" cy="6417733"/>
          </a:xfrm>
          <a:prstGeom prst="rect">
            <a:avLst/>
          </a:prstGeom>
          <a:solidFill>
            <a:srgbClr val="0229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2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4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4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2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1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6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9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8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1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5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947D-3D4B-4A87-9995-54639703B3B8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7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834" y="2269490"/>
            <a:ext cx="8638331" cy="871643"/>
          </a:xfrm>
        </p:spPr>
        <p:txBody>
          <a:bodyPr anchor="b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5300" b="1" dirty="0">
                <a:solidFill>
                  <a:schemeClr val="bg1"/>
                </a:solidFill>
                <a:latin typeface="Lucida Calligraphy" panose="03010101010101010101" pitchFamily="66" charset="0"/>
              </a:rPr>
              <a:t>Understanding</a:t>
            </a:r>
            <a:br>
              <a:rPr lang="en-US" sz="5300" b="1" dirty="0">
                <a:solidFill>
                  <a:schemeClr val="bg1"/>
                </a:solidFill>
                <a:latin typeface="Lucida Calligraphy" panose="03010101010101010101" pitchFamily="66" charset="0"/>
              </a:rPr>
            </a:br>
            <a:r>
              <a:rPr lang="en-US" sz="5300" b="1" dirty="0">
                <a:solidFill>
                  <a:schemeClr val="bg1"/>
                </a:solidFill>
                <a:latin typeface="Lucida Calligraphy" panose="03010101010101010101" pitchFamily="66" charset="0"/>
              </a:rPr>
              <a:t>His Laws &amp; Covenants</a:t>
            </a:r>
            <a:endParaRPr lang="en-US" sz="4500" b="1" dirty="0">
              <a:solidFill>
                <a:schemeClr val="bg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4072468"/>
            <a:ext cx="8475133" cy="2429932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Rom. 2:12-16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0633" y="3606800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32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102C76-82DB-48AE-87F8-8A2250EFF0DA}"/>
              </a:ext>
            </a:extLst>
          </p:cNvPr>
          <p:cNvSpPr txBox="1"/>
          <p:nvPr/>
        </p:nvSpPr>
        <p:spPr>
          <a:xfrm>
            <a:off x="342899" y="360484"/>
            <a:ext cx="84933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chemeClr val="bg1"/>
                </a:solidFill>
              </a:rPr>
              <a:t>  12  For as many as have sinned without law will also perish without law, and as many as have sinned in the law will be judged by the law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13  (for not the hearers of the law are just in the sight of God, but the doers of the law will be justified;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14  for when Gentiles, who do not have the law, by nature do the things in the law, these, although not having the law, are a law to themselves,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15  who show the work of the law written in their hearts, their conscience also bearing witness, and between themselves their thoughts accusing or else excusing them) 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  16  in the day when God will judge the secrets of men by Jesus Christ, according to my gospel. </a:t>
            </a:r>
          </a:p>
          <a:p>
            <a:pPr algn="just"/>
            <a:r>
              <a:rPr lang="en-US" sz="2400" b="1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ur</a:t>
            </a: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text here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				Rom. 2:12-16</a:t>
            </a:r>
            <a:endParaRPr lang="en-US" sz="2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8649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199" y="406400"/>
            <a:ext cx="8475133" cy="804333"/>
          </a:xfrm>
        </p:spPr>
        <p:txBody>
          <a:bodyPr anchor="ctr">
            <a:normAutofit fontScale="90000"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Frequently Asked Questions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4867" y="1210733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FA27A11-A06E-4220-85C7-F62A5AF6CF09}"/>
              </a:ext>
            </a:extLst>
          </p:cNvPr>
          <p:cNvSpPr txBox="1"/>
          <p:nvPr/>
        </p:nvSpPr>
        <p:spPr>
          <a:xfrm>
            <a:off x="395649" y="1336431"/>
            <a:ext cx="8322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Why are you not building an ark?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Why was the thief on the cross not baptized?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How do you decide which commands to keep?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Should we keep the  sabbath &amp; the ten commandments?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Psalm 150 says use instruments, can we do this?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What is the purpose of the Old Testament?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Why do we not stone disobedient children?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Can we eat all meat?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Were any of the ten commandments brought in the N.T. 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Were all Gentiles lost until Jesus came?</a:t>
            </a:r>
          </a:p>
        </p:txBody>
      </p:sp>
    </p:spTree>
    <p:extLst>
      <p:ext uri="{BB962C8B-B14F-4D97-AF65-F5344CB8AC3E}">
        <p14:creationId xmlns:p14="http://schemas.microsoft.com/office/powerpoint/2010/main" val="24925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D943B2-C636-4E7B-B942-4596F5967A1B}"/>
              </a:ext>
            </a:extLst>
          </p:cNvPr>
          <p:cNvSpPr txBox="1"/>
          <p:nvPr/>
        </p:nvSpPr>
        <p:spPr>
          <a:xfrm>
            <a:off x="395652" y="905656"/>
            <a:ext cx="8519747" cy="2813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250183B-FCBD-4F83-A394-6F03E08A3D22}"/>
              </a:ext>
            </a:extLst>
          </p:cNvPr>
          <p:cNvCxnSpPr>
            <a:cxnSpLocks/>
          </p:cNvCxnSpPr>
          <p:nvPr/>
        </p:nvCxnSpPr>
        <p:spPr>
          <a:xfrm>
            <a:off x="287862" y="965874"/>
            <a:ext cx="8508132" cy="27705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BC9EE8E-EADA-4FFB-B828-6C25A3B7B0E7}"/>
              </a:ext>
            </a:extLst>
          </p:cNvPr>
          <p:cNvSpPr txBox="1"/>
          <p:nvPr/>
        </p:nvSpPr>
        <p:spPr>
          <a:xfrm>
            <a:off x="79132" y="967204"/>
            <a:ext cx="96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Adam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D67DED-BAC2-4EEE-B46C-6D7C3B7318F4}"/>
              </a:ext>
            </a:extLst>
          </p:cNvPr>
          <p:cNvSpPr txBox="1"/>
          <p:nvPr/>
        </p:nvSpPr>
        <p:spPr>
          <a:xfrm>
            <a:off x="6913685" y="970077"/>
            <a:ext cx="96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Jesus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D9D79C-445D-4188-8A80-EF5440898DD5}"/>
              </a:ext>
            </a:extLst>
          </p:cNvPr>
          <p:cNvSpPr txBox="1"/>
          <p:nvPr/>
        </p:nvSpPr>
        <p:spPr>
          <a:xfrm>
            <a:off x="3688372" y="970073"/>
            <a:ext cx="967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Moses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6837186-1338-49FE-B59E-3CD3701B7F21}"/>
              </a:ext>
            </a:extLst>
          </p:cNvPr>
          <p:cNvCxnSpPr>
            <a:cxnSpLocks/>
          </p:cNvCxnSpPr>
          <p:nvPr/>
        </p:nvCxnSpPr>
        <p:spPr>
          <a:xfrm>
            <a:off x="7748919" y="615443"/>
            <a:ext cx="8318" cy="395608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3FD84BA-B957-43CE-A156-DAF3D788B29D}"/>
              </a:ext>
            </a:extLst>
          </p:cNvPr>
          <p:cNvCxnSpPr>
            <a:cxnSpLocks/>
          </p:cNvCxnSpPr>
          <p:nvPr/>
        </p:nvCxnSpPr>
        <p:spPr>
          <a:xfrm flipH="1">
            <a:off x="7582123" y="747256"/>
            <a:ext cx="338330" cy="0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4DE81B2-5519-4960-B7ED-48E5A72136EC}"/>
              </a:ext>
            </a:extLst>
          </p:cNvPr>
          <p:cNvSpPr txBox="1"/>
          <p:nvPr/>
        </p:nvSpPr>
        <p:spPr>
          <a:xfrm>
            <a:off x="1606382" y="969992"/>
            <a:ext cx="1178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2,500 </a:t>
            </a:r>
            <a:r>
              <a:rPr lang="en-US" b="1" dirty="0" err="1">
                <a:solidFill>
                  <a:schemeClr val="bg1"/>
                </a:solidFill>
              </a:rPr>
              <a:t>yrs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5E9B9B1-0502-4A9E-A946-A98357B8B4AF}"/>
              </a:ext>
            </a:extLst>
          </p:cNvPr>
          <p:cNvCxnSpPr>
            <a:cxnSpLocks/>
          </p:cNvCxnSpPr>
          <p:nvPr/>
        </p:nvCxnSpPr>
        <p:spPr>
          <a:xfrm>
            <a:off x="2817339" y="1167700"/>
            <a:ext cx="82650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2F3CDC0E-6A6B-47B8-9DAF-6B3E597FA9D0}"/>
              </a:ext>
            </a:extLst>
          </p:cNvPr>
          <p:cNvCxnSpPr>
            <a:cxnSpLocks/>
          </p:cNvCxnSpPr>
          <p:nvPr/>
        </p:nvCxnSpPr>
        <p:spPr>
          <a:xfrm>
            <a:off x="6256637" y="1191119"/>
            <a:ext cx="82650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FEC37D0-2636-4F57-AC9C-4236FCDD1B91}"/>
              </a:ext>
            </a:extLst>
          </p:cNvPr>
          <p:cNvCxnSpPr>
            <a:cxnSpLocks/>
          </p:cNvCxnSpPr>
          <p:nvPr/>
        </p:nvCxnSpPr>
        <p:spPr>
          <a:xfrm flipH="1">
            <a:off x="939192" y="1167700"/>
            <a:ext cx="66719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90B543A2-F915-437E-8903-4F9113E53981}"/>
              </a:ext>
            </a:extLst>
          </p:cNvPr>
          <p:cNvCxnSpPr>
            <a:cxnSpLocks/>
          </p:cNvCxnSpPr>
          <p:nvPr/>
        </p:nvCxnSpPr>
        <p:spPr>
          <a:xfrm flipH="1">
            <a:off x="4559724" y="1188292"/>
            <a:ext cx="66719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5C57969E-5B3E-4EB8-90D7-C558A9DA76A1}"/>
              </a:ext>
            </a:extLst>
          </p:cNvPr>
          <p:cNvSpPr txBox="1"/>
          <p:nvPr/>
        </p:nvSpPr>
        <p:spPr>
          <a:xfrm>
            <a:off x="5177480" y="965874"/>
            <a:ext cx="1178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1,500 </a:t>
            </a:r>
            <a:r>
              <a:rPr lang="en-US" b="1" dirty="0" err="1">
                <a:solidFill>
                  <a:schemeClr val="bg1"/>
                </a:solidFill>
              </a:rPr>
              <a:t>yrs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EC8EA6F-BF10-42B5-AFF9-B5D9107053E9}"/>
              </a:ext>
            </a:extLst>
          </p:cNvPr>
          <p:cNvSpPr txBox="1"/>
          <p:nvPr/>
        </p:nvSpPr>
        <p:spPr>
          <a:xfrm>
            <a:off x="257107" y="1391633"/>
            <a:ext cx="389467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?  Patriarchal Age  ?</a:t>
            </a:r>
          </a:p>
          <a:p>
            <a:pPr algn="ctr"/>
            <a:r>
              <a:rPr lang="en-US" sz="2000" b="1" i="1" dirty="0">
                <a:solidFill>
                  <a:schemeClr val="bg1"/>
                </a:solidFill>
              </a:rPr>
              <a:t>“from Adam to Moses” Rom. 5:14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For all mankind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No written law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Family worship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No Sabbath keeping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Fathers &amp; limited priests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1" i="1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1" i="1" dirty="0">
              <a:solidFill>
                <a:schemeClr val="bg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CE2FAA4-468F-4C26-BFA3-285D31AFF79C}"/>
              </a:ext>
            </a:extLst>
          </p:cNvPr>
          <p:cNvSpPr txBox="1"/>
          <p:nvPr/>
        </p:nvSpPr>
        <p:spPr>
          <a:xfrm>
            <a:off x="4262962" y="1387320"/>
            <a:ext cx="34942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Mosaical</a:t>
            </a:r>
            <a:r>
              <a:rPr lang="en-US" sz="2800" b="1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 Age</a:t>
            </a:r>
          </a:p>
          <a:p>
            <a:pPr algn="ctr"/>
            <a:r>
              <a:rPr lang="en-US" sz="2000" b="1" i="1" dirty="0">
                <a:solidFill>
                  <a:schemeClr val="bg1"/>
                </a:solidFill>
              </a:rPr>
              <a:t>from Moses to the Cross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For the Jews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Written at Mt. Sinai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National worship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Sabbath given for Jews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Levitical priesthood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A shadow of the church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Ended at the cross	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Gal. 3:24-25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Gal. 5:4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Rom. 7:1-7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Eph. 2:11-19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Col. 2:13-17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i="1" dirty="0">
                <a:solidFill>
                  <a:schemeClr val="bg1"/>
                </a:solidFill>
              </a:rPr>
              <a:t>Heb. 9:14-17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112A6AB-8480-4B78-9D18-E7A4432B57D1}"/>
              </a:ext>
            </a:extLst>
          </p:cNvPr>
          <p:cNvSpPr txBox="1"/>
          <p:nvPr/>
        </p:nvSpPr>
        <p:spPr>
          <a:xfrm>
            <a:off x="204685" y="301452"/>
            <a:ext cx="8718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Timeline Showing God’s Covenants with Mankind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888E55F-C178-4D1C-8934-ACE4F16970D6}"/>
              </a:ext>
            </a:extLst>
          </p:cNvPr>
          <p:cNvCxnSpPr>
            <a:cxnSpLocks/>
          </p:cNvCxnSpPr>
          <p:nvPr/>
        </p:nvCxnSpPr>
        <p:spPr>
          <a:xfrm flipV="1">
            <a:off x="7878153" y="813247"/>
            <a:ext cx="56256" cy="5818871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8D63066-B59B-4EED-BC5A-5BBA2505187F}"/>
              </a:ext>
            </a:extLst>
          </p:cNvPr>
          <p:cNvCxnSpPr>
            <a:cxnSpLocks/>
          </p:cNvCxnSpPr>
          <p:nvPr/>
        </p:nvCxnSpPr>
        <p:spPr>
          <a:xfrm flipV="1">
            <a:off x="4268913" y="729760"/>
            <a:ext cx="48113" cy="6022731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9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77" y="388815"/>
            <a:ext cx="8475133" cy="804333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God’s Plan of Salvation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34745" y="1210733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0118A41-D9B3-4928-9545-50DAA144C13D}"/>
              </a:ext>
            </a:extLst>
          </p:cNvPr>
          <p:cNvSpPr txBox="1"/>
          <p:nvPr/>
        </p:nvSpPr>
        <p:spPr>
          <a:xfrm>
            <a:off x="318790" y="1210733"/>
            <a:ext cx="8475133" cy="4952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457200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chemeClr val="bg1"/>
                </a:solidFill>
              </a:rPr>
              <a:t>  Believe				John 8:24</a:t>
            </a:r>
          </a:p>
          <a:p>
            <a:pPr marL="914400" lvl="1" indent="-457200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chemeClr val="bg1"/>
                </a:solidFill>
              </a:rPr>
              <a:t>  Repent				Acts 17:30</a:t>
            </a:r>
          </a:p>
          <a:p>
            <a:pPr marL="914400" lvl="1" indent="-457200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chemeClr val="bg1"/>
                </a:solidFill>
              </a:rPr>
              <a:t>  Confess Faith			Rom. 10:9</a:t>
            </a:r>
          </a:p>
          <a:p>
            <a:pPr marL="914400" lvl="1" indent="-457200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chemeClr val="bg1"/>
                </a:solidFill>
              </a:rPr>
              <a:t>  Be Baptized Into Him	Acts 2:38</a:t>
            </a:r>
          </a:p>
          <a:p>
            <a:pPr marL="0" lvl="1" algn="ctr">
              <a:lnSpc>
                <a:spcPct val="150000"/>
              </a:lnSpc>
              <a:spcBef>
                <a:spcPts val="200"/>
              </a:spcBef>
            </a:pPr>
            <a:r>
              <a:rPr lang="en-US" altLang="en-US" sz="3600" b="1" i="1" dirty="0">
                <a:solidFill>
                  <a:srgbClr val="FFFF00"/>
                </a:solidFill>
              </a:rPr>
              <a:t>Added to His church, His body, His kingdom</a:t>
            </a:r>
          </a:p>
          <a:p>
            <a:pPr marL="914400" lvl="1" indent="-457200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en-US" sz="3000" b="1" dirty="0">
                <a:solidFill>
                  <a:schemeClr val="bg1"/>
                </a:solidFill>
              </a:rPr>
              <a:t>  Be Faithful			Rev. 2:10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7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181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Lucida Calligraphy</vt:lpstr>
      <vt:lpstr>Office Theme</vt:lpstr>
      <vt:lpstr>Understanding His Laws &amp; Covenants</vt:lpstr>
      <vt:lpstr>PowerPoint Presentation</vt:lpstr>
      <vt:lpstr>Frequently Asked Questions</vt:lpstr>
      <vt:lpstr>PowerPoint Presentation</vt:lpstr>
      <vt:lpstr>God’s Plan of Salvation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Aroma to the Lord</dc:title>
  <dc:creator>Cindy Nelson</dc:creator>
  <cp:lastModifiedBy>Cindy Nelson</cp:lastModifiedBy>
  <cp:revision>58</cp:revision>
  <cp:lastPrinted>2016-02-28T11:31:26Z</cp:lastPrinted>
  <dcterms:created xsi:type="dcterms:W3CDTF">2016-02-01T19:51:25Z</dcterms:created>
  <dcterms:modified xsi:type="dcterms:W3CDTF">2018-08-27T01:35:07Z</dcterms:modified>
</cp:coreProperties>
</file>