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378" r:id="rId3"/>
    <p:sldId id="455" r:id="rId4"/>
    <p:sldId id="458" r:id="rId5"/>
    <p:sldId id="471" r:id="rId6"/>
    <p:sldId id="477" r:id="rId7"/>
    <p:sldId id="433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93A"/>
    <a:srgbClr val="019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50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292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7072"/>
          </a:xfrm>
          <a:prstGeom prst="rect">
            <a:avLst/>
          </a:prstGeom>
        </p:spPr>
        <p:txBody>
          <a:bodyPr vert="horz" lIns="93297" tIns="46650" rIns="93297" bIns="466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7072"/>
          </a:xfrm>
          <a:prstGeom prst="rect">
            <a:avLst/>
          </a:prstGeom>
        </p:spPr>
        <p:txBody>
          <a:bodyPr vert="horz" lIns="93297" tIns="46650" rIns="93297" bIns="46650" rtlCol="0"/>
          <a:lstStyle>
            <a:lvl1pPr algn="r">
              <a:defRPr sz="1200"/>
            </a:lvl1pPr>
          </a:lstStyle>
          <a:p>
            <a:fld id="{9E134A58-ECA1-4E7C-8010-A6B5A1E88A70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42033"/>
            <a:ext cx="3043343" cy="467071"/>
          </a:xfrm>
          <a:prstGeom prst="rect">
            <a:avLst/>
          </a:prstGeom>
        </p:spPr>
        <p:txBody>
          <a:bodyPr vert="horz" lIns="93297" tIns="46650" rIns="93297" bIns="466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5" y="8842033"/>
            <a:ext cx="3043343" cy="467071"/>
          </a:xfrm>
          <a:prstGeom prst="rect">
            <a:avLst/>
          </a:prstGeom>
        </p:spPr>
        <p:txBody>
          <a:bodyPr vert="horz" lIns="93297" tIns="46650" rIns="93297" bIns="46650" rtlCol="0" anchor="b"/>
          <a:lstStyle>
            <a:lvl1pPr algn="r">
              <a:defRPr sz="1200"/>
            </a:lvl1pPr>
          </a:lstStyle>
          <a:p>
            <a:fld id="{84291F81-960C-4E6D-8DB4-C6425D661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4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11667" y="228600"/>
            <a:ext cx="8720666" cy="6417733"/>
          </a:xfrm>
          <a:prstGeom prst="rect">
            <a:avLst/>
          </a:prstGeom>
          <a:solidFill>
            <a:srgbClr val="0229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2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4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4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2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1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6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9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8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1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5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947D-3D4B-4A87-9995-54639703B3B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7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834" y="2269490"/>
            <a:ext cx="8638331" cy="871643"/>
          </a:xfrm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chemeClr val="bg1"/>
                </a:solidFill>
                <a:latin typeface="Lucida Calligraphy" panose="03010101010101010101" pitchFamily="66" charset="0"/>
              </a:rPr>
              <a:t>“Second” Generation Christians</a:t>
            </a:r>
            <a:endParaRPr lang="en-US" sz="4400" b="1" dirty="0">
              <a:solidFill>
                <a:schemeClr val="bg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4072468"/>
            <a:ext cx="8475133" cy="2429932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2 Timothy 3:13-17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0633" y="3606800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32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334218"/>
            <a:ext cx="8475133" cy="6233636"/>
          </a:xfrm>
        </p:spPr>
        <p:txBody>
          <a:bodyPr anchor="t">
            <a:noAutofit/>
          </a:bodyPr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  13  But evil men and impostors will grow worse and worse, deceiving and being deceived.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14  But you must continue in the things which you have learned and been assured of, knowing from whom you have learned them,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15  and that from childhood you have known the Holy Scriptures, which are able to make you wise for salvation through faith which is in Christ Jesus.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16  All Scripture is given by inspiration of God, and is profitable for doctrine, for reproof, for correction, for instruction in righteousness,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17  that the man of God may be complete, thoroughly equipped for every good work.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					2 Timothy 3:13-17</a:t>
            </a:r>
            <a:endParaRPr lang="en-US" sz="2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316522"/>
            <a:ext cx="8472202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Background of This Lesson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The first century saw great religious change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Coming of Jesus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End of Judaism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Inclusion of Gentiles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Development of the Bible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Difficult to understand that change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Tonight’s lesson—imaginary conversation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They never lived—a talk that could happen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First generation—a grandfather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“Second” generation—his grandson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71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316522"/>
            <a:ext cx="8472202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The Two Generations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The grandfather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Lived in Corinth in the fifties (50 A. D.)</a:t>
            </a:r>
            <a:endParaRPr lang="en-US" sz="2800" b="1" dirty="0">
              <a:solidFill>
                <a:schemeClr val="bg1"/>
              </a:solidFill>
            </a:endParaRP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Was a young man when Paul’s letter came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Will try to describe the church when a youth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The “second” generation—the grandson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Finds copy of First Corinthians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His world is so different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“Grand-dad, what was the church like”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63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34108" y="316522"/>
            <a:ext cx="847220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The “First Generation” World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The grandfather is questioned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How did you learn what to do, how to live?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How many received spiritual gifts?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What did you do, when you had no answer?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What was worship like?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When did you first see a Bible?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What was it like without knowing all?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When did the gifts end?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9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316522"/>
            <a:ext cx="8472202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The “Second Generation” World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The grandson responds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I am so glad I can know how to learn &amp; live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Better to have Bible than limited gifts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No answer? We now study and find them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Worship so similar—so different, same acts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We now have the entire Bible! 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Thank God, we can know that mystery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 Thank God, that gifts ended=mature church</a:t>
            </a:r>
          </a:p>
        </p:txBody>
      </p:sp>
    </p:spTree>
    <p:extLst>
      <p:ext uri="{BB962C8B-B14F-4D97-AF65-F5344CB8AC3E}">
        <p14:creationId xmlns:p14="http://schemas.microsoft.com/office/powerpoint/2010/main" val="309755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C76B394-E678-4E73-A280-0CB5636098EE}"/>
              </a:ext>
            </a:extLst>
          </p:cNvPr>
          <p:cNvSpPr txBox="1"/>
          <p:nvPr/>
        </p:nvSpPr>
        <p:spPr>
          <a:xfrm>
            <a:off x="298938" y="386861"/>
            <a:ext cx="85900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Every Generation Salvation </a:t>
            </a:r>
            <a:endParaRPr lang="en-US" sz="400" b="1" dirty="0">
              <a:solidFill>
                <a:srgbClr val="FFFF00"/>
              </a:solidFill>
              <a:latin typeface="Lucida Calligraphy" panose="03010101010101010101" pitchFamily="66" charset="0"/>
            </a:endParaRP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</a:t>
            </a:r>
            <a:r>
              <a:rPr lang="en-US" altLang="en-US" sz="3200" b="1" dirty="0">
                <a:solidFill>
                  <a:schemeClr val="bg1"/>
                </a:solidFill>
              </a:rPr>
              <a:t>elieve</a:t>
            </a:r>
            <a:r>
              <a:rPr lang="en-US" sz="3200" b="1" dirty="0">
                <a:solidFill>
                  <a:schemeClr val="bg1"/>
                </a:solidFill>
              </a:rPr>
              <a:t>  				John 8:24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Repent (decide to obey)	Acts 17:30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Confess faith in Him		Acts 8:37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Baptized into Him		Acts 2:38</a:t>
            </a:r>
          </a:p>
          <a:p>
            <a:pPr lvl="1">
              <a:spcAft>
                <a:spcPts val="2400"/>
              </a:spcAft>
            </a:pPr>
            <a:r>
              <a:rPr lang="en-US" sz="3200" b="1" i="1" dirty="0">
                <a:solidFill>
                  <a:srgbClr val="FFFF00"/>
                </a:solidFill>
              </a:rPr>
              <a:t>Added to His church, His body, His kingdom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Be faithful until death	Rev. 2:10</a:t>
            </a:r>
          </a:p>
        </p:txBody>
      </p:sp>
    </p:spTree>
    <p:extLst>
      <p:ext uri="{BB962C8B-B14F-4D97-AF65-F5344CB8AC3E}">
        <p14:creationId xmlns:p14="http://schemas.microsoft.com/office/powerpoint/2010/main" val="1790429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300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Lucida Calligraphy</vt:lpstr>
      <vt:lpstr>Office Theme</vt:lpstr>
      <vt:lpstr>“Second” Generation Christians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Aroma to the Lord</dc:title>
  <dc:creator>Cindy Nelson</dc:creator>
  <cp:lastModifiedBy>Cindy Nelson</cp:lastModifiedBy>
  <cp:revision>76</cp:revision>
  <cp:lastPrinted>2018-09-23T20:55:13Z</cp:lastPrinted>
  <dcterms:created xsi:type="dcterms:W3CDTF">2016-02-01T19:51:25Z</dcterms:created>
  <dcterms:modified xsi:type="dcterms:W3CDTF">2018-09-24T14:33:33Z</dcterms:modified>
</cp:coreProperties>
</file>