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60" r:id="rId5"/>
    <p:sldId id="261" r:id="rId6"/>
    <p:sldId id="259"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2" autoAdjust="0"/>
    <p:restoredTop sz="94544" autoAdjust="0"/>
  </p:normalViewPr>
  <p:slideViewPr>
    <p:cSldViewPr snapToGrid="0">
      <p:cViewPr varScale="1">
        <p:scale>
          <a:sx n="103" d="100"/>
          <a:sy n="103" d="100"/>
        </p:scale>
        <p:origin x="177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91B3F5-71DB-45E4-B82F-7BD9312BBE28}" type="datetimeFigureOut">
              <a:rPr lang="en-US" smtClean="0"/>
              <a:t>10/7/2018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676181-F650-454D-BE59-BDFD94BC7681}" type="slidenum">
              <a:rPr lang="en-US" smtClean="0"/>
              <a:t>‹#›</a:t>
            </a:fld>
            <a:endParaRPr lang="en-US"/>
          </a:p>
        </p:txBody>
      </p:sp>
    </p:spTree>
    <p:extLst>
      <p:ext uri="{BB962C8B-B14F-4D97-AF65-F5344CB8AC3E}">
        <p14:creationId xmlns:p14="http://schemas.microsoft.com/office/powerpoint/2010/main" val="2615905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His own countrymen. </a:t>
            </a:r>
            <a:r>
              <a:rPr lang="en-US" dirty="0"/>
              <a:t>When the Sabbath came, He began to teach in the synagogue; and the many listeners were astonished, saying, "Where did this man get these things, and what is this wisdom given to Him, and such miracles as these performed by His hands? "Is not this the carpenter, the son of Mary, and brother of James and </a:t>
            </a:r>
            <a:r>
              <a:rPr lang="en-US" dirty="0" err="1"/>
              <a:t>Joses</a:t>
            </a:r>
            <a:r>
              <a:rPr lang="en-US" dirty="0"/>
              <a:t> and Judas and Simon? Are not His sisters here with us?" And they took offense at Him.(Mar 6:2-3)</a:t>
            </a:r>
          </a:p>
          <a:p>
            <a:endParaRPr lang="en-US" dirty="0"/>
          </a:p>
          <a:p>
            <a:r>
              <a:rPr lang="en-US" b="1" dirty="0"/>
              <a:t>Herod. </a:t>
            </a:r>
            <a:r>
              <a:rPr lang="en-US" dirty="0"/>
              <a:t>And King Herod heard of it, for His name had become well known; and people were saying, "John the Baptist has risen from the dead, and that is why these miraculous powers are at work in Him." But others were saying, "He is Elijah." And others were saying, "He is a prophet, like one of the prophets of old." But when Herod heard of it, he kept saying, "John, whom I beheaded, has risen!"(Mar 6:14-16)</a:t>
            </a:r>
          </a:p>
          <a:p>
            <a:endParaRPr lang="en-US" dirty="0"/>
          </a:p>
          <a:p>
            <a:r>
              <a:rPr lang="en-US" b="1" dirty="0"/>
              <a:t>The Disciples. </a:t>
            </a:r>
            <a:r>
              <a:rPr lang="en-US" dirty="0"/>
              <a:t>Seeing them straining at the oars, for the wind was against them, at about the fourth watch of the night He *came to them, walking on the sea; and He intended to pass by them. But when they saw Him walking on the sea, they supposed that it was a ghost, and cried out; for they all saw Him and were terrified. But immediately He spoke with them and *said to them, "Take courage; it is I, do not be afraid."(Mar 6:48-50)</a:t>
            </a:r>
          </a:p>
          <a:p>
            <a:endParaRPr lang="en-US" dirty="0"/>
          </a:p>
          <a:p>
            <a:r>
              <a:rPr lang="en-US" b="1" dirty="0"/>
              <a:t>The multitude</a:t>
            </a:r>
            <a:r>
              <a:rPr lang="en-US" dirty="0"/>
              <a:t>. Therefore when the people saw the sign which He had performed, they said, "This is truly the Prophet who is to come into the world." So Jesus, perceiving that they were intending to come and take Him by force to make Him king, withdrew again to the mountain by Himself alone.(Joh 6:14-15)</a:t>
            </a:r>
          </a:p>
        </p:txBody>
      </p:sp>
      <p:sp>
        <p:nvSpPr>
          <p:cNvPr id="4" name="Slide Number Placeholder 3"/>
          <p:cNvSpPr>
            <a:spLocks noGrp="1"/>
          </p:cNvSpPr>
          <p:nvPr>
            <p:ph type="sldNum" sz="quarter" idx="5"/>
          </p:nvPr>
        </p:nvSpPr>
        <p:spPr/>
        <p:txBody>
          <a:bodyPr/>
          <a:lstStyle/>
          <a:p>
            <a:fld id="{81676181-F650-454D-BE59-BDFD94BC7681}" type="slidenum">
              <a:rPr lang="en-US" smtClean="0"/>
              <a:t>2</a:t>
            </a:fld>
            <a:endParaRPr lang="en-US"/>
          </a:p>
        </p:txBody>
      </p:sp>
    </p:spTree>
    <p:extLst>
      <p:ext uri="{BB962C8B-B14F-4D97-AF65-F5344CB8AC3E}">
        <p14:creationId xmlns:p14="http://schemas.microsoft.com/office/powerpoint/2010/main" val="3161068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 never existed</a:t>
            </a:r>
            <a:r>
              <a:rPr lang="en-US" dirty="0"/>
              <a:t>. This notion was advanced by a German historian named Bruno Baur, near the middle of the 19th century. In our own time, The Great Soviet Encyclopedia (Moscow, 1952), in a two-line entry under “Jesus,” states; “the name of the mythological founder of Christianity.”</a:t>
            </a:r>
          </a:p>
          <a:p>
            <a:endParaRPr lang="en-US" dirty="0"/>
          </a:p>
        </p:txBody>
      </p:sp>
      <p:sp>
        <p:nvSpPr>
          <p:cNvPr id="4" name="Slide Number Placeholder 3"/>
          <p:cNvSpPr>
            <a:spLocks noGrp="1"/>
          </p:cNvSpPr>
          <p:nvPr>
            <p:ph type="sldNum" sz="quarter" idx="5"/>
          </p:nvPr>
        </p:nvSpPr>
        <p:spPr/>
        <p:txBody>
          <a:bodyPr/>
          <a:lstStyle/>
          <a:p>
            <a:fld id="{81676181-F650-454D-BE59-BDFD94BC7681}" type="slidenum">
              <a:rPr lang="en-US" smtClean="0"/>
              <a:t>3</a:t>
            </a:fld>
            <a:endParaRPr lang="en-US"/>
          </a:p>
        </p:txBody>
      </p:sp>
    </p:spTree>
    <p:extLst>
      <p:ext uri="{BB962C8B-B14F-4D97-AF65-F5344CB8AC3E}">
        <p14:creationId xmlns:p14="http://schemas.microsoft.com/office/powerpoint/2010/main" val="2153681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 is a created being. </a:t>
            </a:r>
            <a:r>
              <a:rPr lang="en-US" dirty="0"/>
              <a:t>Those affiliated with the Watchtower Society allege that the second Person of the Godhead, Jesus Christ, was not an eternal being. Instead, it is claimed, he was “the first of God’s creations ... he had a beginning”</a:t>
            </a:r>
          </a:p>
          <a:p>
            <a:endParaRPr lang="en-US" dirty="0"/>
          </a:p>
          <a:p>
            <a:endParaRPr lang="en-US" dirty="0"/>
          </a:p>
        </p:txBody>
      </p:sp>
      <p:sp>
        <p:nvSpPr>
          <p:cNvPr id="4" name="Slide Number Placeholder 3"/>
          <p:cNvSpPr>
            <a:spLocks noGrp="1"/>
          </p:cNvSpPr>
          <p:nvPr>
            <p:ph type="sldNum" sz="quarter" idx="5"/>
          </p:nvPr>
        </p:nvSpPr>
        <p:spPr/>
        <p:txBody>
          <a:bodyPr/>
          <a:lstStyle/>
          <a:p>
            <a:fld id="{81676181-F650-454D-BE59-BDFD94BC7681}" type="slidenum">
              <a:rPr lang="en-US" smtClean="0"/>
              <a:t>4</a:t>
            </a:fld>
            <a:endParaRPr lang="en-US"/>
          </a:p>
        </p:txBody>
      </p:sp>
    </p:spTree>
    <p:extLst>
      <p:ext uri="{BB962C8B-B14F-4D97-AF65-F5344CB8AC3E}">
        <p14:creationId xmlns:p14="http://schemas.microsoft.com/office/powerpoint/2010/main" val="4179898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 is an Angel. </a:t>
            </a:r>
            <a:r>
              <a:rPr lang="en-US" dirty="0"/>
              <a:t>Another false theory of the self-styled “Witnesses” is the claim that Jesus is to be identified with Michael, the arch-angel.</a:t>
            </a:r>
          </a:p>
          <a:p>
            <a:endParaRPr lang="en-US" dirty="0"/>
          </a:p>
        </p:txBody>
      </p:sp>
      <p:sp>
        <p:nvSpPr>
          <p:cNvPr id="4" name="Slide Number Placeholder 3"/>
          <p:cNvSpPr>
            <a:spLocks noGrp="1"/>
          </p:cNvSpPr>
          <p:nvPr>
            <p:ph type="sldNum" sz="quarter" idx="5"/>
          </p:nvPr>
        </p:nvSpPr>
        <p:spPr/>
        <p:txBody>
          <a:bodyPr/>
          <a:lstStyle/>
          <a:p>
            <a:fld id="{81676181-F650-454D-BE59-BDFD94BC7681}" type="slidenum">
              <a:rPr lang="en-US" smtClean="0"/>
              <a:t>5</a:t>
            </a:fld>
            <a:endParaRPr lang="en-US"/>
          </a:p>
        </p:txBody>
      </p:sp>
    </p:spTree>
    <p:extLst>
      <p:ext uri="{BB962C8B-B14F-4D97-AF65-F5344CB8AC3E}">
        <p14:creationId xmlns:p14="http://schemas.microsoft.com/office/powerpoint/2010/main" val="3894444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 is a good man. </a:t>
            </a:r>
            <a:r>
              <a:rPr lang="en-US" dirty="0"/>
              <a:t>A very common view regarding Christ is that he was merely a good man, perhaps a wise philosopher, but certainly not the Son of God. </a:t>
            </a:r>
          </a:p>
          <a:p>
            <a:endParaRPr lang="en-US" dirty="0"/>
          </a:p>
          <a:p>
            <a:r>
              <a:rPr lang="en-US" b="1" dirty="0"/>
              <a:t>He is a prophet. </a:t>
            </a:r>
            <a:r>
              <a:rPr lang="en-US" dirty="0"/>
              <a:t>Some accept Christ as a prophet of God (Acts 3:22), but contend that he was merely one figure in a long line of divine spokesmen. According to them, he was not the greatest one, and most certainly not the last.</a:t>
            </a:r>
          </a:p>
          <a:p>
            <a:endParaRPr lang="en-US" dirty="0"/>
          </a:p>
          <a:p>
            <a:r>
              <a:rPr lang="en-US" b="1" dirty="0"/>
              <a:t>He is strictly benevolent. </a:t>
            </a:r>
            <a:r>
              <a:rPr lang="en-US" dirty="0"/>
              <a:t>There are those who sincerely believe that Jesus Christ is the Son of God, but they entertain the notion that Jesus was a loving, compassionate character, who went about doing good, and who would never be able to bring himself to punish human beings eternally.</a:t>
            </a:r>
          </a:p>
        </p:txBody>
      </p:sp>
      <p:sp>
        <p:nvSpPr>
          <p:cNvPr id="4" name="Slide Number Placeholder 3"/>
          <p:cNvSpPr>
            <a:spLocks noGrp="1"/>
          </p:cNvSpPr>
          <p:nvPr>
            <p:ph type="sldNum" sz="quarter" idx="5"/>
          </p:nvPr>
        </p:nvSpPr>
        <p:spPr/>
        <p:txBody>
          <a:bodyPr/>
          <a:lstStyle/>
          <a:p>
            <a:fld id="{81676181-F650-454D-BE59-BDFD94BC7681}" type="slidenum">
              <a:rPr lang="en-US" smtClean="0"/>
              <a:t>6</a:t>
            </a:fld>
            <a:endParaRPr lang="en-US"/>
          </a:p>
        </p:txBody>
      </p:sp>
    </p:spTree>
    <p:extLst>
      <p:ext uri="{BB962C8B-B14F-4D97-AF65-F5344CB8AC3E}">
        <p14:creationId xmlns:p14="http://schemas.microsoft.com/office/powerpoint/2010/main" val="2296935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 is a prophet. </a:t>
            </a:r>
            <a:r>
              <a:rPr lang="en-US" dirty="0"/>
              <a:t>Some accept Christ as a prophet of God (Acts 3:22), but contend that he was merely one figure in a long line of divine spokesmen. According to them, he was not the greatest one, and most certainly not the last. Islam claims that there many prophets. The greatest of which was Mohamad.</a:t>
            </a:r>
          </a:p>
          <a:p>
            <a:endParaRPr lang="en-US" dirty="0"/>
          </a:p>
          <a:p>
            <a:r>
              <a:rPr lang="en-US" b="1" dirty="0"/>
              <a:t>He is strictly benevolent. </a:t>
            </a:r>
            <a:r>
              <a:rPr lang="en-US" dirty="0"/>
              <a:t>There are those who sincerely believe that Jesus Christ is the Son of God, but they entertain the notion that Jesus was a loving, compassionate character, who went about doing good, and who would never be able to bring himself to punish human beings eternally.</a:t>
            </a:r>
          </a:p>
        </p:txBody>
      </p:sp>
      <p:sp>
        <p:nvSpPr>
          <p:cNvPr id="4" name="Slide Number Placeholder 3"/>
          <p:cNvSpPr>
            <a:spLocks noGrp="1"/>
          </p:cNvSpPr>
          <p:nvPr>
            <p:ph type="sldNum" sz="quarter" idx="5"/>
          </p:nvPr>
        </p:nvSpPr>
        <p:spPr/>
        <p:txBody>
          <a:bodyPr/>
          <a:lstStyle/>
          <a:p>
            <a:fld id="{81676181-F650-454D-BE59-BDFD94BC7681}" type="slidenum">
              <a:rPr lang="en-US" smtClean="0"/>
              <a:t>7</a:t>
            </a:fld>
            <a:endParaRPr lang="en-US"/>
          </a:p>
        </p:txBody>
      </p:sp>
    </p:spTree>
    <p:extLst>
      <p:ext uri="{BB962C8B-B14F-4D97-AF65-F5344CB8AC3E}">
        <p14:creationId xmlns:p14="http://schemas.microsoft.com/office/powerpoint/2010/main" val="4200812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676181-F650-454D-BE59-BDFD94BC7681}" type="slidenum">
              <a:rPr lang="en-US" smtClean="0"/>
              <a:t>8</a:t>
            </a:fld>
            <a:endParaRPr lang="en-US"/>
          </a:p>
        </p:txBody>
      </p:sp>
    </p:spTree>
    <p:extLst>
      <p:ext uri="{BB962C8B-B14F-4D97-AF65-F5344CB8AC3E}">
        <p14:creationId xmlns:p14="http://schemas.microsoft.com/office/powerpoint/2010/main" val="23452363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676181-F650-454D-BE59-BDFD94BC7681}" type="slidenum">
              <a:rPr lang="en-US" smtClean="0"/>
              <a:t>9</a:t>
            </a:fld>
            <a:endParaRPr lang="en-US"/>
          </a:p>
        </p:txBody>
      </p:sp>
    </p:spTree>
    <p:extLst>
      <p:ext uri="{BB962C8B-B14F-4D97-AF65-F5344CB8AC3E}">
        <p14:creationId xmlns:p14="http://schemas.microsoft.com/office/powerpoint/2010/main" val="38569150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676181-F650-454D-BE59-BDFD94BC7681}" type="slidenum">
              <a:rPr lang="en-US" smtClean="0"/>
              <a:t>10</a:t>
            </a:fld>
            <a:endParaRPr lang="en-US"/>
          </a:p>
        </p:txBody>
      </p:sp>
    </p:spTree>
    <p:extLst>
      <p:ext uri="{BB962C8B-B14F-4D97-AF65-F5344CB8AC3E}">
        <p14:creationId xmlns:p14="http://schemas.microsoft.com/office/powerpoint/2010/main" val="636770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8D5C4C-B265-46B9-AD99-61444A76DA7D}"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BA1D8F-CC60-4666-A76C-E43A4DB4B5F6}" type="slidenum">
              <a:rPr lang="en-US" smtClean="0"/>
              <a:t>‹#›</a:t>
            </a:fld>
            <a:endParaRPr lang="en-US"/>
          </a:p>
        </p:txBody>
      </p:sp>
    </p:spTree>
    <p:extLst>
      <p:ext uri="{BB962C8B-B14F-4D97-AF65-F5344CB8AC3E}">
        <p14:creationId xmlns:p14="http://schemas.microsoft.com/office/powerpoint/2010/main" val="3565493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8D5C4C-B265-46B9-AD99-61444A76DA7D}"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BA1D8F-CC60-4666-A76C-E43A4DB4B5F6}" type="slidenum">
              <a:rPr lang="en-US" smtClean="0"/>
              <a:t>‹#›</a:t>
            </a:fld>
            <a:endParaRPr lang="en-US"/>
          </a:p>
        </p:txBody>
      </p:sp>
    </p:spTree>
    <p:extLst>
      <p:ext uri="{BB962C8B-B14F-4D97-AF65-F5344CB8AC3E}">
        <p14:creationId xmlns:p14="http://schemas.microsoft.com/office/powerpoint/2010/main" val="3121091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8D5C4C-B265-46B9-AD99-61444A76DA7D}"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BA1D8F-CC60-4666-A76C-E43A4DB4B5F6}" type="slidenum">
              <a:rPr lang="en-US" smtClean="0"/>
              <a:t>‹#›</a:t>
            </a:fld>
            <a:endParaRPr lang="en-US"/>
          </a:p>
        </p:txBody>
      </p:sp>
    </p:spTree>
    <p:extLst>
      <p:ext uri="{BB962C8B-B14F-4D97-AF65-F5344CB8AC3E}">
        <p14:creationId xmlns:p14="http://schemas.microsoft.com/office/powerpoint/2010/main" val="2307294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8D5C4C-B265-46B9-AD99-61444A76DA7D}"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BA1D8F-CC60-4666-A76C-E43A4DB4B5F6}" type="slidenum">
              <a:rPr lang="en-US" smtClean="0"/>
              <a:t>‹#›</a:t>
            </a:fld>
            <a:endParaRPr lang="en-US"/>
          </a:p>
        </p:txBody>
      </p:sp>
    </p:spTree>
    <p:extLst>
      <p:ext uri="{BB962C8B-B14F-4D97-AF65-F5344CB8AC3E}">
        <p14:creationId xmlns:p14="http://schemas.microsoft.com/office/powerpoint/2010/main" val="2761172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8D5C4C-B265-46B9-AD99-61444A76DA7D}"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BA1D8F-CC60-4666-A76C-E43A4DB4B5F6}" type="slidenum">
              <a:rPr lang="en-US" smtClean="0"/>
              <a:t>‹#›</a:t>
            </a:fld>
            <a:endParaRPr lang="en-US"/>
          </a:p>
        </p:txBody>
      </p:sp>
    </p:spTree>
    <p:extLst>
      <p:ext uri="{BB962C8B-B14F-4D97-AF65-F5344CB8AC3E}">
        <p14:creationId xmlns:p14="http://schemas.microsoft.com/office/powerpoint/2010/main" val="175025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8D5C4C-B265-46B9-AD99-61444A76DA7D}" type="datetimeFigureOut">
              <a:rPr lang="en-US" smtClean="0"/>
              <a:t>10/7/2018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BA1D8F-CC60-4666-A76C-E43A4DB4B5F6}" type="slidenum">
              <a:rPr lang="en-US" smtClean="0"/>
              <a:t>‹#›</a:t>
            </a:fld>
            <a:endParaRPr lang="en-US"/>
          </a:p>
        </p:txBody>
      </p:sp>
    </p:spTree>
    <p:extLst>
      <p:ext uri="{BB962C8B-B14F-4D97-AF65-F5344CB8AC3E}">
        <p14:creationId xmlns:p14="http://schemas.microsoft.com/office/powerpoint/2010/main" val="2649354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8D5C4C-B265-46B9-AD99-61444A76DA7D}" type="datetimeFigureOut">
              <a:rPr lang="en-US" smtClean="0"/>
              <a:t>10/7/2018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BA1D8F-CC60-4666-A76C-E43A4DB4B5F6}" type="slidenum">
              <a:rPr lang="en-US" smtClean="0"/>
              <a:t>‹#›</a:t>
            </a:fld>
            <a:endParaRPr lang="en-US"/>
          </a:p>
        </p:txBody>
      </p:sp>
    </p:spTree>
    <p:extLst>
      <p:ext uri="{BB962C8B-B14F-4D97-AF65-F5344CB8AC3E}">
        <p14:creationId xmlns:p14="http://schemas.microsoft.com/office/powerpoint/2010/main" val="1083452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8D5C4C-B265-46B9-AD99-61444A76DA7D}" type="datetimeFigureOut">
              <a:rPr lang="en-US" smtClean="0"/>
              <a:t>10/7/2018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BA1D8F-CC60-4666-A76C-E43A4DB4B5F6}" type="slidenum">
              <a:rPr lang="en-US" smtClean="0"/>
              <a:t>‹#›</a:t>
            </a:fld>
            <a:endParaRPr lang="en-US"/>
          </a:p>
        </p:txBody>
      </p:sp>
    </p:spTree>
    <p:extLst>
      <p:ext uri="{BB962C8B-B14F-4D97-AF65-F5344CB8AC3E}">
        <p14:creationId xmlns:p14="http://schemas.microsoft.com/office/powerpoint/2010/main" val="2421502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8D5C4C-B265-46B9-AD99-61444A76DA7D}" type="datetimeFigureOut">
              <a:rPr lang="en-US" smtClean="0"/>
              <a:t>10/7/2018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BA1D8F-CC60-4666-A76C-E43A4DB4B5F6}" type="slidenum">
              <a:rPr lang="en-US" smtClean="0"/>
              <a:t>‹#›</a:t>
            </a:fld>
            <a:endParaRPr lang="en-US"/>
          </a:p>
        </p:txBody>
      </p:sp>
    </p:spTree>
    <p:extLst>
      <p:ext uri="{BB962C8B-B14F-4D97-AF65-F5344CB8AC3E}">
        <p14:creationId xmlns:p14="http://schemas.microsoft.com/office/powerpoint/2010/main" val="2202184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8D5C4C-B265-46B9-AD99-61444A76DA7D}" type="datetimeFigureOut">
              <a:rPr lang="en-US" smtClean="0"/>
              <a:t>10/7/2018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BA1D8F-CC60-4666-A76C-E43A4DB4B5F6}" type="slidenum">
              <a:rPr lang="en-US" smtClean="0"/>
              <a:t>‹#›</a:t>
            </a:fld>
            <a:endParaRPr lang="en-US"/>
          </a:p>
        </p:txBody>
      </p:sp>
    </p:spTree>
    <p:extLst>
      <p:ext uri="{BB962C8B-B14F-4D97-AF65-F5344CB8AC3E}">
        <p14:creationId xmlns:p14="http://schemas.microsoft.com/office/powerpoint/2010/main" val="2182043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8D5C4C-B265-46B9-AD99-61444A76DA7D}" type="datetimeFigureOut">
              <a:rPr lang="en-US" smtClean="0"/>
              <a:t>10/7/2018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BA1D8F-CC60-4666-A76C-E43A4DB4B5F6}" type="slidenum">
              <a:rPr lang="en-US" smtClean="0"/>
              <a:t>‹#›</a:t>
            </a:fld>
            <a:endParaRPr lang="en-US"/>
          </a:p>
        </p:txBody>
      </p:sp>
    </p:spTree>
    <p:extLst>
      <p:ext uri="{BB962C8B-B14F-4D97-AF65-F5344CB8AC3E}">
        <p14:creationId xmlns:p14="http://schemas.microsoft.com/office/powerpoint/2010/main" val="1434684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8D5C4C-B265-46B9-AD99-61444A76DA7D}" type="datetimeFigureOut">
              <a:rPr lang="en-US" smtClean="0"/>
              <a:t>10/7/2018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BA1D8F-CC60-4666-A76C-E43A4DB4B5F6}" type="slidenum">
              <a:rPr lang="en-US" smtClean="0"/>
              <a:t>‹#›</a:t>
            </a:fld>
            <a:endParaRPr lang="en-US"/>
          </a:p>
        </p:txBody>
      </p:sp>
    </p:spTree>
    <p:extLst>
      <p:ext uri="{BB962C8B-B14F-4D97-AF65-F5344CB8AC3E}">
        <p14:creationId xmlns:p14="http://schemas.microsoft.com/office/powerpoint/2010/main" val="1105085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743C1-DCA1-4C2F-A4D9-CA7ED6E64D54}"/>
              </a:ext>
            </a:extLst>
          </p:cNvPr>
          <p:cNvSpPr>
            <a:spLocks noGrp="1"/>
          </p:cNvSpPr>
          <p:nvPr>
            <p:ph type="ctrTitle"/>
          </p:nvPr>
        </p:nvSpPr>
        <p:spPr>
          <a:xfrm>
            <a:off x="185530" y="1122363"/>
            <a:ext cx="8806070" cy="2387600"/>
          </a:xfrm>
        </p:spPr>
        <p:txBody>
          <a:bodyPr/>
          <a:lstStyle/>
          <a:p>
            <a:r>
              <a:rPr lang="en-US" dirty="0">
                <a:solidFill>
                  <a:schemeClr val="bg1"/>
                </a:solidFill>
                <a:effectLst>
                  <a:outerShdw blurRad="38100" dist="38100" dir="2700000" algn="tl">
                    <a:srgbClr val="000000">
                      <a:alpha val="43137"/>
                    </a:srgbClr>
                  </a:outerShdw>
                </a:effectLst>
                <a:latin typeface="Eras Bold ITC" panose="020B0907030504020204" pitchFamily="34" charset="0"/>
              </a:rPr>
              <a:t>“My Lord and my God”</a:t>
            </a:r>
          </a:p>
        </p:txBody>
      </p:sp>
      <p:sp>
        <p:nvSpPr>
          <p:cNvPr id="3" name="Subtitle 2">
            <a:extLst>
              <a:ext uri="{FF2B5EF4-FFF2-40B4-BE49-F238E27FC236}">
                <a16:creationId xmlns:a16="http://schemas.microsoft.com/office/drawing/2014/main" id="{99946844-1A5A-41C6-8970-C85D2189B418}"/>
              </a:ext>
            </a:extLst>
          </p:cNvPr>
          <p:cNvSpPr>
            <a:spLocks noGrp="1"/>
          </p:cNvSpPr>
          <p:nvPr>
            <p:ph type="subTitle" idx="1"/>
          </p:nvPr>
        </p:nvSpPr>
        <p:spPr/>
        <p:txBody>
          <a:bodyPr>
            <a:normAutofit/>
          </a:bodyPr>
          <a:lstStyle/>
          <a:p>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John 20:24-29</a:t>
            </a:r>
          </a:p>
        </p:txBody>
      </p:sp>
    </p:spTree>
    <p:extLst>
      <p:ext uri="{BB962C8B-B14F-4D97-AF65-F5344CB8AC3E}">
        <p14:creationId xmlns:p14="http://schemas.microsoft.com/office/powerpoint/2010/main" val="3327651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r="-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6A446-B1F1-4EBC-85BA-B15F1FFF82BD}"/>
              </a:ext>
            </a:extLst>
          </p:cNvPr>
          <p:cNvSpPr>
            <a:spLocks noGrp="1"/>
          </p:cNvSpPr>
          <p:nvPr>
            <p:ph type="title"/>
          </p:nvPr>
        </p:nvSpPr>
        <p:spPr>
          <a:xfrm>
            <a:off x="0" y="119270"/>
            <a:ext cx="9144000" cy="1338469"/>
          </a:xfrm>
        </p:spPr>
        <p:txBody>
          <a:bodyPr>
            <a:normAutofit/>
          </a:bodyPr>
          <a:lstStyle/>
          <a:p>
            <a:r>
              <a:rPr lang="en-US" sz="4000" dirty="0">
                <a:solidFill>
                  <a:schemeClr val="bg1"/>
                </a:solidFill>
                <a:effectLst>
                  <a:outerShdw blurRad="38100" dist="38100" dir="2700000" algn="tl">
                    <a:srgbClr val="000000">
                      <a:alpha val="43137"/>
                    </a:srgbClr>
                  </a:outerShdw>
                </a:effectLst>
                <a:latin typeface="Eras Bold ITC" panose="020B0907030504020204" pitchFamily="34" charset="0"/>
              </a:rPr>
              <a:t>What Does It Mean for Us?</a:t>
            </a:r>
          </a:p>
        </p:txBody>
      </p:sp>
      <p:sp>
        <p:nvSpPr>
          <p:cNvPr id="3" name="Content Placeholder 2">
            <a:extLst>
              <a:ext uri="{FF2B5EF4-FFF2-40B4-BE49-F238E27FC236}">
                <a16:creationId xmlns:a16="http://schemas.microsoft.com/office/drawing/2014/main" id="{884DADCB-6717-431B-AA0F-E9FE18DD9232}"/>
              </a:ext>
            </a:extLst>
          </p:cNvPr>
          <p:cNvSpPr>
            <a:spLocks noGrp="1"/>
          </p:cNvSpPr>
          <p:nvPr>
            <p:ph idx="1"/>
          </p:nvPr>
        </p:nvSpPr>
        <p:spPr>
          <a:xfrm>
            <a:off x="212035" y="1570382"/>
            <a:ext cx="8700052" cy="5287617"/>
          </a:xfrm>
        </p:spPr>
        <p:txBody>
          <a:bodyPr>
            <a:normAutofit fontScale="92500"/>
          </a:bodyPr>
          <a:lstStyle/>
          <a:p>
            <a:pPr marL="0" indent="0">
              <a:buNone/>
            </a:pPr>
            <a:r>
              <a:rPr lang="en-US" sz="3200" b="1" dirty="0">
                <a:latin typeface="Eras Demi ITC" panose="020B0805030504020804" pitchFamily="34" charset="0"/>
              </a:rPr>
              <a:t>Where is your faith? </a:t>
            </a:r>
          </a:p>
          <a:p>
            <a:pPr marL="0" indent="0">
              <a:buNone/>
            </a:pPr>
            <a:r>
              <a:rPr lang="en-US" dirty="0">
                <a:latin typeface="Eras Demi ITC" panose="020B0805030504020804" pitchFamily="34" charset="0"/>
              </a:rPr>
              <a:t>Jesus said to him, "Because you have seen Me, have you believed? Blessed are they who did not see, and yet believed." Therefore many other signs Jesus also performed in the presence of the disciples, which are not written in this book; but these have been written so that you may believe that Jesus is the Christ, the Son of God; and that believing you may have life in His name.           </a:t>
            </a:r>
            <a:r>
              <a:rPr lang="en-US" b="1" dirty="0">
                <a:latin typeface="Eras Demi ITC" panose="020B0805030504020804" pitchFamily="34" charset="0"/>
              </a:rPr>
              <a:t>(John 20:29-31)</a:t>
            </a:r>
          </a:p>
          <a:p>
            <a:pPr marL="0" indent="0">
              <a:buNone/>
            </a:pPr>
            <a:r>
              <a:rPr lang="en-US" dirty="0">
                <a:latin typeface="Eras Demi ITC" panose="020B0805030504020804" pitchFamily="34" charset="0"/>
              </a:rPr>
              <a:t>For this reason I also suffer these things, but I am not ashamed; for I know whom I have believed and I am convinced that He is able to guard what I have entrusted to Him until that day. </a:t>
            </a:r>
            <a:r>
              <a:rPr lang="en-US" b="1" dirty="0">
                <a:latin typeface="Eras Demi ITC" panose="020B0805030504020804" pitchFamily="34" charset="0"/>
              </a:rPr>
              <a:t>(2 Timothy 1:12)</a:t>
            </a:r>
            <a:endParaRPr lang="en-US" dirty="0">
              <a:latin typeface="Eras Demi ITC" panose="020B0805030504020804" pitchFamily="34" charset="0"/>
            </a:endParaRPr>
          </a:p>
        </p:txBody>
      </p:sp>
    </p:spTree>
    <p:extLst>
      <p:ext uri="{BB962C8B-B14F-4D97-AF65-F5344CB8AC3E}">
        <p14:creationId xmlns:p14="http://schemas.microsoft.com/office/powerpoint/2010/main" val="1102568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r="-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6A446-B1F1-4EBC-85BA-B15F1FFF82BD}"/>
              </a:ext>
            </a:extLst>
          </p:cNvPr>
          <p:cNvSpPr>
            <a:spLocks noGrp="1"/>
          </p:cNvSpPr>
          <p:nvPr>
            <p:ph type="title"/>
          </p:nvPr>
        </p:nvSpPr>
        <p:spPr>
          <a:xfrm>
            <a:off x="0" y="79514"/>
            <a:ext cx="9144000" cy="1384852"/>
          </a:xfrm>
        </p:spPr>
        <p:txBody>
          <a:bodyPr>
            <a:normAutofit/>
          </a:bodyPr>
          <a:lstStyle/>
          <a:p>
            <a:r>
              <a:rPr lang="en-US" sz="3600" dirty="0">
                <a:solidFill>
                  <a:schemeClr val="bg1"/>
                </a:solidFill>
                <a:effectLst>
                  <a:outerShdw blurRad="38100" dist="38100" dir="2700000" algn="tl">
                    <a:srgbClr val="000000">
                      <a:alpha val="43137"/>
                    </a:srgbClr>
                  </a:outerShdw>
                </a:effectLst>
                <a:latin typeface="Eras Bold ITC" panose="020B0907030504020204" pitchFamily="34" charset="0"/>
              </a:rPr>
              <a:t>False Ideas About Jesus, In His Day</a:t>
            </a:r>
          </a:p>
        </p:txBody>
      </p:sp>
      <p:sp>
        <p:nvSpPr>
          <p:cNvPr id="3" name="Content Placeholder 2">
            <a:extLst>
              <a:ext uri="{FF2B5EF4-FFF2-40B4-BE49-F238E27FC236}">
                <a16:creationId xmlns:a16="http://schemas.microsoft.com/office/drawing/2014/main" id="{884DADCB-6717-431B-AA0F-E9FE18DD9232}"/>
              </a:ext>
            </a:extLst>
          </p:cNvPr>
          <p:cNvSpPr>
            <a:spLocks noGrp="1"/>
          </p:cNvSpPr>
          <p:nvPr>
            <p:ph idx="1"/>
          </p:nvPr>
        </p:nvSpPr>
        <p:spPr>
          <a:xfrm>
            <a:off x="165651" y="1690688"/>
            <a:ext cx="8825947" cy="5014911"/>
          </a:xfrm>
        </p:spPr>
        <p:txBody>
          <a:bodyPr>
            <a:normAutofit fontScale="92500"/>
          </a:bodyPr>
          <a:lstStyle/>
          <a:p>
            <a:r>
              <a:rPr lang="en-US" dirty="0">
                <a:latin typeface="Eras Demi ITC" panose="020B0805030504020804" pitchFamily="34" charset="0"/>
              </a:rPr>
              <a:t>His own countrymen said, “Is not this the carpenter?”      (Mark 6:3)</a:t>
            </a:r>
          </a:p>
          <a:p>
            <a:endParaRPr lang="en-US" sz="2200" dirty="0">
              <a:latin typeface="Eras Demi ITC" panose="020B0805030504020804" pitchFamily="34" charset="0"/>
            </a:endParaRPr>
          </a:p>
          <a:p>
            <a:r>
              <a:rPr lang="en-US" dirty="0">
                <a:latin typeface="Eras Demi ITC" panose="020B0805030504020804" pitchFamily="34" charset="0"/>
              </a:rPr>
              <a:t>Herod said, “...John the baptizer is risen from the dead.”   (Mark 6:14)</a:t>
            </a:r>
          </a:p>
          <a:p>
            <a:endParaRPr lang="en-US" sz="2200" dirty="0">
              <a:latin typeface="Eras Demi ITC" panose="020B0805030504020804" pitchFamily="34" charset="0"/>
            </a:endParaRPr>
          </a:p>
          <a:p>
            <a:r>
              <a:rPr lang="en-US" dirty="0">
                <a:latin typeface="Eras Demi ITC" panose="020B0805030504020804" pitchFamily="34" charset="0"/>
              </a:rPr>
              <a:t>The disciples,  “...when they saw him walking upon the sea, they supposed it was a spirit.” (Mark 6:49)</a:t>
            </a:r>
          </a:p>
          <a:p>
            <a:endParaRPr lang="en-US" sz="2200" dirty="0">
              <a:latin typeface="Eras Demi ITC" panose="020B0805030504020804" pitchFamily="34" charset="0"/>
            </a:endParaRPr>
          </a:p>
          <a:p>
            <a:r>
              <a:rPr lang="en-US" dirty="0">
                <a:latin typeface="Eras Demi ITC" panose="020B0805030504020804" pitchFamily="34" charset="0"/>
              </a:rPr>
              <a:t>After the feeding of the multitude,  they proceeded to “...take Him by force and make Him a King.”           (John 6:15)</a:t>
            </a:r>
          </a:p>
        </p:txBody>
      </p:sp>
    </p:spTree>
    <p:extLst>
      <p:ext uri="{BB962C8B-B14F-4D97-AF65-F5344CB8AC3E}">
        <p14:creationId xmlns:p14="http://schemas.microsoft.com/office/powerpoint/2010/main" val="3703325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r="-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6A446-B1F1-4EBC-85BA-B15F1FFF82BD}"/>
              </a:ext>
            </a:extLst>
          </p:cNvPr>
          <p:cNvSpPr>
            <a:spLocks noGrp="1"/>
          </p:cNvSpPr>
          <p:nvPr>
            <p:ph type="title"/>
          </p:nvPr>
        </p:nvSpPr>
        <p:spPr>
          <a:xfrm>
            <a:off x="0" y="106018"/>
            <a:ext cx="9144000" cy="1338470"/>
          </a:xfrm>
        </p:spPr>
        <p:txBody>
          <a:bodyPr>
            <a:normAutofit/>
          </a:bodyPr>
          <a:lstStyle/>
          <a:p>
            <a:r>
              <a:rPr lang="en-US" sz="3600" dirty="0">
                <a:solidFill>
                  <a:schemeClr val="bg1"/>
                </a:solidFill>
                <a:effectLst>
                  <a:outerShdw blurRad="38100" dist="38100" dir="2700000" algn="tl">
                    <a:srgbClr val="000000">
                      <a:alpha val="43137"/>
                    </a:srgbClr>
                  </a:outerShdw>
                </a:effectLst>
                <a:latin typeface="Eras Bold ITC" panose="020B0907030504020204" pitchFamily="34" charset="0"/>
              </a:rPr>
              <a:t>False Ideas About Jesus, Modern days</a:t>
            </a:r>
          </a:p>
        </p:txBody>
      </p:sp>
      <p:sp>
        <p:nvSpPr>
          <p:cNvPr id="3" name="Content Placeholder 2">
            <a:extLst>
              <a:ext uri="{FF2B5EF4-FFF2-40B4-BE49-F238E27FC236}">
                <a16:creationId xmlns:a16="http://schemas.microsoft.com/office/drawing/2014/main" id="{884DADCB-6717-431B-AA0F-E9FE18DD9232}"/>
              </a:ext>
            </a:extLst>
          </p:cNvPr>
          <p:cNvSpPr>
            <a:spLocks noGrp="1"/>
          </p:cNvSpPr>
          <p:nvPr>
            <p:ph idx="1"/>
          </p:nvPr>
        </p:nvSpPr>
        <p:spPr>
          <a:xfrm>
            <a:off x="192157" y="1570382"/>
            <a:ext cx="8739808" cy="5287617"/>
          </a:xfrm>
        </p:spPr>
        <p:txBody>
          <a:bodyPr>
            <a:normAutofit/>
          </a:bodyPr>
          <a:lstStyle/>
          <a:p>
            <a:pPr marL="514350" indent="-514350">
              <a:buAutoNum type="arabicPeriod"/>
            </a:pPr>
            <a:r>
              <a:rPr lang="en-US" b="1" dirty="0">
                <a:latin typeface="Eras Demi ITC" panose="020B0805030504020804" pitchFamily="34" charset="0"/>
              </a:rPr>
              <a:t>He never existed.</a:t>
            </a:r>
          </a:p>
          <a:p>
            <a:pPr lvl="1"/>
            <a:r>
              <a:rPr lang="en-US" dirty="0">
                <a:latin typeface="Eras Demi ITC" panose="020B0805030504020804" pitchFamily="34" charset="0"/>
              </a:rPr>
              <a:t>The Jewish historian Josephus twice mentions Christ (Antiquities 18.3.3; 20.9.1). </a:t>
            </a:r>
          </a:p>
          <a:p>
            <a:pPr lvl="1"/>
            <a:r>
              <a:rPr lang="en-US" dirty="0">
                <a:latin typeface="Eras Demi ITC" panose="020B0805030504020804" pitchFamily="34" charset="0"/>
              </a:rPr>
              <a:t>The Babylonian Talmud refers to Jesus’ trial by the Sanhedrin, and to his execution on the eve of the Passover.</a:t>
            </a:r>
          </a:p>
          <a:p>
            <a:pPr lvl="1"/>
            <a:r>
              <a:rPr lang="en-US" dirty="0">
                <a:latin typeface="Eras Demi ITC" panose="020B0805030504020804" pitchFamily="34" charset="0"/>
              </a:rPr>
              <a:t>There are several Roman sources documenting His historicity.</a:t>
            </a:r>
          </a:p>
          <a:p>
            <a:pPr lvl="2"/>
            <a:r>
              <a:rPr lang="en-US" sz="2400" dirty="0">
                <a:latin typeface="Eras Demi ITC" panose="020B0805030504020804" pitchFamily="34" charset="0"/>
              </a:rPr>
              <a:t>Pliny, governor of Bithynia, wrote a letter to the Roman emperor Trajan (c. A.D. 112) </a:t>
            </a:r>
          </a:p>
          <a:p>
            <a:pPr lvl="2"/>
            <a:r>
              <a:rPr lang="en-US" sz="2400" dirty="0">
                <a:latin typeface="Eras Demi ITC" panose="020B0805030504020804" pitchFamily="34" charset="0"/>
              </a:rPr>
              <a:t>Tacitus, in his Annals (c. A.D. 115)</a:t>
            </a:r>
          </a:p>
          <a:p>
            <a:pPr lvl="2"/>
            <a:r>
              <a:rPr lang="en-US" sz="2400" dirty="0" err="1">
                <a:latin typeface="Eras Demi ITC" panose="020B0805030504020804" pitchFamily="34" charset="0"/>
              </a:rPr>
              <a:t>Seutonius</a:t>
            </a:r>
            <a:r>
              <a:rPr lang="en-US" sz="2400" dirty="0">
                <a:latin typeface="Eras Demi ITC" panose="020B0805030504020804" pitchFamily="34" charset="0"/>
              </a:rPr>
              <a:t> (c. A.D. 120) </a:t>
            </a:r>
          </a:p>
        </p:txBody>
      </p:sp>
    </p:spTree>
    <p:extLst>
      <p:ext uri="{BB962C8B-B14F-4D97-AF65-F5344CB8AC3E}">
        <p14:creationId xmlns:p14="http://schemas.microsoft.com/office/powerpoint/2010/main" val="2721449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r="-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6A446-B1F1-4EBC-85BA-B15F1FFF82BD}"/>
              </a:ext>
            </a:extLst>
          </p:cNvPr>
          <p:cNvSpPr>
            <a:spLocks noGrp="1"/>
          </p:cNvSpPr>
          <p:nvPr>
            <p:ph type="title"/>
          </p:nvPr>
        </p:nvSpPr>
        <p:spPr>
          <a:xfrm>
            <a:off x="0" y="86140"/>
            <a:ext cx="9144000" cy="1384852"/>
          </a:xfrm>
        </p:spPr>
        <p:txBody>
          <a:bodyPr>
            <a:normAutofit/>
          </a:bodyPr>
          <a:lstStyle/>
          <a:p>
            <a:r>
              <a:rPr lang="en-US" sz="3600" dirty="0">
                <a:solidFill>
                  <a:schemeClr val="bg1"/>
                </a:solidFill>
                <a:effectLst>
                  <a:outerShdw blurRad="38100" dist="38100" dir="2700000" algn="tl">
                    <a:srgbClr val="000000">
                      <a:alpha val="43137"/>
                    </a:srgbClr>
                  </a:outerShdw>
                </a:effectLst>
                <a:latin typeface="Eras Bold ITC" panose="020B0907030504020204" pitchFamily="34" charset="0"/>
              </a:rPr>
              <a:t>False Ideas About Jesus, Modern days</a:t>
            </a:r>
          </a:p>
        </p:txBody>
      </p:sp>
      <p:sp>
        <p:nvSpPr>
          <p:cNvPr id="3" name="Content Placeholder 2">
            <a:extLst>
              <a:ext uri="{FF2B5EF4-FFF2-40B4-BE49-F238E27FC236}">
                <a16:creationId xmlns:a16="http://schemas.microsoft.com/office/drawing/2014/main" id="{884DADCB-6717-431B-AA0F-E9FE18DD9232}"/>
              </a:ext>
            </a:extLst>
          </p:cNvPr>
          <p:cNvSpPr>
            <a:spLocks noGrp="1"/>
          </p:cNvSpPr>
          <p:nvPr>
            <p:ph idx="1"/>
          </p:nvPr>
        </p:nvSpPr>
        <p:spPr>
          <a:xfrm>
            <a:off x="192157" y="1570383"/>
            <a:ext cx="8739808" cy="5075582"/>
          </a:xfrm>
        </p:spPr>
        <p:txBody>
          <a:bodyPr>
            <a:normAutofit/>
          </a:bodyPr>
          <a:lstStyle/>
          <a:p>
            <a:pPr marL="514350" indent="-514350">
              <a:buFont typeface="+mj-lt"/>
              <a:buAutoNum type="arabicPeriod" startAt="2"/>
            </a:pPr>
            <a:r>
              <a:rPr lang="en-US" b="1" dirty="0">
                <a:latin typeface="Eras Demi ITC" panose="020B0805030504020804" pitchFamily="34" charset="0"/>
              </a:rPr>
              <a:t>He is a created being.</a:t>
            </a:r>
          </a:p>
          <a:p>
            <a:pPr lvl="1"/>
            <a:r>
              <a:rPr lang="en-US" dirty="0">
                <a:latin typeface="Eras Demi ITC" panose="020B0805030504020804" pitchFamily="34" charset="0"/>
              </a:rPr>
              <a:t>A number of passages assert the eternality of the Word who became flesh (John 1:14). Isaiah denominates him as “everlasting” (9:6), and Micah declares that his goings forth have been “from everlasting” (5:2).</a:t>
            </a:r>
          </a:p>
          <a:p>
            <a:pPr lvl="1"/>
            <a:r>
              <a:rPr lang="en-US" dirty="0">
                <a:latin typeface="Eras Demi ITC" panose="020B0805030504020804" pitchFamily="34" charset="0"/>
              </a:rPr>
              <a:t>When John affirms: “In the beginning was the Word” (1:1), he employs an imperfect tense form, which suggests a continuous timeless existence.</a:t>
            </a:r>
          </a:p>
          <a:p>
            <a:pPr lvl="1"/>
            <a:r>
              <a:rPr lang="en-US" dirty="0">
                <a:latin typeface="Eras Demi ITC" panose="020B0805030504020804" pitchFamily="34" charset="0"/>
              </a:rPr>
              <a:t>Christ is designated as “the Alpha and the Omega” (Revelation 21:6; 22:13), which expression is applied to God earlier in the same document (1:8).</a:t>
            </a:r>
          </a:p>
        </p:txBody>
      </p:sp>
    </p:spTree>
    <p:extLst>
      <p:ext uri="{BB962C8B-B14F-4D97-AF65-F5344CB8AC3E}">
        <p14:creationId xmlns:p14="http://schemas.microsoft.com/office/powerpoint/2010/main" val="3365354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r="-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6A446-B1F1-4EBC-85BA-B15F1FFF82BD}"/>
              </a:ext>
            </a:extLst>
          </p:cNvPr>
          <p:cNvSpPr>
            <a:spLocks noGrp="1"/>
          </p:cNvSpPr>
          <p:nvPr>
            <p:ph type="title"/>
          </p:nvPr>
        </p:nvSpPr>
        <p:spPr>
          <a:xfrm>
            <a:off x="0" y="92766"/>
            <a:ext cx="9144000" cy="1364974"/>
          </a:xfrm>
        </p:spPr>
        <p:txBody>
          <a:bodyPr>
            <a:normAutofit/>
          </a:bodyPr>
          <a:lstStyle/>
          <a:p>
            <a:r>
              <a:rPr lang="en-US" sz="3600" dirty="0">
                <a:solidFill>
                  <a:schemeClr val="bg1"/>
                </a:solidFill>
                <a:effectLst>
                  <a:outerShdw blurRad="38100" dist="38100" dir="2700000" algn="tl">
                    <a:srgbClr val="000000">
                      <a:alpha val="43137"/>
                    </a:srgbClr>
                  </a:outerShdw>
                </a:effectLst>
                <a:latin typeface="Eras Bold ITC" panose="020B0907030504020204" pitchFamily="34" charset="0"/>
              </a:rPr>
              <a:t>False Ideas About Jesus, Modern days</a:t>
            </a:r>
          </a:p>
        </p:txBody>
      </p:sp>
      <p:sp>
        <p:nvSpPr>
          <p:cNvPr id="3" name="Content Placeholder 2">
            <a:extLst>
              <a:ext uri="{FF2B5EF4-FFF2-40B4-BE49-F238E27FC236}">
                <a16:creationId xmlns:a16="http://schemas.microsoft.com/office/drawing/2014/main" id="{884DADCB-6717-431B-AA0F-E9FE18DD9232}"/>
              </a:ext>
            </a:extLst>
          </p:cNvPr>
          <p:cNvSpPr>
            <a:spLocks noGrp="1"/>
          </p:cNvSpPr>
          <p:nvPr>
            <p:ph idx="1"/>
          </p:nvPr>
        </p:nvSpPr>
        <p:spPr>
          <a:xfrm>
            <a:off x="192157" y="1557130"/>
            <a:ext cx="8739808" cy="5088835"/>
          </a:xfrm>
        </p:spPr>
        <p:txBody>
          <a:bodyPr>
            <a:normAutofit/>
          </a:bodyPr>
          <a:lstStyle/>
          <a:p>
            <a:pPr marL="514350" indent="-514350">
              <a:buFont typeface="+mj-lt"/>
              <a:buAutoNum type="arabicPeriod" startAt="3"/>
            </a:pPr>
            <a:r>
              <a:rPr lang="en-US" b="1" dirty="0">
                <a:latin typeface="Eras Demi ITC" panose="020B0805030504020804" pitchFamily="34" charset="0"/>
              </a:rPr>
              <a:t>He is an angel.</a:t>
            </a:r>
          </a:p>
          <a:p>
            <a:pPr lvl="1"/>
            <a:r>
              <a:rPr lang="en-US" dirty="0">
                <a:latin typeface="Eras Demi ITC" panose="020B0805030504020804" pitchFamily="34" charset="0"/>
              </a:rPr>
              <a:t>First, angels refuse worship (Revelation 22:8, 9). But Jesus accepted worship (Matthew 8:2; 9:18; 14:33). Jesus, thus, was not an angel. The worship of angels is sinful (Colossians 2:18). If Christ was a mere angel, he should have rebuked those who worshiped him (Matthew 14:33).</a:t>
            </a:r>
          </a:p>
          <a:p>
            <a:pPr lvl="1"/>
            <a:endParaRPr lang="en-US" sz="1800" dirty="0">
              <a:latin typeface="Eras Demi ITC" panose="020B0805030504020804" pitchFamily="34" charset="0"/>
            </a:endParaRPr>
          </a:p>
          <a:p>
            <a:pPr lvl="1"/>
            <a:r>
              <a:rPr lang="en-US" dirty="0">
                <a:latin typeface="Eras Demi ITC" panose="020B0805030504020804" pitchFamily="34" charset="0"/>
              </a:rPr>
              <a:t>Second, the entire first chapter of Hebrews is an argument proving that Jesus was not of the angel class. For instance, God never said to an angel: “You are my son, this day have I begotten You” (1:5); and yet, He did make that statement of Christ. Clearly, Christ was not an angel.</a:t>
            </a:r>
          </a:p>
        </p:txBody>
      </p:sp>
    </p:spTree>
    <p:extLst>
      <p:ext uri="{BB962C8B-B14F-4D97-AF65-F5344CB8AC3E}">
        <p14:creationId xmlns:p14="http://schemas.microsoft.com/office/powerpoint/2010/main" val="1768906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r="-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6A446-B1F1-4EBC-85BA-B15F1FFF82BD}"/>
              </a:ext>
            </a:extLst>
          </p:cNvPr>
          <p:cNvSpPr>
            <a:spLocks noGrp="1"/>
          </p:cNvSpPr>
          <p:nvPr>
            <p:ph type="title"/>
          </p:nvPr>
        </p:nvSpPr>
        <p:spPr>
          <a:xfrm>
            <a:off x="0" y="119270"/>
            <a:ext cx="9144000" cy="1364973"/>
          </a:xfrm>
        </p:spPr>
        <p:txBody>
          <a:bodyPr>
            <a:normAutofit/>
          </a:bodyPr>
          <a:lstStyle/>
          <a:p>
            <a:r>
              <a:rPr lang="en-US" sz="3600" dirty="0">
                <a:solidFill>
                  <a:schemeClr val="bg1"/>
                </a:solidFill>
                <a:effectLst>
                  <a:outerShdw blurRad="38100" dist="38100" dir="2700000" algn="tl">
                    <a:srgbClr val="000000">
                      <a:alpha val="43137"/>
                    </a:srgbClr>
                  </a:outerShdw>
                </a:effectLst>
                <a:latin typeface="Eras Bold ITC" panose="020B0907030504020204" pitchFamily="34" charset="0"/>
              </a:rPr>
              <a:t>False Ideas About Jesus, Modern days</a:t>
            </a:r>
          </a:p>
        </p:txBody>
      </p:sp>
      <p:sp>
        <p:nvSpPr>
          <p:cNvPr id="3" name="Content Placeholder 2">
            <a:extLst>
              <a:ext uri="{FF2B5EF4-FFF2-40B4-BE49-F238E27FC236}">
                <a16:creationId xmlns:a16="http://schemas.microsoft.com/office/drawing/2014/main" id="{884DADCB-6717-431B-AA0F-E9FE18DD9232}"/>
              </a:ext>
            </a:extLst>
          </p:cNvPr>
          <p:cNvSpPr>
            <a:spLocks noGrp="1"/>
          </p:cNvSpPr>
          <p:nvPr>
            <p:ph idx="1"/>
          </p:nvPr>
        </p:nvSpPr>
        <p:spPr>
          <a:xfrm>
            <a:off x="212035" y="1550504"/>
            <a:ext cx="8700052" cy="5241235"/>
          </a:xfrm>
        </p:spPr>
        <p:txBody>
          <a:bodyPr>
            <a:normAutofit/>
          </a:bodyPr>
          <a:lstStyle/>
          <a:p>
            <a:pPr marL="514350" indent="-514350">
              <a:buFont typeface="+mj-lt"/>
              <a:buAutoNum type="arabicPeriod" startAt="4"/>
            </a:pPr>
            <a:r>
              <a:rPr lang="en-US" b="1" dirty="0">
                <a:latin typeface="Eras Demi ITC" panose="020B0805030504020804" pitchFamily="34" charset="0"/>
              </a:rPr>
              <a:t>He is a good man. </a:t>
            </a:r>
          </a:p>
          <a:p>
            <a:pPr lvl="1"/>
            <a:r>
              <a:rPr lang="en-US" dirty="0">
                <a:latin typeface="Eras Demi ITC" panose="020B0805030504020804" pitchFamily="34" charset="0"/>
              </a:rPr>
              <a:t>We know nothing about the nature of Christ except what we learn from the New Testament. </a:t>
            </a:r>
          </a:p>
          <a:p>
            <a:pPr lvl="1"/>
            <a:r>
              <a:rPr lang="en-US" dirty="0">
                <a:latin typeface="Eras Demi ITC" panose="020B0805030504020804" pitchFamily="34" charset="0"/>
              </a:rPr>
              <a:t>Christ claimed that He was more than a mere good person. He argued that He came from heaven (John 6:48-51), that He was the Christ, the Son of the living God (Matthew 16:16-17), who shared the same nature as the Father (John 10:30).</a:t>
            </a:r>
          </a:p>
          <a:p>
            <a:pPr lvl="1"/>
            <a:r>
              <a:rPr lang="en-US" dirty="0">
                <a:latin typeface="Eras Demi ITC" panose="020B0805030504020804" pitchFamily="34" charset="0"/>
              </a:rPr>
              <a:t>If the Lord was not the Son of God, then He lied about that matter. He lied consistently and continuously. He deceived multitudes. He led many to sacrifice their very lives for the belief that He is divine. Therefore, not a good man.</a:t>
            </a:r>
          </a:p>
        </p:txBody>
      </p:sp>
    </p:spTree>
    <p:extLst>
      <p:ext uri="{BB962C8B-B14F-4D97-AF65-F5344CB8AC3E}">
        <p14:creationId xmlns:p14="http://schemas.microsoft.com/office/powerpoint/2010/main" val="412443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r="-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6A446-B1F1-4EBC-85BA-B15F1FFF82BD}"/>
              </a:ext>
            </a:extLst>
          </p:cNvPr>
          <p:cNvSpPr>
            <a:spLocks noGrp="1"/>
          </p:cNvSpPr>
          <p:nvPr>
            <p:ph type="title"/>
          </p:nvPr>
        </p:nvSpPr>
        <p:spPr>
          <a:xfrm>
            <a:off x="0" y="53010"/>
            <a:ext cx="9144000" cy="1424608"/>
          </a:xfrm>
        </p:spPr>
        <p:txBody>
          <a:bodyPr>
            <a:normAutofit/>
          </a:bodyPr>
          <a:lstStyle/>
          <a:p>
            <a:r>
              <a:rPr lang="en-US" sz="3600" dirty="0">
                <a:solidFill>
                  <a:schemeClr val="bg1"/>
                </a:solidFill>
                <a:effectLst>
                  <a:outerShdw blurRad="38100" dist="38100" dir="2700000" algn="tl">
                    <a:srgbClr val="000000">
                      <a:alpha val="43137"/>
                    </a:srgbClr>
                  </a:outerShdw>
                </a:effectLst>
                <a:latin typeface="Eras Bold ITC" panose="020B0907030504020204" pitchFamily="34" charset="0"/>
              </a:rPr>
              <a:t>False Ideas About Jesus, Modern days</a:t>
            </a:r>
          </a:p>
        </p:txBody>
      </p:sp>
      <p:sp>
        <p:nvSpPr>
          <p:cNvPr id="3" name="Content Placeholder 2">
            <a:extLst>
              <a:ext uri="{FF2B5EF4-FFF2-40B4-BE49-F238E27FC236}">
                <a16:creationId xmlns:a16="http://schemas.microsoft.com/office/drawing/2014/main" id="{884DADCB-6717-431B-AA0F-E9FE18DD9232}"/>
              </a:ext>
            </a:extLst>
          </p:cNvPr>
          <p:cNvSpPr>
            <a:spLocks noGrp="1"/>
          </p:cNvSpPr>
          <p:nvPr>
            <p:ph idx="1"/>
          </p:nvPr>
        </p:nvSpPr>
        <p:spPr>
          <a:xfrm>
            <a:off x="212035" y="1557130"/>
            <a:ext cx="8700052" cy="5247861"/>
          </a:xfrm>
        </p:spPr>
        <p:txBody>
          <a:bodyPr>
            <a:normAutofit/>
          </a:bodyPr>
          <a:lstStyle/>
          <a:p>
            <a:pPr marL="514350" indent="-514350">
              <a:buFont typeface="+mj-lt"/>
              <a:buAutoNum type="arabicPeriod" startAt="5"/>
            </a:pPr>
            <a:r>
              <a:rPr lang="en-US" b="1" dirty="0">
                <a:latin typeface="Eras Demi ITC" panose="020B0805030504020804" pitchFamily="34" charset="0"/>
              </a:rPr>
              <a:t>He is a prophet.</a:t>
            </a:r>
          </a:p>
          <a:p>
            <a:pPr lvl="1"/>
            <a:r>
              <a:rPr lang="en-US" dirty="0">
                <a:latin typeface="Eras Demi ITC" panose="020B0805030504020804" pitchFamily="34" charset="0"/>
              </a:rPr>
              <a:t>Christ was not just one figure in a series of prophets. He is the way, the truth, and the life (John 14:6).</a:t>
            </a:r>
          </a:p>
          <a:p>
            <a:pPr lvl="1"/>
            <a:r>
              <a:rPr lang="en-US" dirty="0">
                <a:latin typeface="Eras Demi ITC" panose="020B0805030504020804" pitchFamily="34" charset="0"/>
              </a:rPr>
              <a:t>Apart from Him there is no salvation (Acts 4:12).</a:t>
            </a:r>
          </a:p>
          <a:p>
            <a:pPr marL="514350" indent="-514350">
              <a:buFont typeface="+mj-lt"/>
              <a:buAutoNum type="arabicPeriod" startAt="5"/>
            </a:pPr>
            <a:r>
              <a:rPr lang="en-US" b="1" dirty="0">
                <a:latin typeface="Eras Demi ITC" panose="020B0805030504020804" pitchFamily="34" charset="0"/>
              </a:rPr>
              <a:t>He is strictly benevolent. </a:t>
            </a:r>
          </a:p>
          <a:p>
            <a:pPr lvl="1"/>
            <a:r>
              <a:rPr lang="en-US" dirty="0">
                <a:latin typeface="Eras Demi ITC" panose="020B0805030504020804" pitchFamily="34" charset="0"/>
              </a:rPr>
              <a:t>The Lord spoke clearly of the lost who are in danger of judgment and hell (Matthew 5:22). </a:t>
            </a:r>
          </a:p>
          <a:p>
            <a:pPr lvl="1"/>
            <a:r>
              <a:rPr lang="en-US" dirty="0">
                <a:latin typeface="Eras Demi ITC" panose="020B0805030504020804" pitchFamily="34" charset="0"/>
              </a:rPr>
              <a:t>Christ will declare to some religious people: “I never knew you: depart from me” (Matthew 7:23; cf. 25:12). </a:t>
            </a:r>
          </a:p>
          <a:p>
            <a:pPr lvl="1"/>
            <a:r>
              <a:rPr lang="en-US" dirty="0">
                <a:latin typeface="Eras Demi ITC" panose="020B0805030504020804" pitchFamily="34" charset="0"/>
              </a:rPr>
              <a:t>Jesus taught that the wicked will be destroyed in hell             (Matthew 10:28).</a:t>
            </a:r>
          </a:p>
          <a:p>
            <a:pPr lvl="1"/>
            <a:r>
              <a:rPr lang="en-US" dirty="0">
                <a:latin typeface="Eras Demi ITC" panose="020B0805030504020804" pitchFamily="34" charset="0"/>
              </a:rPr>
              <a:t>The Lord described His role as the King who judges                 (Matthew 25:31-46). </a:t>
            </a:r>
          </a:p>
        </p:txBody>
      </p:sp>
    </p:spTree>
    <p:extLst>
      <p:ext uri="{BB962C8B-B14F-4D97-AF65-F5344CB8AC3E}">
        <p14:creationId xmlns:p14="http://schemas.microsoft.com/office/powerpoint/2010/main" val="4275364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r="-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6A446-B1F1-4EBC-85BA-B15F1FFF82BD}"/>
              </a:ext>
            </a:extLst>
          </p:cNvPr>
          <p:cNvSpPr>
            <a:spLocks noGrp="1"/>
          </p:cNvSpPr>
          <p:nvPr>
            <p:ph type="title"/>
          </p:nvPr>
        </p:nvSpPr>
        <p:spPr>
          <a:xfrm>
            <a:off x="0" y="119270"/>
            <a:ext cx="9144000" cy="1345095"/>
          </a:xfrm>
        </p:spPr>
        <p:txBody>
          <a:bodyPr>
            <a:normAutofit/>
          </a:bodyPr>
          <a:lstStyle/>
          <a:p>
            <a:r>
              <a:rPr lang="en-US" sz="4000" dirty="0">
                <a:solidFill>
                  <a:schemeClr val="bg1"/>
                </a:solidFill>
                <a:effectLst>
                  <a:outerShdw blurRad="38100" dist="38100" dir="2700000" algn="tl">
                    <a:srgbClr val="000000">
                      <a:alpha val="43137"/>
                    </a:srgbClr>
                  </a:outerShdw>
                </a:effectLst>
                <a:latin typeface="Eras Bold ITC" panose="020B0907030504020204" pitchFamily="34" charset="0"/>
              </a:rPr>
              <a:t>Consider Thomas’ Confession</a:t>
            </a:r>
          </a:p>
        </p:txBody>
      </p:sp>
      <p:sp>
        <p:nvSpPr>
          <p:cNvPr id="3" name="Content Placeholder 2">
            <a:extLst>
              <a:ext uri="{FF2B5EF4-FFF2-40B4-BE49-F238E27FC236}">
                <a16:creationId xmlns:a16="http://schemas.microsoft.com/office/drawing/2014/main" id="{884DADCB-6717-431B-AA0F-E9FE18DD9232}"/>
              </a:ext>
            </a:extLst>
          </p:cNvPr>
          <p:cNvSpPr>
            <a:spLocks noGrp="1"/>
          </p:cNvSpPr>
          <p:nvPr>
            <p:ph idx="1"/>
          </p:nvPr>
        </p:nvSpPr>
        <p:spPr>
          <a:xfrm>
            <a:off x="212035" y="1543878"/>
            <a:ext cx="8700052" cy="5254487"/>
          </a:xfrm>
        </p:spPr>
        <p:txBody>
          <a:bodyPr>
            <a:normAutofit/>
          </a:bodyPr>
          <a:lstStyle/>
          <a:p>
            <a:pPr marL="0" indent="0">
              <a:buNone/>
            </a:pPr>
            <a:r>
              <a:rPr lang="en-US" dirty="0">
                <a:latin typeface="Eras Demi ITC" panose="020B0805030504020804" pitchFamily="34" charset="0"/>
              </a:rPr>
              <a:t>What a person says about Jesus reveals a lot about that person. (I John 1:1-4)</a:t>
            </a:r>
          </a:p>
          <a:p>
            <a:pPr marL="0" indent="0">
              <a:buNone/>
            </a:pPr>
            <a:endParaRPr lang="en-US" dirty="0">
              <a:latin typeface="Eras Demi ITC" panose="020B0805030504020804" pitchFamily="34" charset="0"/>
            </a:endParaRPr>
          </a:p>
          <a:p>
            <a:pPr marL="0" indent="0">
              <a:buNone/>
            </a:pPr>
            <a:r>
              <a:rPr lang="en-US" dirty="0">
                <a:latin typeface="Eras Demi ITC" panose="020B0805030504020804" pitchFamily="34" charset="0"/>
              </a:rPr>
              <a:t>What happened with Thomas? (John 20:24-29)</a:t>
            </a:r>
          </a:p>
          <a:p>
            <a:pPr marL="0" indent="0">
              <a:buNone/>
            </a:pPr>
            <a:endParaRPr lang="en-US" dirty="0">
              <a:latin typeface="Eras Demi ITC" panose="020B0805030504020804" pitchFamily="34" charset="0"/>
            </a:endParaRPr>
          </a:p>
          <a:p>
            <a:pPr marL="0" indent="0">
              <a:buNone/>
            </a:pPr>
            <a:r>
              <a:rPr lang="en-US" dirty="0">
                <a:latin typeface="Eras Demi ITC" panose="020B0805030504020804" pitchFamily="34" charset="0"/>
              </a:rPr>
              <a:t>What he proclaimed was the greatest truth, Christ is Lord and God. (John 20:28)</a:t>
            </a:r>
          </a:p>
          <a:p>
            <a:pPr marL="0" indent="0">
              <a:buNone/>
            </a:pPr>
            <a:endParaRPr lang="en-US" dirty="0">
              <a:latin typeface="Eras Demi ITC" panose="020B0805030504020804" pitchFamily="34" charset="0"/>
            </a:endParaRPr>
          </a:p>
          <a:p>
            <a:pPr marL="0" indent="0">
              <a:buNone/>
            </a:pPr>
            <a:r>
              <a:rPr lang="en-US" dirty="0">
                <a:latin typeface="Eras Demi ITC" panose="020B0805030504020804" pitchFamily="34" charset="0"/>
              </a:rPr>
              <a:t>What a blessing, Jesus’ last beatitude. (John 20:29)</a:t>
            </a:r>
          </a:p>
        </p:txBody>
      </p:sp>
    </p:spTree>
    <p:extLst>
      <p:ext uri="{BB962C8B-B14F-4D97-AF65-F5344CB8AC3E}">
        <p14:creationId xmlns:p14="http://schemas.microsoft.com/office/powerpoint/2010/main" val="2002767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r="-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6A446-B1F1-4EBC-85BA-B15F1FFF82BD}"/>
              </a:ext>
            </a:extLst>
          </p:cNvPr>
          <p:cNvSpPr>
            <a:spLocks noGrp="1"/>
          </p:cNvSpPr>
          <p:nvPr>
            <p:ph type="title"/>
          </p:nvPr>
        </p:nvSpPr>
        <p:spPr>
          <a:xfrm>
            <a:off x="0" y="72887"/>
            <a:ext cx="9144000" cy="1417984"/>
          </a:xfrm>
        </p:spPr>
        <p:txBody>
          <a:bodyPr>
            <a:normAutofit/>
          </a:bodyPr>
          <a:lstStyle/>
          <a:p>
            <a:r>
              <a:rPr lang="en-US" sz="4000" dirty="0">
                <a:solidFill>
                  <a:schemeClr val="bg1"/>
                </a:solidFill>
                <a:effectLst>
                  <a:outerShdw blurRad="38100" dist="38100" dir="2700000" algn="tl">
                    <a:srgbClr val="000000">
                      <a:alpha val="43137"/>
                    </a:srgbClr>
                  </a:outerShdw>
                </a:effectLst>
                <a:latin typeface="Eras Bold ITC" panose="020B0907030504020204" pitchFamily="34" charset="0"/>
              </a:rPr>
              <a:t>What Does It Mean for Us?</a:t>
            </a:r>
          </a:p>
        </p:txBody>
      </p:sp>
      <p:sp>
        <p:nvSpPr>
          <p:cNvPr id="3" name="Content Placeholder 2">
            <a:extLst>
              <a:ext uri="{FF2B5EF4-FFF2-40B4-BE49-F238E27FC236}">
                <a16:creationId xmlns:a16="http://schemas.microsoft.com/office/drawing/2014/main" id="{884DADCB-6717-431B-AA0F-E9FE18DD9232}"/>
              </a:ext>
            </a:extLst>
          </p:cNvPr>
          <p:cNvSpPr>
            <a:spLocks noGrp="1"/>
          </p:cNvSpPr>
          <p:nvPr>
            <p:ph idx="1"/>
          </p:nvPr>
        </p:nvSpPr>
        <p:spPr>
          <a:xfrm>
            <a:off x="212035" y="1563757"/>
            <a:ext cx="8700052" cy="5095460"/>
          </a:xfrm>
        </p:spPr>
        <p:txBody>
          <a:bodyPr>
            <a:normAutofit/>
          </a:bodyPr>
          <a:lstStyle/>
          <a:p>
            <a:pPr marL="0" indent="0">
              <a:buNone/>
            </a:pPr>
            <a:r>
              <a:rPr lang="en-US" sz="3200" b="1" dirty="0">
                <a:latin typeface="Eras Demi ITC" panose="020B0805030504020804" pitchFamily="34" charset="0"/>
              </a:rPr>
              <a:t>Was he wrong? </a:t>
            </a:r>
          </a:p>
          <a:p>
            <a:pPr marL="0" indent="0">
              <a:buNone/>
            </a:pPr>
            <a:r>
              <a:rPr lang="en-US" dirty="0">
                <a:latin typeface="Eras Demi ITC" panose="020B0805030504020804" pitchFamily="34" charset="0"/>
              </a:rPr>
              <a:t>	</a:t>
            </a:r>
            <a:r>
              <a:rPr lang="en-US" b="1" dirty="0">
                <a:latin typeface="Eras Demi ITC" panose="020B0805030504020804" pitchFamily="34" charset="0"/>
              </a:rPr>
              <a:t>If Yes: </a:t>
            </a:r>
            <a:r>
              <a:rPr lang="en-US" dirty="0">
                <a:latin typeface="Eras Demi ITC" panose="020B0805030504020804" pitchFamily="34" charset="0"/>
              </a:rPr>
              <a:t>“If we have hoped in Christ in this life only, we are of all men most to be pitied.”              (1 Corinthians 15:19) </a:t>
            </a:r>
          </a:p>
          <a:p>
            <a:pPr marL="0" indent="0">
              <a:buNone/>
            </a:pPr>
            <a:endParaRPr lang="en-US" dirty="0">
              <a:latin typeface="Eras Demi ITC" panose="020B0805030504020804" pitchFamily="34" charset="0"/>
            </a:endParaRPr>
          </a:p>
          <a:p>
            <a:pPr marL="0" indent="0">
              <a:buNone/>
            </a:pPr>
            <a:r>
              <a:rPr lang="en-US" dirty="0">
                <a:latin typeface="Eras Demi ITC" panose="020B0805030504020804" pitchFamily="34" charset="0"/>
              </a:rPr>
              <a:t>	</a:t>
            </a:r>
            <a:r>
              <a:rPr lang="en-US" b="1" dirty="0">
                <a:latin typeface="Eras Demi ITC" panose="020B0805030504020804" pitchFamily="34" charset="0"/>
              </a:rPr>
              <a:t>If No: </a:t>
            </a:r>
            <a:r>
              <a:rPr lang="en-US" dirty="0">
                <a:latin typeface="Eras Demi ITC" panose="020B0805030504020804" pitchFamily="34" charset="0"/>
              </a:rPr>
              <a:t>“Blessed be the God and Father of our Lord Jesus Christ, who according to His great mercy has caused us to be born again to a living hope through the resurrection of Jesus Christ from the dead.” (1 Peter 1:3)</a:t>
            </a:r>
          </a:p>
        </p:txBody>
      </p:sp>
    </p:spTree>
    <p:extLst>
      <p:ext uri="{BB962C8B-B14F-4D97-AF65-F5344CB8AC3E}">
        <p14:creationId xmlns:p14="http://schemas.microsoft.com/office/powerpoint/2010/main" val="2730162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191</TotalTime>
  <Words>1700</Words>
  <Application>Microsoft Office PowerPoint</Application>
  <PresentationFormat>On-screen Show (4:3)</PresentationFormat>
  <Paragraphs>86</Paragraphs>
  <Slides>10</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Eras Bold ITC</vt:lpstr>
      <vt:lpstr>Eras Demi ITC</vt:lpstr>
      <vt:lpstr>Office Theme</vt:lpstr>
      <vt:lpstr>“My Lord and my God”</vt:lpstr>
      <vt:lpstr>False Ideas About Jesus, In His Day</vt:lpstr>
      <vt:lpstr>False Ideas About Jesus, Modern days</vt:lpstr>
      <vt:lpstr>False Ideas About Jesus, Modern days</vt:lpstr>
      <vt:lpstr>False Ideas About Jesus, Modern days</vt:lpstr>
      <vt:lpstr>False Ideas About Jesus, Modern days</vt:lpstr>
      <vt:lpstr>False Ideas About Jesus, Modern days</vt:lpstr>
      <vt:lpstr>Consider Thomas’ Confession</vt:lpstr>
      <vt:lpstr>What Does It Mean for Us?</vt:lpstr>
      <vt:lpstr>What Does It Mean for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Lord and my God”</dc:title>
  <dc:creator>Josh Blackmer</dc:creator>
  <cp:lastModifiedBy>Josh Blackmer</cp:lastModifiedBy>
  <cp:revision>27</cp:revision>
  <dcterms:created xsi:type="dcterms:W3CDTF">2018-10-07T01:53:29Z</dcterms:created>
  <dcterms:modified xsi:type="dcterms:W3CDTF">2018-10-07T12:44:50Z</dcterms:modified>
</cp:coreProperties>
</file>