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69" r:id="rId4"/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BB1B3-2885-465A-A33B-DD8B6B7E5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EC50C5-7C4B-47DA-AC28-87FB89083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8CD12-8BA9-48FA-8624-A97AF846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96C-6AF7-4097-9178-B6350E86E7BF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6EF5B-93F0-4132-B4A4-B5DCA2CA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88247-D981-465E-B6D2-3D7B58C18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C245-83CE-4610-BE10-8503CAC32D7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296329-33BD-4373-BF08-B3DF02BB12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8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B85D-CACD-417B-8F59-4ABB3FC9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0517F-6AB7-40AC-83C3-08FEFD26C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706E3-B98F-4DE9-9459-E07A8C5F1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96C-6AF7-4097-9178-B6350E86E7BF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FF30F-3284-48C2-9AB5-A34EA0BC8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66311-475D-4990-8C64-A9384B51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C245-83CE-4610-BE10-8503CAC32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5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7C2C45-9725-409E-8A25-1AD3128B0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962C4-7040-44FB-BEF4-D53121980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8EBD9-CCC5-435F-B80E-5CA0BC6F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96C-6AF7-4097-9178-B6350E86E7BF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08F57-1BD1-4AD1-A2A9-87C37B35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27B95-DF3F-4DDC-A633-B753A64D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C245-83CE-4610-BE10-8503CAC32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9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07AF34-D181-4EAA-AFF9-95C3200478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084684-DFE3-4D11-908F-7961F320A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419738"/>
            <a:ext cx="9954884" cy="766917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8306A-E347-4B4B-B46C-5BEF3862C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2260120"/>
            <a:ext cx="11897032" cy="4597879"/>
          </a:xfrm>
        </p:spPr>
        <p:txBody>
          <a:bodyPr>
            <a:normAutofit/>
          </a:bodyPr>
          <a:lstStyle>
            <a:lvl1pPr>
              <a:defRPr sz="2800" b="1">
                <a:effectLst>
                  <a:glow rad="76200">
                    <a:schemeClr val="bg1">
                      <a:alpha val="90000"/>
                    </a:schemeClr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400" b="1">
                <a:effectLst>
                  <a:glow rad="76200">
                    <a:schemeClr val="bg1">
                      <a:alpha val="90000"/>
                    </a:schemeClr>
                  </a:glow>
                </a:effectLst>
              </a:defRPr>
            </a:lvl2pPr>
            <a:lvl3pPr>
              <a:defRPr sz="2000" b="1">
                <a:effectLst>
                  <a:glow rad="76200">
                    <a:schemeClr val="bg1">
                      <a:alpha val="90000"/>
                    </a:schemeClr>
                  </a:glow>
                </a:effectLst>
              </a:defRPr>
            </a:lvl3pPr>
            <a:lvl4pPr>
              <a:defRPr sz="1800" b="1">
                <a:effectLst>
                  <a:glow rad="76200">
                    <a:schemeClr val="bg1">
                      <a:alpha val="90000"/>
                    </a:schemeClr>
                  </a:glow>
                </a:effectLst>
              </a:defRPr>
            </a:lvl4pPr>
            <a:lvl5pPr>
              <a:defRPr sz="1800" b="1">
                <a:effectLst>
                  <a:glow rad="76200">
                    <a:schemeClr val="bg1">
                      <a:alpha val="9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010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52729-A1D9-45E1-932C-520131BC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919E7-DEAF-434B-B201-29BAEED15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F1175-C80C-4C24-A672-9CBC28988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96C-6AF7-4097-9178-B6350E86E7BF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DEE0B-9A53-4C39-8450-4529E5779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F6EAE-8291-4576-8FD8-312AA0E2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C245-83CE-4610-BE10-8503CAC32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8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CFC62-D88E-493B-9E95-846C6501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7A099-E8CF-4E5A-B0D0-FFD51051C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BB911-FFCC-4A86-8F07-5E9992144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AFDBD-912A-4CF5-A1B4-470AA25DF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96C-6AF7-4097-9178-B6350E86E7BF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1445E-5D87-4E9F-8A44-5D72F94A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6E389A-99BD-4485-A11A-B891FEA5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C245-83CE-4610-BE10-8503CAC32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8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81BB2-78F0-4E94-8D1F-029CC8F19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BB68D-A61A-4540-8F09-CEA7DF305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1C9C2-BAB5-49D2-95ED-E02E70BB6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B1C0D0-A718-4A71-9378-145E09EDF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A7D4C5-447C-4440-BAB0-81CE98FFE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7A0401-FBBC-410D-A86B-67CE940D1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96C-6AF7-4097-9178-B6350E86E7BF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7F21A5-F2DB-40B6-85B0-29FB51FC4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7EFB57-B0E3-4710-B711-6334E7B4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C245-83CE-4610-BE10-8503CAC32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4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F0CEB-3BF2-4B5D-8F02-C68EE23B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FD9BAE-DBE3-4D4D-AB75-575583E18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96C-6AF7-4097-9178-B6350E86E7BF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46224A-95A1-4262-8F76-6EA90A00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7319C-58C4-4A71-B217-DB086121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C245-83CE-4610-BE10-8503CAC32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5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CD9857-BE70-4517-A6EF-37102B360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96C-6AF7-4097-9178-B6350E86E7BF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6F6847-1AA3-4DF1-B25F-66F82022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73788-3E0B-4969-A544-DA3BBBAE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C245-83CE-4610-BE10-8503CAC32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1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7C4E-9461-4BE9-841C-58411DA5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52AA6-32CE-4CE8-88F7-1E24901E9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B2815-5472-45CC-819F-BD3151D9B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6B787-DCD5-4E44-B929-F6B98DEA9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96C-6AF7-4097-9178-B6350E86E7BF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39577-D06D-4186-9172-EFD36CA6B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39B3E-47B9-486A-B843-8C5A77E6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C245-83CE-4610-BE10-8503CAC32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5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9181-8498-461B-B5D0-335ADFA28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BAB216-2273-4175-9717-55666C34F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E4D7B-F658-4CE4-B787-A17E6AC3F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19A8D-CCC1-445D-9FA8-EAB99E17B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96C-6AF7-4097-9178-B6350E86E7BF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26DB9-4B66-4482-AEEC-20369F29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B0E88-1070-4DA0-B6D1-BE5ED5CD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C245-83CE-4610-BE10-8503CAC32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3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1CF257-DA65-4636-926E-7D3AF0C88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9D071-59BD-41A1-BDC2-6F281282B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267DD-FB7A-4D16-91D2-E9D7D50A0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2B96C-6AF7-4097-9178-B6350E86E7BF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57260-BAF0-47D9-B266-646782BCC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58341-659F-4422-8409-649A4C03B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AC245-83CE-4610-BE10-8503CAC32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8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4687D6-6EC0-46F4-A391-F470BD9A0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9" t="22463" b="20059"/>
          <a:stretch/>
        </p:blipFill>
        <p:spPr>
          <a:xfrm>
            <a:off x="4304872" y="1397284"/>
            <a:ext cx="7887128" cy="35754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8A263D-2282-4F5F-A07E-068AC4E3C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3" r="64691" b="20059"/>
          <a:stretch/>
        </p:blipFill>
        <p:spPr>
          <a:xfrm>
            <a:off x="0" y="1397285"/>
            <a:ext cx="4304872" cy="35754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65B8DA-FDB1-4A54-9CE2-6561AFD2EF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55" b="77537"/>
          <a:stretch/>
        </p:blipFill>
        <p:spPr>
          <a:xfrm>
            <a:off x="0" y="0"/>
            <a:ext cx="8722760" cy="13972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4734C0-C559-450F-A3E3-F8921F6DE2EB}"/>
              </a:ext>
            </a:extLst>
          </p:cNvPr>
          <p:cNvSpPr txBox="1"/>
          <p:nvPr/>
        </p:nvSpPr>
        <p:spPr>
          <a:xfrm>
            <a:off x="102742" y="5013789"/>
            <a:ext cx="12089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800000"/>
                </a:solidFill>
              </a:rPr>
              <a:t>GATHER ALL RELEVANT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800000"/>
                </a:solidFill>
              </a:rPr>
              <a:t>All Relevant Ingredients:  NO More, NO Less, NO Different, NO Substitutes.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800000"/>
                </a:solidFill>
              </a:rPr>
              <a:t>All Relevant Instructions:  Steps to take. Actions to engage. Order to proceed.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976E48-BDDA-438A-9B02-2C31A69A8CFA}"/>
              </a:ext>
            </a:extLst>
          </p:cNvPr>
          <p:cNvCxnSpPr/>
          <p:nvPr/>
        </p:nvCxnSpPr>
        <p:spPr>
          <a:xfrm>
            <a:off x="102742" y="4972693"/>
            <a:ext cx="1193857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1E7C9A1-6BDC-4733-BC2F-5CCEA26E74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7" b="47807"/>
          <a:stretch/>
        </p:blipFill>
        <p:spPr>
          <a:xfrm>
            <a:off x="8969338" y="1"/>
            <a:ext cx="3222661" cy="32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4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FB9C7-6CD3-46F3-A361-3F26C1E6F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WORSHIP of the Lord’s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5EB18-7C91-4939-903C-0DB16FB3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HANDLE THE GATHERED EVIDENCE CORRECTLY (2 Tim. 2:15)</a:t>
            </a:r>
            <a:endParaRPr lang="en-US" dirty="0"/>
          </a:p>
          <a:p>
            <a:r>
              <a:rPr lang="en-US" dirty="0"/>
              <a:t>Draw conclusions only based upon complete information (cf. Mt. 22:29-32)</a:t>
            </a:r>
          </a:p>
          <a:p>
            <a:r>
              <a:rPr lang="en-US" dirty="0"/>
              <a:t>Let all the evidence (as a whole) explain itself (Psa. 119:160)</a:t>
            </a:r>
          </a:p>
          <a:p>
            <a:r>
              <a:rPr lang="en-US" dirty="0"/>
              <a:t>Follow the directions, as written (Jas. 1:22-25)</a:t>
            </a:r>
          </a:p>
          <a:p>
            <a:r>
              <a:rPr lang="en-US" dirty="0"/>
              <a:t>Proceed in proper order (Col. 3:17)</a:t>
            </a:r>
          </a:p>
          <a:p>
            <a:r>
              <a:rPr lang="en-US" dirty="0"/>
              <a:t>Do not change anything (adding, subtracting or substituting) or interject personal opinions (Rev. 22:18-19; Gal. 1:8-9)</a:t>
            </a:r>
          </a:p>
          <a:p>
            <a:r>
              <a:rPr lang="en-US" dirty="0"/>
              <a:t>Keep in context (cf. Luke 20:37)</a:t>
            </a:r>
          </a:p>
          <a:p>
            <a:r>
              <a:rPr lang="en-US" dirty="0"/>
              <a:t>Determine the one intended meaning of the text and the outcome expected (2 John 9-11; Rev. 22:18-19)</a:t>
            </a:r>
          </a:p>
        </p:txBody>
      </p:sp>
    </p:spTree>
    <p:extLst>
      <p:ext uri="{BB962C8B-B14F-4D97-AF65-F5344CB8AC3E}">
        <p14:creationId xmlns:p14="http://schemas.microsoft.com/office/powerpoint/2010/main" val="948954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FB9C7-6CD3-46F3-A361-3F26C1E6F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Plan for SALVATION from 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5EB18-7C91-4939-903C-0DB16FB3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5000"/>
              </a:lnSpc>
              <a:buNone/>
            </a:pPr>
            <a:r>
              <a:rPr lang="en-US" u="sng" dirty="0"/>
              <a:t>GATHER ALL RELEVANT EVIDENCE: INFORMATION AND INSTRUCTIONS</a:t>
            </a:r>
          </a:p>
          <a:p>
            <a:pPr>
              <a:lnSpc>
                <a:spcPct val="85000"/>
              </a:lnSpc>
            </a:pPr>
            <a:r>
              <a:rPr lang="en-US" dirty="0"/>
              <a:t>Sin is the result of personal choice, not inherited (Ezek. 18:20; 1 John 3:4)</a:t>
            </a:r>
          </a:p>
          <a:p>
            <a:pPr>
              <a:lnSpc>
                <a:spcPct val="85000"/>
              </a:lnSpc>
            </a:pPr>
            <a:r>
              <a:rPr lang="en-US" dirty="0"/>
              <a:t>Sin results in separation from God (Isa. 59:1-2; Rom. 6:23)</a:t>
            </a:r>
          </a:p>
          <a:p>
            <a:pPr>
              <a:lnSpc>
                <a:spcPct val="85000"/>
              </a:lnSpc>
            </a:pPr>
            <a:r>
              <a:rPr lang="en-US" dirty="0"/>
              <a:t>Salvation from sin is needed by all (Rom. 1:18; 2 Thess. 1:8-9)</a:t>
            </a:r>
          </a:p>
          <a:p>
            <a:pPr>
              <a:lnSpc>
                <a:spcPct val="85000"/>
              </a:lnSpc>
            </a:pPr>
            <a:r>
              <a:rPr lang="en-US" dirty="0"/>
              <a:t>Salvation from sin is available to all (1 Tim. 2:4, 6; Tit. 2:11; Rom. 1:16)</a:t>
            </a:r>
          </a:p>
          <a:p>
            <a:pPr>
              <a:lnSpc>
                <a:spcPct val="85000"/>
              </a:lnSpc>
            </a:pPr>
            <a:r>
              <a:rPr lang="en-US" dirty="0"/>
              <a:t>Salvation from sin requires a personal response (John 12:48; Rev. 3:20)</a:t>
            </a:r>
          </a:p>
          <a:p>
            <a:pPr>
              <a:lnSpc>
                <a:spcPct val="85000"/>
              </a:lnSpc>
            </a:pPr>
            <a:r>
              <a:rPr lang="en-US" dirty="0"/>
              <a:t>Salvation from sin requires obedience to the will of God (Heb. 5:9; Matt. 7:21)</a:t>
            </a:r>
          </a:p>
          <a:p>
            <a:pPr>
              <a:lnSpc>
                <a:spcPct val="85000"/>
              </a:lnSpc>
            </a:pPr>
            <a:r>
              <a:rPr lang="en-US" dirty="0"/>
              <a:t>Salvation from sin has same requirements for all people (Ac. 10:34-35; 17:30)</a:t>
            </a:r>
          </a:p>
        </p:txBody>
      </p:sp>
    </p:spTree>
    <p:extLst>
      <p:ext uri="{BB962C8B-B14F-4D97-AF65-F5344CB8AC3E}">
        <p14:creationId xmlns:p14="http://schemas.microsoft.com/office/powerpoint/2010/main" val="979659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FB9C7-6CD3-46F3-A361-3F26C1E6F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Plan for SALVATION from 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5EB18-7C91-4939-903C-0DB16FB36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2260120"/>
            <a:ext cx="11818263" cy="4597879"/>
          </a:xfrm>
        </p:spPr>
        <p:txBody>
          <a:bodyPr>
            <a:normAutofit/>
          </a:bodyPr>
          <a:lstStyle/>
          <a:p>
            <a:pPr marL="0" indent="0">
              <a:lnSpc>
                <a:spcPct val="85000"/>
              </a:lnSpc>
              <a:buNone/>
            </a:pPr>
            <a:r>
              <a:rPr lang="en-US" u="sng" dirty="0"/>
              <a:t>GATHER ALL RELEVANT EVIDENCE: INFORMATION AND INSTRUCTIONS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Salvation from sin requires faith in Jesus Christ (John 3:16; 8:24; 20:30-31)</a:t>
            </a:r>
          </a:p>
          <a:p>
            <a:pPr>
              <a:lnSpc>
                <a:spcPct val="85000"/>
              </a:lnSpc>
            </a:pPr>
            <a:r>
              <a:rPr lang="en-US" dirty="0"/>
              <a:t>Salvation from sin requires repentance from sin (Acts 2:38; 3:19; 17:30)</a:t>
            </a:r>
          </a:p>
          <a:p>
            <a:pPr>
              <a:lnSpc>
                <a:spcPct val="85000"/>
              </a:lnSpc>
            </a:pPr>
            <a:r>
              <a:rPr lang="en-US" dirty="0"/>
              <a:t>Salvation from sin requires confession of faith (Matt. 10:32-33; Rom. 10:9-10)</a:t>
            </a:r>
          </a:p>
          <a:p>
            <a:pPr>
              <a:lnSpc>
                <a:spcPct val="85000"/>
              </a:lnSpc>
            </a:pPr>
            <a:r>
              <a:rPr lang="en-US" dirty="0"/>
              <a:t>Salvation from sin requires immersion into Christ (Mark 16:16; Acts 2:38; 22:16; Gal. 3:27; 1 Pet. 3:21)</a:t>
            </a:r>
          </a:p>
          <a:p>
            <a:pPr>
              <a:lnSpc>
                <a:spcPct val="85000"/>
              </a:lnSpc>
            </a:pPr>
            <a:r>
              <a:rPr lang="en-US" dirty="0"/>
              <a:t>Salvation from sin requires faithful living unto death (Rev. 2:10; 1 John 1:7)</a:t>
            </a:r>
          </a:p>
          <a:p>
            <a:pPr lvl="1"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55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FB9C7-6CD3-46F3-A361-3F26C1E6F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Plan for SALVATION from 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5EB18-7C91-4939-903C-0DB16FB3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HANDLE THE GATHERED EVIDENCE CORRECTLY (2 Tim. 2:15)</a:t>
            </a:r>
            <a:endParaRPr lang="en-US" dirty="0"/>
          </a:p>
          <a:p>
            <a:r>
              <a:rPr lang="en-US" dirty="0"/>
              <a:t>Draw conclusions only based upon complete information (cf. Mt. 22:29-32)</a:t>
            </a:r>
          </a:p>
          <a:p>
            <a:r>
              <a:rPr lang="en-US" dirty="0"/>
              <a:t>Let all the evidence (as a whole) explain itself (Psa. 119:160)</a:t>
            </a:r>
          </a:p>
          <a:p>
            <a:r>
              <a:rPr lang="en-US" dirty="0"/>
              <a:t>Follow the directions, as written (Jas. 1:22-25)</a:t>
            </a:r>
          </a:p>
          <a:p>
            <a:r>
              <a:rPr lang="en-US" dirty="0"/>
              <a:t>Proceed in proper order (Col. 3:17)</a:t>
            </a:r>
          </a:p>
          <a:p>
            <a:r>
              <a:rPr lang="en-US" dirty="0"/>
              <a:t>Do not change anything (adding, subtracting or substituting) or interject personal opinions (Rev. 22:18-19; Gal. 1:8-9)</a:t>
            </a:r>
          </a:p>
          <a:p>
            <a:r>
              <a:rPr lang="en-US" dirty="0"/>
              <a:t>Keep in context (cf. Luke 20:37)</a:t>
            </a:r>
          </a:p>
          <a:p>
            <a:r>
              <a:rPr lang="en-US" dirty="0"/>
              <a:t>Determine the one intended meaning of the text and the outcome expected (2 John 9-11; Rev. 22:18-19)</a:t>
            </a:r>
          </a:p>
        </p:txBody>
      </p:sp>
    </p:spTree>
    <p:extLst>
      <p:ext uri="{BB962C8B-B14F-4D97-AF65-F5344CB8AC3E}">
        <p14:creationId xmlns:p14="http://schemas.microsoft.com/office/powerpoint/2010/main" val="3011867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4687D6-6EC0-46F4-A391-F470BD9A0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9" t="22463" b="20059"/>
          <a:stretch/>
        </p:blipFill>
        <p:spPr>
          <a:xfrm>
            <a:off x="4304872" y="1397284"/>
            <a:ext cx="7887128" cy="35754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8A263D-2282-4F5F-A07E-068AC4E3C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3" r="64691" b="20059"/>
          <a:stretch/>
        </p:blipFill>
        <p:spPr>
          <a:xfrm>
            <a:off x="0" y="1397285"/>
            <a:ext cx="4304872" cy="357540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FE54A16-57CD-4E1B-B5B1-F21E9DEC2445}"/>
              </a:ext>
            </a:extLst>
          </p:cNvPr>
          <p:cNvGrpSpPr/>
          <p:nvPr/>
        </p:nvGrpSpPr>
        <p:grpSpPr>
          <a:xfrm>
            <a:off x="0" y="0"/>
            <a:ext cx="12191999" cy="3246635"/>
            <a:chOff x="0" y="0"/>
            <a:chExt cx="12191999" cy="32466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E7C9A1-6BDC-4733-BC2F-5CCEA26E74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67" b="47807"/>
            <a:stretch/>
          </p:blipFill>
          <p:spPr>
            <a:xfrm>
              <a:off x="8969338" y="1"/>
              <a:ext cx="3222661" cy="32466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765B8DA-FDB1-4A54-9CE2-6561AFD2E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455" b="77537"/>
            <a:stretch/>
          </p:blipFill>
          <p:spPr>
            <a:xfrm>
              <a:off x="0" y="0"/>
              <a:ext cx="8722760" cy="139728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A4734C0-C559-450F-A3E3-F8921F6DE2EB}"/>
              </a:ext>
            </a:extLst>
          </p:cNvPr>
          <p:cNvSpPr txBox="1"/>
          <p:nvPr/>
        </p:nvSpPr>
        <p:spPr>
          <a:xfrm>
            <a:off x="102742" y="5013789"/>
            <a:ext cx="120892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800000"/>
                </a:solidFill>
              </a:rPr>
              <a:t>HANDLE THE GATHERED INFORMATION CORRECTLY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800000"/>
                </a:solidFill>
              </a:rPr>
              <a:t>Draw Conclusions </a:t>
            </a:r>
            <a:r>
              <a:rPr lang="en-US" sz="2800" b="1" dirty="0">
                <a:solidFill>
                  <a:srgbClr val="800000"/>
                </a:solidFill>
              </a:rPr>
              <a:t>Only Based Upon Complete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800000"/>
                </a:solidFill>
              </a:rPr>
              <a:t>Let All the Information (As a Whole) Explain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800000"/>
                </a:solidFill>
              </a:rPr>
              <a:t>Follow the Directions, As Written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976E48-BDDA-438A-9B02-2C31A69A8CFA}"/>
              </a:ext>
            </a:extLst>
          </p:cNvPr>
          <p:cNvCxnSpPr/>
          <p:nvPr/>
        </p:nvCxnSpPr>
        <p:spPr>
          <a:xfrm>
            <a:off x="102742" y="4972693"/>
            <a:ext cx="1193857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10FE64E-A0C6-47FD-A142-142572F6820C}"/>
              </a:ext>
            </a:extLst>
          </p:cNvPr>
          <p:cNvSpPr/>
          <p:nvPr/>
        </p:nvSpPr>
        <p:spPr>
          <a:xfrm>
            <a:off x="8054935" y="6298823"/>
            <a:ext cx="4087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800000"/>
                </a:solidFill>
              </a:rPr>
              <a:t>Proceed in Proper Order</a:t>
            </a:r>
          </a:p>
        </p:txBody>
      </p:sp>
    </p:spTree>
    <p:extLst>
      <p:ext uri="{BB962C8B-B14F-4D97-AF65-F5344CB8AC3E}">
        <p14:creationId xmlns:p14="http://schemas.microsoft.com/office/powerpoint/2010/main" val="3694463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4687D6-6EC0-46F4-A391-F470BD9A0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9" t="22463" b="20059"/>
          <a:stretch/>
        </p:blipFill>
        <p:spPr>
          <a:xfrm>
            <a:off x="4304872" y="1397284"/>
            <a:ext cx="7887128" cy="35754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8A263D-2282-4F5F-A07E-068AC4E3C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3" r="64691" b="20059"/>
          <a:stretch/>
        </p:blipFill>
        <p:spPr>
          <a:xfrm>
            <a:off x="0" y="1397285"/>
            <a:ext cx="4304872" cy="357540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FE54A16-57CD-4E1B-B5B1-F21E9DEC2445}"/>
              </a:ext>
            </a:extLst>
          </p:cNvPr>
          <p:cNvGrpSpPr/>
          <p:nvPr/>
        </p:nvGrpSpPr>
        <p:grpSpPr>
          <a:xfrm>
            <a:off x="0" y="0"/>
            <a:ext cx="12191999" cy="3246635"/>
            <a:chOff x="0" y="0"/>
            <a:chExt cx="12191999" cy="32466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E7C9A1-6BDC-4733-BC2F-5CCEA26E74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67" b="47807"/>
            <a:stretch/>
          </p:blipFill>
          <p:spPr>
            <a:xfrm>
              <a:off x="8969338" y="1"/>
              <a:ext cx="3222661" cy="32466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765B8DA-FDB1-4A54-9CE2-6561AFD2E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455" b="77537"/>
            <a:stretch/>
          </p:blipFill>
          <p:spPr>
            <a:xfrm>
              <a:off x="0" y="0"/>
              <a:ext cx="8722760" cy="139728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A4734C0-C559-450F-A3E3-F8921F6DE2EB}"/>
              </a:ext>
            </a:extLst>
          </p:cNvPr>
          <p:cNvSpPr txBox="1"/>
          <p:nvPr/>
        </p:nvSpPr>
        <p:spPr>
          <a:xfrm>
            <a:off x="102742" y="5013789"/>
            <a:ext cx="120892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800000"/>
                </a:solidFill>
              </a:rPr>
              <a:t>HANDLE THE GATHERED INFORMATION CORRECTLY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800000"/>
                </a:solidFill>
              </a:rPr>
              <a:t>Do Not Change Anything (+, −, Substitute) or Interject Personal Opinions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800000"/>
                </a:solidFill>
              </a:rPr>
              <a:t>Keep in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800000"/>
                </a:solidFill>
              </a:rPr>
              <a:t>Determine the One Intended Meaning and the Outcome Expected 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976E48-BDDA-438A-9B02-2C31A69A8CFA}"/>
              </a:ext>
            </a:extLst>
          </p:cNvPr>
          <p:cNvCxnSpPr/>
          <p:nvPr/>
        </p:nvCxnSpPr>
        <p:spPr>
          <a:xfrm>
            <a:off x="102742" y="4972693"/>
            <a:ext cx="1193857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449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406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FB9C7-6CD3-46F3-A361-3F26C1E6F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ORGANIZATION of the Lord’s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5EB18-7C91-4939-903C-0DB16FB3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5000"/>
              </a:lnSpc>
              <a:buNone/>
            </a:pPr>
            <a:r>
              <a:rPr lang="en-US" u="sng" dirty="0"/>
              <a:t>GATHER ALL RELEVANT EVIDENCE: INFORMATION AND INSTRUCTIONS</a:t>
            </a:r>
          </a:p>
          <a:p>
            <a:pPr>
              <a:lnSpc>
                <a:spcPct val="85000"/>
              </a:lnSpc>
            </a:pPr>
            <a:r>
              <a:rPr lang="en-US" dirty="0"/>
              <a:t>Jesus Christ is the ONLY head of the church (Eph. 5:23; Matt. 28:18)</a:t>
            </a:r>
          </a:p>
          <a:p>
            <a:pPr>
              <a:lnSpc>
                <a:spcPct val="85000"/>
              </a:lnSpc>
            </a:pPr>
            <a:r>
              <a:rPr lang="en-US" dirty="0"/>
              <a:t>Organization instructions only given to local congregations (Ac. 14:23; Tit. 1:5)</a:t>
            </a:r>
          </a:p>
          <a:p>
            <a:pPr>
              <a:lnSpc>
                <a:spcPct val="85000"/>
              </a:lnSpc>
            </a:pPr>
            <a:r>
              <a:rPr lang="en-US" dirty="0"/>
              <a:t>Local congregation to be overseen by elders (1 Pet. 5:1-4; Acts 14:23)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Elders are the bishops and pastors of the church (Acts 20:28; 1 Pet. 5:1-2)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Eldership only has authority “among” own congregation (Acts 20:28; 1 Pet. 5:1-2)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Eldership is to be a plurality of men (Acts 14:23; 1 Pet. 5:1)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Elders are to be men (1 Tim. 3:1-7)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Elders are to be Scripturally married (1 Tim. 3:2)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Elders are to have faithful children (Tit. 1:6)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Elders are to fulfill all divine qualifications (1 Tim. 3:1-7; Tit. 1:5-9)</a:t>
            </a:r>
          </a:p>
        </p:txBody>
      </p:sp>
    </p:spTree>
    <p:extLst>
      <p:ext uri="{BB962C8B-B14F-4D97-AF65-F5344CB8AC3E}">
        <p14:creationId xmlns:p14="http://schemas.microsoft.com/office/powerpoint/2010/main" val="1170676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FB9C7-6CD3-46F3-A361-3F26C1E6F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ORGANIZATION of the Lord’s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5EB18-7C91-4939-903C-0DB16FB3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5000"/>
              </a:lnSpc>
              <a:buNone/>
            </a:pPr>
            <a:r>
              <a:rPr lang="en-US" u="sng" dirty="0"/>
              <a:t>GATHER ALL RELEVANT EVIDENCE: INFORMATION AND INSTRUCTIONS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Local congregation to be served by deacons (1 Tim. 3:10; Phil. 1:1)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Deacons are special servants in the church with specified duties (1 Tim. 3:13)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Deacons only hold position “among” own congregation (Acts 6:3)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Deacons are to be men (1 Tim. 3:12)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Deacons are to be Scripturally married (1 Tim. 3:12)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Deacons are to be the leaders of their home and children (1 Tim. 3:12)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Deacons are to fulfill all divine qualifications (1 Tim. 3:8-13)</a:t>
            </a:r>
          </a:p>
          <a:p>
            <a:pPr>
              <a:lnSpc>
                <a:spcPct val="85000"/>
              </a:lnSpc>
            </a:pPr>
            <a:r>
              <a:rPr lang="en-US" dirty="0"/>
              <a:t>Local congregation needs an evangelist to preach the gospel (2 Tim. 4:5)</a:t>
            </a:r>
          </a:p>
          <a:p>
            <a:pPr>
              <a:lnSpc>
                <a:spcPct val="85000"/>
              </a:lnSpc>
            </a:pPr>
            <a:r>
              <a:rPr lang="en-US" dirty="0"/>
              <a:t>Local congregation to be made up of active, faithful Christians (1 Cor. 12:12-27; Heb. 13:17 + Eph. 4:16; Heb. 10:19-26; Rom. 12:1-21; 1 Cor. 15:58)</a:t>
            </a:r>
          </a:p>
          <a:p>
            <a:pPr lvl="1"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44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FB9C7-6CD3-46F3-A361-3F26C1E6F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ORGANIZATION of the Lord’s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5EB18-7C91-4939-903C-0DB16FB3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HANDLE THE GATHERED EVIDENCE CORRECTLY (2 Tim. 2:15)</a:t>
            </a:r>
            <a:endParaRPr lang="en-US" dirty="0"/>
          </a:p>
          <a:p>
            <a:r>
              <a:rPr lang="en-US" dirty="0"/>
              <a:t>Draw conclusions only based upon complete information (cf. Mt. 22:29-32)</a:t>
            </a:r>
          </a:p>
          <a:p>
            <a:r>
              <a:rPr lang="en-US" dirty="0"/>
              <a:t>Let all the evidence (as a whole) explain itself (Psa. 119:160)</a:t>
            </a:r>
          </a:p>
          <a:p>
            <a:r>
              <a:rPr lang="en-US" dirty="0"/>
              <a:t>Follow the directions, as written (Jas. 1:22-25)</a:t>
            </a:r>
          </a:p>
          <a:p>
            <a:r>
              <a:rPr lang="en-US" dirty="0"/>
              <a:t>Proceed in proper order (Col. 3:17)</a:t>
            </a:r>
          </a:p>
          <a:p>
            <a:r>
              <a:rPr lang="en-US" dirty="0"/>
              <a:t>Do not change anything (adding, subtracting or substituting) or interject personal opinions (Rev. 22:18-19; Gal. 1:8-9)</a:t>
            </a:r>
          </a:p>
          <a:p>
            <a:r>
              <a:rPr lang="en-US" dirty="0"/>
              <a:t>Keep in context (cf. Luke 20:37)</a:t>
            </a:r>
          </a:p>
          <a:p>
            <a:r>
              <a:rPr lang="en-US" dirty="0"/>
              <a:t>Determine the one intended meaning of the text and the outcome expected (2 John 9-11; Rev. 22:18-19)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8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FB9C7-6CD3-46F3-A361-3F26C1E6F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WORSHIP of the Lord’s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5EB18-7C91-4939-903C-0DB16FB3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5000"/>
              </a:lnSpc>
              <a:buNone/>
            </a:pPr>
            <a:r>
              <a:rPr lang="en-US" u="sng" dirty="0"/>
              <a:t>GATHER ALL RELEVANT EVIDENCE: INFORMATION AND INSTRUCTIONS</a:t>
            </a:r>
          </a:p>
          <a:p>
            <a:pPr>
              <a:lnSpc>
                <a:spcPct val="85000"/>
              </a:lnSpc>
            </a:pPr>
            <a:r>
              <a:rPr lang="en-US" dirty="0"/>
              <a:t>Worship is to be directed toward God (the true audience) (Matt. 4:10)</a:t>
            </a:r>
          </a:p>
          <a:p>
            <a:pPr>
              <a:lnSpc>
                <a:spcPct val="85000"/>
              </a:lnSpc>
            </a:pPr>
            <a:r>
              <a:rPr lang="en-US" dirty="0"/>
              <a:t>Worship is to come from the heart (John 4:24; 1 Cor. 14:15)</a:t>
            </a:r>
          </a:p>
          <a:p>
            <a:pPr>
              <a:lnSpc>
                <a:spcPct val="85000"/>
              </a:lnSpc>
            </a:pPr>
            <a:r>
              <a:rPr lang="en-US" dirty="0"/>
              <a:t>Worship is to be done in truth (John 4:24; Col. 3:16-17)</a:t>
            </a:r>
          </a:p>
          <a:p>
            <a:pPr>
              <a:lnSpc>
                <a:spcPct val="85000"/>
              </a:lnSpc>
            </a:pPr>
            <a:r>
              <a:rPr lang="en-US" dirty="0"/>
              <a:t>The church is to worship on first day of the week (Acts 20:7; 1 Cor. 16:1-2)</a:t>
            </a:r>
          </a:p>
          <a:p>
            <a:pPr>
              <a:lnSpc>
                <a:spcPct val="85000"/>
              </a:lnSpc>
            </a:pPr>
            <a:r>
              <a:rPr lang="en-US" dirty="0"/>
              <a:t>Male members are to lead the worship (1 Tim. 2:8-12; 1 Cor. 14:34-35)</a:t>
            </a:r>
          </a:p>
          <a:p>
            <a:pPr lvl="1"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4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FB9C7-6CD3-46F3-A361-3F26C1E6F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WORSHIP of the Lord’s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5EB18-7C91-4939-903C-0DB16FB36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2260120"/>
            <a:ext cx="11818263" cy="4597879"/>
          </a:xfrm>
        </p:spPr>
        <p:txBody>
          <a:bodyPr>
            <a:normAutofit/>
          </a:bodyPr>
          <a:lstStyle/>
          <a:p>
            <a:pPr marL="0" indent="0">
              <a:lnSpc>
                <a:spcPct val="85000"/>
              </a:lnSpc>
              <a:buNone/>
            </a:pPr>
            <a:r>
              <a:rPr lang="en-US" u="sng" dirty="0"/>
              <a:t>GATHER ALL RELEVANT EVIDENCE: INFORMATION AND INSTRUCTIONS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The church is to worship through preaching of God’s Word (Acts 20:7)</a:t>
            </a:r>
          </a:p>
          <a:p>
            <a:pPr>
              <a:lnSpc>
                <a:spcPct val="85000"/>
              </a:lnSpc>
            </a:pPr>
            <a:r>
              <a:rPr lang="en-US" dirty="0"/>
              <a:t>The church is to worship through giving of means (1 Cor. 16:1-2)</a:t>
            </a:r>
          </a:p>
          <a:p>
            <a:pPr>
              <a:lnSpc>
                <a:spcPct val="85000"/>
              </a:lnSpc>
            </a:pPr>
            <a:r>
              <a:rPr lang="en-US" dirty="0"/>
              <a:t>The church is to worship through praying (Acts 2:42)</a:t>
            </a:r>
          </a:p>
          <a:p>
            <a:pPr>
              <a:lnSpc>
                <a:spcPct val="85000"/>
              </a:lnSpc>
            </a:pPr>
            <a:r>
              <a:rPr lang="en-US" dirty="0"/>
              <a:t>The church is to worship through the Lord’s Supper every Sunday (Acts 20:7; 1 Cor. 11:17-34; Mark 14:22-25; Matt. 26:27)</a:t>
            </a:r>
          </a:p>
          <a:p>
            <a:pPr>
              <a:lnSpc>
                <a:spcPct val="85000"/>
              </a:lnSpc>
            </a:pPr>
            <a:r>
              <a:rPr lang="en-US" dirty="0"/>
              <a:t>The church is to worship through congregational singing (Eph. 5:19; Col. 3:16)</a:t>
            </a:r>
          </a:p>
          <a:p>
            <a:pPr lvl="1"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20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1235</Words>
  <Application>Microsoft Office PowerPoint</Application>
  <PresentationFormat>Widescreen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The ORGANIZATION of the Lord’s Church</vt:lpstr>
      <vt:lpstr>The ORGANIZATION of the Lord’s Church</vt:lpstr>
      <vt:lpstr>The ORGANIZATION of the Lord’s Church</vt:lpstr>
      <vt:lpstr>The WORSHIP of the Lord’s Church</vt:lpstr>
      <vt:lpstr>The WORSHIP of the Lord’s Church</vt:lpstr>
      <vt:lpstr>The WORSHIP of the Lord’s Church</vt:lpstr>
      <vt:lpstr>God’s Plan for SALVATION from Sin</vt:lpstr>
      <vt:lpstr>God’s Plan for SALVATION from Sin</vt:lpstr>
      <vt:lpstr>God’s Plan for SALVATION from Sin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24</cp:revision>
  <dcterms:created xsi:type="dcterms:W3CDTF">2018-12-14T23:56:35Z</dcterms:created>
  <dcterms:modified xsi:type="dcterms:W3CDTF">2018-12-16T13:56:04Z</dcterms:modified>
</cp:coreProperties>
</file>