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19"/>
  </p:notesMasterIdLst>
  <p:sldIdLst>
    <p:sldId id="256" r:id="rId2"/>
    <p:sldId id="264" r:id="rId3"/>
    <p:sldId id="280" r:id="rId4"/>
    <p:sldId id="282" r:id="rId5"/>
    <p:sldId id="284" r:id="rId6"/>
    <p:sldId id="268" r:id="rId7"/>
    <p:sldId id="300" r:id="rId8"/>
    <p:sldId id="271" r:id="rId9"/>
    <p:sldId id="302" r:id="rId10"/>
    <p:sldId id="314" r:id="rId11"/>
    <p:sldId id="306" r:id="rId12"/>
    <p:sldId id="285" r:id="rId13"/>
    <p:sldId id="269" r:id="rId14"/>
    <p:sldId id="309" r:id="rId15"/>
    <p:sldId id="312" r:id="rId16"/>
    <p:sldId id="313" r:id="rId17"/>
    <p:sldId id="259" r:id="rId18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4" d="100"/>
          <a:sy n="104" d="100"/>
        </p:scale>
        <p:origin x="756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78" name="Google Shape;78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96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84650054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84" name="Google Shape;84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5864981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84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69931548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96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52698681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84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09342562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84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637162575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84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843302202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96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96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99037946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84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07725939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96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70273521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84" name="Google Shape;84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6663211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96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99215839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84" name="Google Shape;84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50754761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96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18806480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84" name="Google Shape;84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4752386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Google Shape;12;p2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3046" y="0"/>
            <a:ext cx="12188955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3" name="Google Shape;13;p2"/>
          <p:cNvSpPr txBox="1">
            <a:spLocks noGrp="1"/>
          </p:cNvSpPr>
          <p:nvPr>
            <p:ph type="ctrTitle"/>
          </p:nvPr>
        </p:nvSpPr>
        <p:spPr>
          <a:xfrm>
            <a:off x="365760" y="310896"/>
            <a:ext cx="11430000" cy="27980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1"/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7000"/>
              <a:buFont typeface="Cambria"/>
              <a:buNone/>
              <a:defRPr sz="7000">
                <a:solidFill>
                  <a:schemeClr val="lt1"/>
                </a:solidFill>
                <a:latin typeface="Cambria"/>
                <a:ea typeface="Cambria"/>
                <a:cs typeface="Cambria"/>
                <a:sym typeface="Cambri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" name="Google Shape;14;p2"/>
          <p:cNvSpPr txBox="1">
            <a:spLocks noGrp="1"/>
          </p:cNvSpPr>
          <p:nvPr>
            <p:ph type="subTitle" idx="1"/>
          </p:nvPr>
        </p:nvSpPr>
        <p:spPr>
          <a:xfrm>
            <a:off x="6867525" y="6117336"/>
            <a:ext cx="5111115" cy="7406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000"/>
              <a:buNone/>
              <a:defRPr sz="3000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>
  <p:cSld name="Title and Content">
    <p:bg>
      <p:bgPr>
        <a:solidFill>
          <a:schemeClr val="lt1"/>
        </a:solidFill>
        <a:effectLst/>
      </p:bgPr>
    </p:bg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Google Shape;16;p3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524" y="0"/>
            <a:ext cx="12188952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7" name="Google Shape;17;p3"/>
          <p:cNvSpPr txBox="1">
            <a:spLocks noGrp="1"/>
          </p:cNvSpPr>
          <p:nvPr>
            <p:ph type="title"/>
          </p:nvPr>
        </p:nvSpPr>
        <p:spPr>
          <a:xfrm>
            <a:off x="2979174" y="299702"/>
            <a:ext cx="8843614" cy="14807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Cambria"/>
              <a:buNone/>
              <a:defRPr b="1">
                <a:solidFill>
                  <a:schemeClr val="lt1"/>
                </a:solidFill>
                <a:latin typeface="Cambria"/>
                <a:ea typeface="Cambria"/>
                <a:cs typeface="Cambria"/>
                <a:sym typeface="Cambri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3"/>
          <p:cNvSpPr txBox="1">
            <a:spLocks noGrp="1"/>
          </p:cNvSpPr>
          <p:nvPr>
            <p:ph type="body" idx="1"/>
          </p:nvPr>
        </p:nvSpPr>
        <p:spPr>
          <a:xfrm>
            <a:off x="540774" y="1780469"/>
            <a:ext cx="11282013" cy="46989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406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800"/>
              <a:buChar char="•"/>
              <a:defRPr b="1">
                <a:solidFill>
                  <a:schemeClr val="lt1"/>
                </a:solidFill>
              </a:defRPr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800"/>
              <a:buChar char="•"/>
              <a:defRPr sz="2800" b="1">
                <a:solidFill>
                  <a:schemeClr val="lt1"/>
                </a:solidFill>
              </a:defRPr>
            </a:lvl2pPr>
            <a:lvl3pPr marL="1371600" lvl="2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Char char="•"/>
              <a:defRPr b="1">
                <a:solidFill>
                  <a:schemeClr val="lt1"/>
                </a:solidFill>
              </a:defRPr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 b="1">
                <a:solidFill>
                  <a:schemeClr val="lt1"/>
                </a:solidFill>
              </a:defRPr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 b="1">
                <a:solidFill>
                  <a:schemeClr val="lt1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5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5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8" name="Google Shape;28;p5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9" name="Google Shape;29;p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" name="Google Shape;30;p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6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6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35" name="Google Shape;35;p6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6" name="Google Shape;36;p6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37" name="Google Shape;37;p6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8" name="Google Shape;38;p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0" name="Google Shape;40;p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7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5" name="Google Shape;45;p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9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9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3" name="Google Shape;53;p9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54" name="Google Shape;54;p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" name="Google Shape;55;p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10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10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0" name="Google Shape;60;p10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1" name="Google Shape;61;p1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2" name="Google Shape;62;p1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1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1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7" name="Google Shape;67;p1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8" name="Google Shape;68;p1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9" name="Google Shape;69;p1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2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2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3" name="Google Shape;73;p1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1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5" name="Google Shape;75;p1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1" r:id="rId3"/>
    <p:sldLayoutId id="2147483652" r:id="rId4"/>
    <p:sldLayoutId id="2147483653" r:id="rId5"/>
    <p:sldLayoutId id="2147483655" r:id="rId6"/>
    <p:sldLayoutId id="2147483656" r:id="rId7"/>
    <p:sldLayoutId id="2147483657" r:id="rId8"/>
    <p:sldLayoutId id="2147483658" r:id="rId9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13"/>
          <p:cNvSpPr txBox="1">
            <a:spLocks noGrp="1"/>
          </p:cNvSpPr>
          <p:nvPr>
            <p:ph type="ctrTitle"/>
          </p:nvPr>
        </p:nvSpPr>
        <p:spPr>
          <a:xfrm>
            <a:off x="366574" y="306711"/>
            <a:ext cx="11430000" cy="27954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7000"/>
              <a:buFont typeface="Cambria"/>
              <a:buNone/>
            </a:pPr>
            <a:r>
              <a:rPr lang="en-US" b="1" dirty="0"/>
              <a:t>Your Best Gift This Year?</a:t>
            </a:r>
            <a:endParaRPr dirty="0"/>
          </a:p>
        </p:txBody>
      </p:sp>
      <p:sp>
        <p:nvSpPr>
          <p:cNvPr id="81" name="Google Shape;81;p13"/>
          <p:cNvSpPr txBox="1">
            <a:spLocks noGrp="1"/>
          </p:cNvSpPr>
          <p:nvPr>
            <p:ph type="subTitle" idx="1"/>
          </p:nvPr>
        </p:nvSpPr>
        <p:spPr>
          <a:xfrm>
            <a:off x="7409089" y="6113695"/>
            <a:ext cx="4548187" cy="7443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None/>
            </a:pPr>
            <a:r>
              <a:rPr lang="en-US" sz="3000" b="1" dirty="0">
                <a:solidFill>
                  <a:schemeClr val="lt1"/>
                </a:solidFill>
              </a:rPr>
              <a:t>2 Corinthians 9:10-15</a:t>
            </a:r>
            <a:endParaRPr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fade thruBlk="1"/>
      </p:transition>
    </mc:Choice>
    <mc:Fallback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16"/>
          <p:cNvSpPr txBox="1">
            <a:spLocks noGrp="1"/>
          </p:cNvSpPr>
          <p:nvPr>
            <p:ph type="title"/>
          </p:nvPr>
        </p:nvSpPr>
        <p:spPr>
          <a:xfrm>
            <a:off x="2979174" y="378541"/>
            <a:ext cx="8843614" cy="1128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Cambria"/>
              <a:buNone/>
            </a:pPr>
            <a:r>
              <a:rPr lang="en-US" dirty="0"/>
              <a:t>2 Corinthians 5:18-20</a:t>
            </a:r>
            <a:endParaRPr dirty="0"/>
          </a:p>
        </p:txBody>
      </p:sp>
      <p:sp>
        <p:nvSpPr>
          <p:cNvPr id="99" name="Google Shape;99;p16"/>
          <p:cNvSpPr txBox="1">
            <a:spLocks noGrp="1"/>
          </p:cNvSpPr>
          <p:nvPr>
            <p:ph type="body" idx="1"/>
          </p:nvPr>
        </p:nvSpPr>
        <p:spPr>
          <a:xfrm>
            <a:off x="502418" y="1607736"/>
            <a:ext cx="11320369" cy="487172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50800" indent="0" algn="just">
              <a:buNone/>
            </a:pPr>
            <a:r>
              <a:rPr lang="en-US" sz="2600" dirty="0">
                <a:solidFill>
                  <a:schemeClr val="bg1"/>
                </a:solidFill>
              </a:rPr>
              <a:t>  1</a:t>
            </a:r>
            <a:r>
              <a:rPr lang="en-US" dirty="0"/>
              <a:t>8  Now all things are of God, who has reconciled us to Himself through Jesus Christ, and has given us the</a:t>
            </a:r>
            <a:r>
              <a:rPr lang="en-US" dirty="0">
                <a:solidFill>
                  <a:srgbClr val="FFFF00"/>
                </a:solidFill>
              </a:rPr>
              <a:t> ministry </a:t>
            </a:r>
            <a:r>
              <a:rPr lang="en-US" dirty="0"/>
              <a:t>of reconciliation, </a:t>
            </a:r>
          </a:p>
          <a:p>
            <a:pPr marL="50800" indent="0" algn="just">
              <a:buNone/>
            </a:pPr>
            <a:r>
              <a:rPr lang="en-US" dirty="0"/>
              <a:t>  19  that is, that God was in Christ reconciling the world to Himself, not imputing their trespasses to them, and has committed to us the </a:t>
            </a:r>
            <a:r>
              <a:rPr lang="en-US" dirty="0">
                <a:solidFill>
                  <a:srgbClr val="FFFF00"/>
                </a:solidFill>
              </a:rPr>
              <a:t>word </a:t>
            </a:r>
            <a:r>
              <a:rPr lang="en-US" dirty="0"/>
              <a:t>of reconciliation. </a:t>
            </a:r>
          </a:p>
          <a:p>
            <a:pPr marL="50800" indent="0" algn="just">
              <a:buNone/>
            </a:pPr>
            <a:r>
              <a:rPr lang="en-US" dirty="0"/>
              <a:t>  20  Now then, we are ambassadors for Christ, as though God were pleading through us: we implore you on Christ's behalf, be reconciled to God. </a:t>
            </a:r>
            <a:endParaRPr lang="en-US" sz="2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552356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14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 algn="ctr"/>
            <a:r>
              <a:rPr lang="en-US" dirty="0"/>
              <a:t>Gifts From Jesus</a:t>
            </a:r>
          </a:p>
        </p:txBody>
      </p:sp>
      <p:sp>
        <p:nvSpPr>
          <p:cNvPr id="87" name="Google Shape;87;p14"/>
          <p:cNvSpPr txBox="1">
            <a:spLocks noGrp="1"/>
          </p:cNvSpPr>
          <p:nvPr>
            <p:ph type="body" idx="1"/>
          </p:nvPr>
        </p:nvSpPr>
        <p:spPr>
          <a:xfrm>
            <a:off x="190920" y="1780469"/>
            <a:ext cx="11631868" cy="5077531"/>
          </a:xfrm>
        </p:spPr>
        <p:txBody>
          <a:bodyPr/>
          <a:lstStyle/>
          <a:p>
            <a:pPr lvl="1" indent="-457200"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chemeClr val="bg1"/>
                </a:solidFill>
              </a:rPr>
              <a:t>Obviously He gave His life for us</a:t>
            </a:r>
          </a:p>
          <a:p>
            <a:pPr lvl="1" indent="-457200"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chemeClr val="bg1"/>
                </a:solidFill>
              </a:rPr>
              <a:t>He also has given us the word of God—John 17:14</a:t>
            </a:r>
            <a:endParaRPr lang="en-US" sz="2400" dirty="0">
              <a:solidFill>
                <a:schemeClr val="bg1"/>
              </a:solidFill>
            </a:endParaRPr>
          </a:p>
          <a:p>
            <a:pPr lvl="1" indent="-457200"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chemeClr val="bg1"/>
                </a:solidFill>
              </a:rPr>
              <a:t>He also has given us the work of reconciliation—2 Cor. 5:18f</a:t>
            </a:r>
          </a:p>
          <a:p>
            <a:pPr lvl="2" indent="-4572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bg1"/>
                </a:solidFill>
              </a:rPr>
              <a:t>Our work is to minister reconciliation to everyone we know</a:t>
            </a:r>
          </a:p>
          <a:p>
            <a:pPr lvl="2" indent="-4572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bg1"/>
                </a:solidFill>
              </a:rPr>
              <a:t>We stand in the place of Jesus, telling about reconciliation</a:t>
            </a:r>
          </a:p>
          <a:p>
            <a:pPr lvl="2" indent="-4572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bg1"/>
                </a:solidFill>
              </a:rPr>
              <a:t>The importance of this work—He has no other plan</a:t>
            </a:r>
            <a:endParaRPr lang="fr-FR" i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746216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14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 algn="ctr"/>
            <a:r>
              <a:rPr lang="en-US" dirty="0"/>
              <a:t>Gifts From Jesus</a:t>
            </a:r>
          </a:p>
        </p:txBody>
      </p:sp>
      <p:sp>
        <p:nvSpPr>
          <p:cNvPr id="87" name="Google Shape;87;p14"/>
          <p:cNvSpPr txBox="1">
            <a:spLocks noGrp="1"/>
          </p:cNvSpPr>
          <p:nvPr>
            <p:ph type="body" idx="1"/>
          </p:nvPr>
        </p:nvSpPr>
        <p:spPr>
          <a:xfrm>
            <a:off x="190920" y="1780469"/>
            <a:ext cx="11631868" cy="5077531"/>
          </a:xfrm>
        </p:spPr>
        <p:txBody>
          <a:bodyPr/>
          <a:lstStyle/>
          <a:p>
            <a:pPr lvl="1" indent="-457200"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chemeClr val="bg1"/>
                </a:solidFill>
              </a:rPr>
              <a:t>Obviously He gave His life for us</a:t>
            </a:r>
          </a:p>
          <a:p>
            <a:pPr lvl="1" indent="-457200"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chemeClr val="bg1"/>
                </a:solidFill>
              </a:rPr>
              <a:t>He also has given us the word of God—John 17:14</a:t>
            </a:r>
            <a:endParaRPr lang="en-US" sz="2400" dirty="0">
              <a:solidFill>
                <a:schemeClr val="bg1"/>
              </a:solidFill>
            </a:endParaRPr>
          </a:p>
          <a:p>
            <a:pPr lvl="1" indent="-457200"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chemeClr val="bg1"/>
                </a:solidFill>
              </a:rPr>
              <a:t>He also has given us the work of reconciliation—2 Cor. 5:18f</a:t>
            </a:r>
          </a:p>
          <a:p>
            <a:pPr lvl="1" indent="-457200"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chemeClr val="bg1"/>
                </a:solidFill>
              </a:rPr>
              <a:t>He also has given us the kingdom—Luke 22:29-30</a:t>
            </a:r>
            <a:endParaRPr lang="fr-FR" i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61349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16"/>
          <p:cNvSpPr txBox="1">
            <a:spLocks noGrp="1"/>
          </p:cNvSpPr>
          <p:nvPr>
            <p:ph type="title"/>
          </p:nvPr>
        </p:nvSpPr>
        <p:spPr>
          <a:xfrm>
            <a:off x="2979174" y="378541"/>
            <a:ext cx="8843614" cy="1128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Cambria"/>
              <a:buNone/>
            </a:pPr>
            <a:r>
              <a:rPr lang="en-US" dirty="0"/>
              <a:t>Luke 22:29-30</a:t>
            </a:r>
            <a:endParaRPr dirty="0"/>
          </a:p>
        </p:txBody>
      </p:sp>
      <p:sp>
        <p:nvSpPr>
          <p:cNvPr id="99" name="Google Shape;99;p16"/>
          <p:cNvSpPr txBox="1">
            <a:spLocks noGrp="1"/>
          </p:cNvSpPr>
          <p:nvPr>
            <p:ph type="body" idx="1"/>
          </p:nvPr>
        </p:nvSpPr>
        <p:spPr>
          <a:xfrm>
            <a:off x="502418" y="1607736"/>
            <a:ext cx="11320369" cy="487172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50800" indent="0" algn="just">
              <a:buNone/>
            </a:pPr>
            <a:r>
              <a:rPr lang="en-US" sz="2600" dirty="0">
                <a:solidFill>
                  <a:schemeClr val="bg1"/>
                </a:solidFill>
              </a:rPr>
              <a:t>   </a:t>
            </a:r>
            <a:r>
              <a:rPr lang="en-US" dirty="0">
                <a:solidFill>
                  <a:schemeClr val="bg1"/>
                </a:solidFill>
              </a:rPr>
              <a:t>29  And I bestow upon you a kingdom, just as My Father bestowed one upon Me,</a:t>
            </a:r>
          </a:p>
          <a:p>
            <a:pPr marL="50800" indent="0" algn="just">
              <a:buNone/>
            </a:pPr>
            <a:r>
              <a:rPr lang="en-US" dirty="0">
                <a:solidFill>
                  <a:schemeClr val="bg1"/>
                </a:solidFill>
              </a:rPr>
              <a:t>  30  that you may eat and drink at My table in My kingdom, and sit on thrones judging the twelve tribes of Israel.</a:t>
            </a:r>
            <a:endParaRPr lang="en-US" sz="2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0641449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14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 algn="ctr"/>
            <a:r>
              <a:rPr lang="en-US" dirty="0"/>
              <a:t>Gifts From Jesus</a:t>
            </a:r>
          </a:p>
        </p:txBody>
      </p:sp>
      <p:sp>
        <p:nvSpPr>
          <p:cNvPr id="87" name="Google Shape;87;p14"/>
          <p:cNvSpPr txBox="1">
            <a:spLocks noGrp="1"/>
          </p:cNvSpPr>
          <p:nvPr>
            <p:ph type="body" idx="1"/>
          </p:nvPr>
        </p:nvSpPr>
        <p:spPr>
          <a:xfrm>
            <a:off x="190920" y="1780469"/>
            <a:ext cx="11631868" cy="5077531"/>
          </a:xfrm>
        </p:spPr>
        <p:txBody>
          <a:bodyPr/>
          <a:lstStyle/>
          <a:p>
            <a:pPr lvl="1" indent="-457200"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chemeClr val="bg1"/>
                </a:solidFill>
              </a:rPr>
              <a:t>Obviously He gave His life for us</a:t>
            </a:r>
          </a:p>
          <a:p>
            <a:pPr lvl="1" indent="-457200"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chemeClr val="bg1"/>
                </a:solidFill>
              </a:rPr>
              <a:t>He also has given us the word of God—John 17:14</a:t>
            </a:r>
          </a:p>
          <a:p>
            <a:pPr lvl="1" indent="-457200"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chemeClr val="bg1"/>
                </a:solidFill>
              </a:rPr>
              <a:t>He also has given us the work of reconciliation—2 Cor. 5:18f</a:t>
            </a:r>
          </a:p>
          <a:p>
            <a:pPr lvl="1" indent="-457200"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chemeClr val="bg1"/>
                </a:solidFill>
              </a:rPr>
              <a:t>He also has given us the kingdom—Luke 22:29-30</a:t>
            </a:r>
          </a:p>
          <a:p>
            <a:pPr lvl="2" indent="-4572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bg1"/>
                </a:solidFill>
              </a:rPr>
              <a:t>The treasure of having the kingdom!</a:t>
            </a:r>
          </a:p>
          <a:p>
            <a:pPr lvl="2" indent="-4572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bg1"/>
                </a:solidFill>
              </a:rPr>
              <a:t>Totality of glory given to God found in that kingdom/church—Eph. 3:20-21</a:t>
            </a:r>
          </a:p>
          <a:p>
            <a:pPr lvl="2" indent="-4572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bg1"/>
                </a:solidFill>
              </a:rPr>
              <a:t>The charge to never change it in any way—Gal. 1:6-9</a:t>
            </a:r>
          </a:p>
          <a:p>
            <a:pPr lvl="2" indent="-4572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bg1"/>
                </a:solidFill>
              </a:rPr>
              <a:t>It is the kingdom, the eternal kingdom, if we do not change it</a:t>
            </a:r>
            <a:endParaRPr lang="fr-FR" i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852652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14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 algn="ctr"/>
            <a:r>
              <a:rPr lang="en-US" dirty="0"/>
              <a:t>Gifts From Jesus</a:t>
            </a:r>
          </a:p>
        </p:txBody>
      </p:sp>
      <p:sp>
        <p:nvSpPr>
          <p:cNvPr id="87" name="Google Shape;87;p14"/>
          <p:cNvSpPr txBox="1">
            <a:spLocks noGrp="1"/>
          </p:cNvSpPr>
          <p:nvPr>
            <p:ph type="body" idx="1"/>
          </p:nvPr>
        </p:nvSpPr>
        <p:spPr>
          <a:xfrm>
            <a:off x="190920" y="1780469"/>
            <a:ext cx="11631868" cy="5077531"/>
          </a:xfrm>
        </p:spPr>
        <p:txBody>
          <a:bodyPr/>
          <a:lstStyle/>
          <a:p>
            <a:pPr lvl="1" indent="-457200"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chemeClr val="bg1"/>
                </a:solidFill>
              </a:rPr>
              <a:t>Obviously He gave His life for us</a:t>
            </a:r>
          </a:p>
          <a:p>
            <a:pPr lvl="1" indent="-457200"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chemeClr val="bg1"/>
                </a:solidFill>
              </a:rPr>
              <a:t>He also has given us the word of God—John 17:14</a:t>
            </a:r>
          </a:p>
          <a:p>
            <a:pPr lvl="1" indent="-457200"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chemeClr val="bg1"/>
                </a:solidFill>
              </a:rPr>
              <a:t>He also has given us the work of reconciliation—2 Cor. 5:18f</a:t>
            </a:r>
          </a:p>
          <a:p>
            <a:pPr lvl="1" indent="-457200"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chemeClr val="bg1"/>
                </a:solidFill>
              </a:rPr>
              <a:t>He also has given us the kingdom—Luke 22:29-30</a:t>
            </a:r>
          </a:p>
          <a:p>
            <a:pPr lvl="1" indent="-457200"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chemeClr val="bg1"/>
                </a:solidFill>
              </a:rPr>
              <a:t>He has “given” us His hands, feet &amp; tongue</a:t>
            </a:r>
          </a:p>
          <a:p>
            <a:pPr lvl="2" indent="-4572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bg1"/>
                </a:solidFill>
              </a:rPr>
              <a:t>Matthew 25:31-46</a:t>
            </a:r>
          </a:p>
          <a:p>
            <a:pPr lvl="2" indent="-4572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bg1"/>
                </a:solidFill>
              </a:rPr>
              <a:t>He has no hands &amp; feet except ours</a:t>
            </a:r>
            <a:endParaRPr lang="fr-FR" i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0553349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14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 algn="ctr"/>
            <a:r>
              <a:rPr lang="en-US" dirty="0"/>
              <a:t>Gifts From Jesus</a:t>
            </a:r>
          </a:p>
        </p:txBody>
      </p:sp>
      <p:sp>
        <p:nvSpPr>
          <p:cNvPr id="87" name="Google Shape;87;p14"/>
          <p:cNvSpPr txBox="1">
            <a:spLocks noGrp="1"/>
          </p:cNvSpPr>
          <p:nvPr>
            <p:ph type="body" idx="1"/>
          </p:nvPr>
        </p:nvSpPr>
        <p:spPr>
          <a:xfrm>
            <a:off x="190920" y="1780469"/>
            <a:ext cx="11631868" cy="5077531"/>
          </a:xfrm>
        </p:spPr>
        <p:txBody>
          <a:bodyPr/>
          <a:lstStyle/>
          <a:p>
            <a:pPr lvl="1" indent="-457200"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chemeClr val="bg1"/>
                </a:solidFill>
              </a:rPr>
              <a:t>Obviously He gave His life for us</a:t>
            </a:r>
          </a:p>
          <a:p>
            <a:pPr lvl="1" indent="-457200"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chemeClr val="bg1"/>
                </a:solidFill>
              </a:rPr>
              <a:t>He also has given us the word of God—John 17:14</a:t>
            </a:r>
          </a:p>
          <a:p>
            <a:pPr lvl="1" indent="-457200"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chemeClr val="bg1"/>
                </a:solidFill>
              </a:rPr>
              <a:t>He also has given us the work of reconciliation—2 Cor. 5:18f</a:t>
            </a:r>
          </a:p>
          <a:p>
            <a:pPr lvl="1" indent="-457200"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chemeClr val="bg1"/>
                </a:solidFill>
              </a:rPr>
              <a:t>He also has given us the kingdom—Luke 22:29-30</a:t>
            </a:r>
          </a:p>
          <a:p>
            <a:pPr lvl="1" indent="-457200"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chemeClr val="bg1"/>
                </a:solidFill>
              </a:rPr>
              <a:t>He has “given” us His hands, feet &amp; tongue</a:t>
            </a:r>
          </a:p>
          <a:p>
            <a:pPr marL="0" indent="0" algn="ctr">
              <a:buNone/>
            </a:pPr>
            <a:endParaRPr lang="en-US" sz="3200" i="1" dirty="0">
              <a:solidFill>
                <a:schemeClr val="bg1"/>
              </a:solidFill>
            </a:endParaRPr>
          </a:p>
          <a:p>
            <a:pPr marL="0" indent="0" algn="ctr">
              <a:buNone/>
            </a:pPr>
            <a:endParaRPr lang="en-US" sz="3200" i="1" dirty="0">
              <a:solidFill>
                <a:schemeClr val="bg1"/>
              </a:solidFill>
            </a:endParaRPr>
          </a:p>
          <a:p>
            <a:pPr marL="0" indent="0" algn="ctr">
              <a:buNone/>
            </a:pPr>
            <a:r>
              <a:rPr lang="en-US" sz="3200" i="1" dirty="0">
                <a:solidFill>
                  <a:schemeClr val="bg1"/>
                </a:solidFill>
              </a:rPr>
              <a:t>Conclusion--what are we giving back to Him!</a:t>
            </a:r>
            <a:endParaRPr lang="fr-FR" i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605685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16"/>
          <p:cNvSpPr txBox="1">
            <a:spLocks noGrp="1"/>
          </p:cNvSpPr>
          <p:nvPr>
            <p:ph type="title"/>
          </p:nvPr>
        </p:nvSpPr>
        <p:spPr>
          <a:xfrm>
            <a:off x="2979174" y="299702"/>
            <a:ext cx="8843614" cy="14807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Cambria"/>
              <a:buNone/>
            </a:pPr>
            <a:r>
              <a:rPr lang="en-US" b="1" dirty="0">
                <a:latin typeface="Cambria"/>
                <a:ea typeface="Cambria"/>
                <a:cs typeface="Cambria"/>
                <a:sym typeface="Cambria"/>
              </a:rPr>
              <a:t>Giving Yourself to Jesus</a:t>
            </a:r>
            <a:endParaRPr dirty="0"/>
          </a:p>
        </p:txBody>
      </p:sp>
      <p:sp>
        <p:nvSpPr>
          <p:cNvPr id="99" name="Google Shape;99;p16"/>
          <p:cNvSpPr txBox="1">
            <a:spLocks noGrp="1"/>
          </p:cNvSpPr>
          <p:nvPr>
            <p:ph type="body" idx="1"/>
          </p:nvPr>
        </p:nvSpPr>
        <p:spPr>
          <a:xfrm>
            <a:off x="540774" y="1780469"/>
            <a:ext cx="11282013" cy="46989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742950" lvl="1" indent="-285750">
              <a:lnSpc>
                <a:spcPct val="150000"/>
              </a:lnSpc>
              <a:spcBef>
                <a:spcPts val="0"/>
              </a:spcBef>
              <a:buSzPts val="3000"/>
            </a:pPr>
            <a:r>
              <a:rPr lang="en-US" sz="3000" dirty="0">
                <a:solidFill>
                  <a:schemeClr val="bg1"/>
                </a:solidFill>
              </a:rPr>
              <a:t>Believe							John 3:16</a:t>
            </a:r>
            <a:endParaRPr dirty="0">
              <a:solidFill>
                <a:schemeClr val="bg1"/>
              </a:solidFill>
            </a:endParaRPr>
          </a:p>
          <a:p>
            <a:pPr marL="742950" lvl="1" indent="-285750">
              <a:lnSpc>
                <a:spcPct val="150000"/>
              </a:lnSpc>
              <a:spcBef>
                <a:spcPts val="200"/>
              </a:spcBef>
              <a:buSzPts val="3000"/>
            </a:pPr>
            <a:r>
              <a:rPr lang="en-US" sz="3000" dirty="0">
                <a:solidFill>
                  <a:schemeClr val="bg1"/>
                </a:solidFill>
              </a:rPr>
              <a:t>Repent 							Acts 17:30</a:t>
            </a:r>
            <a:endParaRPr dirty="0">
              <a:solidFill>
                <a:schemeClr val="bg1"/>
              </a:solidFill>
            </a:endParaRPr>
          </a:p>
          <a:p>
            <a:pPr marL="742950" lvl="1" indent="-285750">
              <a:lnSpc>
                <a:spcPct val="150000"/>
              </a:lnSpc>
              <a:spcBef>
                <a:spcPts val="200"/>
              </a:spcBef>
              <a:buSzPts val="3000"/>
            </a:pPr>
            <a:r>
              <a:rPr lang="en-US" sz="3000" dirty="0">
                <a:solidFill>
                  <a:schemeClr val="bg1"/>
                </a:solidFill>
              </a:rPr>
              <a:t>Confess Faith in Him					Rom. 10:10</a:t>
            </a:r>
            <a:endParaRPr dirty="0">
              <a:solidFill>
                <a:schemeClr val="bg1"/>
              </a:solidFill>
            </a:endParaRPr>
          </a:p>
          <a:p>
            <a:pPr marL="742950" lvl="1" indent="-285750">
              <a:lnSpc>
                <a:spcPct val="150000"/>
              </a:lnSpc>
              <a:spcBef>
                <a:spcPts val="200"/>
              </a:spcBef>
              <a:buSzPts val="3000"/>
            </a:pPr>
            <a:r>
              <a:rPr lang="en-US" sz="3000" dirty="0">
                <a:solidFill>
                  <a:schemeClr val="bg1"/>
                </a:solidFill>
              </a:rPr>
              <a:t>Be Baptized Into Him					Gal. 3:27</a:t>
            </a:r>
            <a:endParaRPr dirty="0">
              <a:solidFill>
                <a:schemeClr val="bg1"/>
              </a:solidFill>
            </a:endParaRPr>
          </a:p>
          <a:p>
            <a:pPr marL="0" indent="0" algn="ctr">
              <a:lnSpc>
                <a:spcPct val="150000"/>
              </a:lnSpc>
              <a:spcBef>
                <a:spcPts val="200"/>
              </a:spcBef>
              <a:buSzPts val="3000"/>
              <a:buNone/>
            </a:pPr>
            <a:r>
              <a:rPr lang="en-US" sz="3000" b="1" dirty="0">
                <a:solidFill>
                  <a:schemeClr val="bg1"/>
                </a:solidFill>
              </a:rPr>
              <a:t>Added to His Church, His Body, His Kingdom</a:t>
            </a:r>
            <a:endParaRPr dirty="0">
              <a:solidFill>
                <a:schemeClr val="bg1"/>
              </a:solidFill>
            </a:endParaRPr>
          </a:p>
          <a:p>
            <a:pPr marL="742950" lvl="1" indent="-285750">
              <a:lnSpc>
                <a:spcPct val="150000"/>
              </a:lnSpc>
              <a:spcBef>
                <a:spcPts val="200"/>
              </a:spcBef>
              <a:buSzPts val="3000"/>
            </a:pPr>
            <a:r>
              <a:rPr lang="en-US" sz="3000" dirty="0">
                <a:solidFill>
                  <a:schemeClr val="bg1"/>
                </a:solidFill>
              </a:rPr>
              <a:t>Be Faithful							Rev. 2:10</a:t>
            </a:r>
            <a:endParaRPr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16"/>
          <p:cNvSpPr txBox="1">
            <a:spLocks noGrp="1"/>
          </p:cNvSpPr>
          <p:nvPr>
            <p:ph type="title"/>
          </p:nvPr>
        </p:nvSpPr>
        <p:spPr>
          <a:xfrm>
            <a:off x="2979174" y="378541"/>
            <a:ext cx="8843614" cy="1128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Cambria"/>
              <a:buNone/>
            </a:pPr>
            <a:r>
              <a:rPr lang="en-US" dirty="0"/>
              <a:t>2 Corinthians 9:10-15</a:t>
            </a:r>
            <a:endParaRPr dirty="0"/>
          </a:p>
        </p:txBody>
      </p:sp>
      <p:sp>
        <p:nvSpPr>
          <p:cNvPr id="99" name="Google Shape;99;p16"/>
          <p:cNvSpPr txBox="1">
            <a:spLocks noGrp="1"/>
          </p:cNvSpPr>
          <p:nvPr>
            <p:ph type="body" idx="1"/>
          </p:nvPr>
        </p:nvSpPr>
        <p:spPr>
          <a:xfrm>
            <a:off x="502418" y="1607736"/>
            <a:ext cx="11320369" cy="487172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50800" indent="0" algn="just">
              <a:spcBef>
                <a:spcPts val="0"/>
              </a:spcBef>
              <a:spcAft>
                <a:spcPts val="300"/>
              </a:spcAft>
              <a:buNone/>
            </a:pPr>
            <a:r>
              <a:rPr lang="en-US" sz="2600" dirty="0"/>
              <a:t>  10  Now may He who supplies seed to the sower, and bread for food, supply and multiply the seed you have sown and increase the fruits of your righteousness, </a:t>
            </a:r>
          </a:p>
          <a:p>
            <a:pPr marL="50800" indent="0" algn="just">
              <a:spcBef>
                <a:spcPts val="0"/>
              </a:spcBef>
              <a:spcAft>
                <a:spcPts val="300"/>
              </a:spcAft>
              <a:buNone/>
            </a:pPr>
            <a:r>
              <a:rPr lang="en-US" sz="2600" dirty="0"/>
              <a:t>  11  while you are enriched in everything for all liberality, which causes thanksgiving through us to God. </a:t>
            </a:r>
          </a:p>
          <a:p>
            <a:pPr marL="50800" indent="0" algn="just">
              <a:spcBef>
                <a:spcPts val="0"/>
              </a:spcBef>
              <a:spcAft>
                <a:spcPts val="300"/>
              </a:spcAft>
              <a:buNone/>
            </a:pPr>
            <a:r>
              <a:rPr lang="en-US" sz="2600" dirty="0"/>
              <a:t>  12  For the administration of this service not only supplies the needs of the saints, but also is abounding through many thanksgivings to God, </a:t>
            </a:r>
          </a:p>
          <a:p>
            <a:pPr marL="50800" indent="0" algn="just">
              <a:spcBef>
                <a:spcPts val="0"/>
              </a:spcBef>
              <a:spcAft>
                <a:spcPts val="300"/>
              </a:spcAft>
              <a:buNone/>
            </a:pPr>
            <a:r>
              <a:rPr lang="en-US" sz="2600" dirty="0"/>
              <a:t>  13  while, through the proof of this ministry, they glorify God for the obedience of your confession to the gospel of Christ, and for your liberal sharing with them and all men, </a:t>
            </a:r>
          </a:p>
          <a:p>
            <a:pPr marL="50800" indent="0" algn="just">
              <a:spcBef>
                <a:spcPts val="0"/>
              </a:spcBef>
              <a:spcAft>
                <a:spcPts val="300"/>
              </a:spcAft>
              <a:buNone/>
            </a:pPr>
            <a:r>
              <a:rPr lang="en-US" sz="2600" dirty="0"/>
              <a:t>  14  and by their prayer for you, who long for you because of the exceeding grace of God in you. </a:t>
            </a:r>
          </a:p>
          <a:p>
            <a:pPr marL="50800" indent="0" algn="just">
              <a:spcBef>
                <a:spcPts val="0"/>
              </a:spcBef>
              <a:spcAft>
                <a:spcPts val="300"/>
              </a:spcAft>
              <a:buNone/>
            </a:pPr>
            <a:r>
              <a:rPr lang="en-US" sz="2600" dirty="0">
                <a:solidFill>
                  <a:srgbClr val="FFFF00"/>
                </a:solidFill>
              </a:rPr>
              <a:t>  15  Thanks be to God for His indescribable gift! </a:t>
            </a:r>
          </a:p>
        </p:txBody>
      </p:sp>
    </p:spTree>
    <p:extLst>
      <p:ext uri="{BB962C8B-B14F-4D97-AF65-F5344CB8AC3E}">
        <p14:creationId xmlns:p14="http://schemas.microsoft.com/office/powerpoint/2010/main" val="41561335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14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 algn="ctr"/>
            <a:r>
              <a:rPr lang="en-US" dirty="0">
                <a:sym typeface="Cambria"/>
              </a:rPr>
              <a:t>Introduction</a:t>
            </a:r>
            <a:endParaRPr lang="en-US" dirty="0"/>
          </a:p>
        </p:txBody>
      </p:sp>
      <p:sp>
        <p:nvSpPr>
          <p:cNvPr id="87" name="Google Shape;87;p14"/>
          <p:cNvSpPr txBox="1">
            <a:spLocks noGrp="1"/>
          </p:cNvSpPr>
          <p:nvPr>
            <p:ph type="body" idx="1"/>
          </p:nvPr>
        </p:nvSpPr>
        <p:spPr>
          <a:xfrm>
            <a:off x="190920" y="1780469"/>
            <a:ext cx="11631868" cy="5077531"/>
          </a:xfrm>
        </p:spPr>
        <p:txBody>
          <a:bodyPr/>
          <a:lstStyle/>
          <a:p>
            <a:pPr lvl="1" indent="-457200"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chemeClr val="bg1"/>
                </a:solidFill>
              </a:rPr>
              <a:t>We are at that time of the year where many gifts are given</a:t>
            </a:r>
          </a:p>
          <a:p>
            <a:pPr lvl="1" indent="-457200"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chemeClr val="bg1"/>
                </a:solidFill>
              </a:rPr>
              <a:t>Some are not wanted/needed/used appreciated</a:t>
            </a:r>
          </a:p>
          <a:p>
            <a:pPr lvl="1" indent="-457200"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chemeClr val="bg1"/>
                </a:solidFill>
              </a:rPr>
              <a:t>These gifts are physical and all that is physical is temporary</a:t>
            </a:r>
          </a:p>
          <a:p>
            <a:pPr lvl="1" indent="-457200"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chemeClr val="bg1"/>
                </a:solidFill>
              </a:rPr>
              <a:t>There are those spiritual gifts that matter much more</a:t>
            </a:r>
          </a:p>
          <a:p>
            <a:pPr lvl="1" indent="-457200"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chemeClr val="bg1"/>
                </a:solidFill>
              </a:rPr>
              <a:t>Gifts are expression of love; spiritual gifts show greatest love</a:t>
            </a:r>
          </a:p>
          <a:p>
            <a:pPr lvl="1" indent="-457200"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chemeClr val="bg1"/>
                </a:solidFill>
              </a:rPr>
              <a:t>Our God is the source of all gifts that matter</a:t>
            </a:r>
          </a:p>
          <a:p>
            <a:pPr lvl="1" indent="-457200"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chemeClr val="bg1"/>
                </a:solidFill>
              </a:rPr>
              <a:t>Look at the text</a:t>
            </a:r>
          </a:p>
          <a:p>
            <a:pPr lvl="2" indent="-4572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bg1"/>
                </a:solidFill>
              </a:rPr>
              <a:t>The churches in Macedonia/Achaia were sending gifts love to Judea</a:t>
            </a:r>
          </a:p>
          <a:p>
            <a:pPr lvl="2" indent="-4572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bg1"/>
                </a:solidFill>
              </a:rPr>
              <a:t>Paul reminds them of their gifts—the source; the “proof” &amp; the greatest gift</a:t>
            </a:r>
          </a:p>
          <a:p>
            <a:pPr lvl="2" indent="-457200">
              <a:buFont typeface="Arial" panose="020B0604020202020204" pitchFamily="34" charset="0"/>
              <a:buChar char="•"/>
            </a:pPr>
            <a:endParaRPr lang="fr-FR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54561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16"/>
          <p:cNvSpPr txBox="1">
            <a:spLocks noGrp="1"/>
          </p:cNvSpPr>
          <p:nvPr>
            <p:ph type="title"/>
          </p:nvPr>
        </p:nvSpPr>
        <p:spPr>
          <a:xfrm>
            <a:off x="2979174" y="378541"/>
            <a:ext cx="8843614" cy="1128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Cambria"/>
              <a:buNone/>
            </a:pPr>
            <a:r>
              <a:rPr lang="en-US" dirty="0"/>
              <a:t>2 Corinthians 9:10-15</a:t>
            </a:r>
            <a:endParaRPr dirty="0"/>
          </a:p>
        </p:txBody>
      </p:sp>
      <p:sp>
        <p:nvSpPr>
          <p:cNvPr id="99" name="Google Shape;99;p16"/>
          <p:cNvSpPr txBox="1">
            <a:spLocks noGrp="1"/>
          </p:cNvSpPr>
          <p:nvPr>
            <p:ph type="body" idx="1"/>
          </p:nvPr>
        </p:nvSpPr>
        <p:spPr>
          <a:xfrm>
            <a:off x="502418" y="1607736"/>
            <a:ext cx="11320369" cy="487172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50800" indent="0" algn="just">
              <a:spcBef>
                <a:spcPts val="0"/>
              </a:spcBef>
              <a:spcAft>
                <a:spcPts val="300"/>
              </a:spcAft>
              <a:buNone/>
            </a:pPr>
            <a:r>
              <a:rPr lang="en-US" sz="2600" dirty="0">
                <a:solidFill>
                  <a:schemeClr val="bg1"/>
                </a:solidFill>
              </a:rPr>
              <a:t>  10  Now may He who supplies seed to the sower, and bread for food, supply and multiply the seed you have sown and increase the fruits of your righteousness, </a:t>
            </a:r>
          </a:p>
          <a:p>
            <a:pPr marL="50800" indent="0" algn="just">
              <a:spcBef>
                <a:spcPts val="0"/>
              </a:spcBef>
              <a:spcAft>
                <a:spcPts val="300"/>
              </a:spcAft>
              <a:buNone/>
            </a:pPr>
            <a:r>
              <a:rPr lang="en-US" sz="2600" dirty="0">
                <a:solidFill>
                  <a:schemeClr val="bg1"/>
                </a:solidFill>
              </a:rPr>
              <a:t>  11  while you are enriched in everything for all liberality, which causes thanksgiving through us to God. </a:t>
            </a:r>
          </a:p>
          <a:p>
            <a:pPr marL="50800" indent="0" algn="just">
              <a:spcBef>
                <a:spcPts val="0"/>
              </a:spcBef>
              <a:spcAft>
                <a:spcPts val="300"/>
              </a:spcAft>
              <a:buNone/>
            </a:pPr>
            <a:r>
              <a:rPr lang="en-US" sz="2600" dirty="0">
                <a:solidFill>
                  <a:schemeClr val="bg1"/>
                </a:solidFill>
              </a:rPr>
              <a:t>  12  For the administration of this service not only supplies the needs of the saints, but also is abounding through many thanksgivings to God, </a:t>
            </a:r>
          </a:p>
          <a:p>
            <a:pPr marL="50800" indent="0" algn="just">
              <a:spcBef>
                <a:spcPts val="0"/>
              </a:spcBef>
              <a:spcAft>
                <a:spcPts val="300"/>
              </a:spcAft>
              <a:buNone/>
            </a:pPr>
            <a:r>
              <a:rPr lang="en-US" sz="2600" dirty="0">
                <a:solidFill>
                  <a:schemeClr val="bg1"/>
                </a:solidFill>
              </a:rPr>
              <a:t>  13  while, through the proof of this ministry, they glorify God for the obedience of your confession to the gospel of Christ, and for your liberal sharing with them and all men, </a:t>
            </a:r>
          </a:p>
          <a:p>
            <a:pPr marL="50800" indent="0" algn="just">
              <a:spcBef>
                <a:spcPts val="0"/>
              </a:spcBef>
              <a:spcAft>
                <a:spcPts val="300"/>
              </a:spcAft>
              <a:buNone/>
            </a:pPr>
            <a:r>
              <a:rPr lang="en-US" sz="2600" dirty="0">
                <a:solidFill>
                  <a:schemeClr val="bg1"/>
                </a:solidFill>
              </a:rPr>
              <a:t>  14  and by their prayer for you, who long for you because of the exceeding grace of God in you. </a:t>
            </a:r>
          </a:p>
          <a:p>
            <a:pPr marL="50800" indent="0" algn="just">
              <a:spcBef>
                <a:spcPts val="0"/>
              </a:spcBef>
              <a:spcAft>
                <a:spcPts val="300"/>
              </a:spcAft>
              <a:buNone/>
            </a:pPr>
            <a:r>
              <a:rPr lang="en-US" sz="2600" dirty="0">
                <a:solidFill>
                  <a:schemeClr val="bg1"/>
                </a:solidFill>
              </a:rPr>
              <a:t>  15  Thanks be to God for His indescribable gift! </a:t>
            </a:r>
          </a:p>
        </p:txBody>
      </p:sp>
    </p:spTree>
    <p:extLst>
      <p:ext uri="{BB962C8B-B14F-4D97-AF65-F5344CB8AC3E}">
        <p14:creationId xmlns:p14="http://schemas.microsoft.com/office/powerpoint/2010/main" val="29390243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14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 algn="ctr"/>
            <a:r>
              <a:rPr lang="en-US" dirty="0"/>
              <a:t>Gifts From Jesus</a:t>
            </a:r>
          </a:p>
        </p:txBody>
      </p:sp>
      <p:sp>
        <p:nvSpPr>
          <p:cNvPr id="87" name="Google Shape;87;p14"/>
          <p:cNvSpPr txBox="1">
            <a:spLocks noGrp="1"/>
          </p:cNvSpPr>
          <p:nvPr>
            <p:ph type="body" idx="1"/>
          </p:nvPr>
        </p:nvSpPr>
        <p:spPr>
          <a:xfrm>
            <a:off x="190920" y="1780469"/>
            <a:ext cx="11631868" cy="5077531"/>
          </a:xfrm>
        </p:spPr>
        <p:txBody>
          <a:bodyPr/>
          <a:lstStyle/>
          <a:p>
            <a:pPr lvl="1" indent="-457200"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chemeClr val="bg1"/>
                </a:solidFill>
              </a:rPr>
              <a:t>Obviously He gave His life for us</a:t>
            </a:r>
          </a:p>
          <a:p>
            <a:pPr lvl="1" indent="-457200"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chemeClr val="bg1"/>
                </a:solidFill>
              </a:rPr>
              <a:t>He also has given us the word of God—John 17:14</a:t>
            </a:r>
          </a:p>
        </p:txBody>
      </p:sp>
    </p:spTree>
    <p:extLst>
      <p:ext uri="{BB962C8B-B14F-4D97-AF65-F5344CB8AC3E}">
        <p14:creationId xmlns:p14="http://schemas.microsoft.com/office/powerpoint/2010/main" val="3570534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16"/>
          <p:cNvSpPr txBox="1">
            <a:spLocks noGrp="1"/>
          </p:cNvSpPr>
          <p:nvPr>
            <p:ph type="title"/>
          </p:nvPr>
        </p:nvSpPr>
        <p:spPr>
          <a:xfrm>
            <a:off x="2979174" y="378541"/>
            <a:ext cx="8843614" cy="1128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Cambria"/>
              <a:buNone/>
            </a:pPr>
            <a:r>
              <a:rPr lang="en-US" dirty="0"/>
              <a:t>John 17:14</a:t>
            </a:r>
          </a:p>
        </p:txBody>
      </p:sp>
      <p:sp>
        <p:nvSpPr>
          <p:cNvPr id="99" name="Google Shape;99;p16"/>
          <p:cNvSpPr txBox="1">
            <a:spLocks noGrp="1"/>
          </p:cNvSpPr>
          <p:nvPr>
            <p:ph type="body" idx="1"/>
          </p:nvPr>
        </p:nvSpPr>
        <p:spPr>
          <a:xfrm>
            <a:off x="502418" y="1607736"/>
            <a:ext cx="11320369" cy="487172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50800" indent="0" algn="just">
              <a:spcBef>
                <a:spcPts val="0"/>
              </a:spcBef>
              <a:spcAft>
                <a:spcPts val="300"/>
              </a:spcAft>
              <a:buNone/>
            </a:pPr>
            <a:r>
              <a:rPr lang="en-US" sz="2600" dirty="0"/>
              <a:t> </a:t>
            </a:r>
            <a:r>
              <a:rPr lang="en-US" dirty="0"/>
              <a:t>  14  </a:t>
            </a:r>
            <a:r>
              <a:rPr lang="en-US" dirty="0">
                <a:solidFill>
                  <a:srgbClr val="FFFF00"/>
                </a:solidFill>
              </a:rPr>
              <a:t>I have given them Your word</a:t>
            </a:r>
            <a:r>
              <a:rPr lang="en-US" dirty="0"/>
              <a:t>; and the world has hated them because they are not of the world, just as I am not of the world. . . </a:t>
            </a:r>
            <a:endParaRPr lang="en-US" sz="2600" dirty="0"/>
          </a:p>
        </p:txBody>
      </p:sp>
    </p:spTree>
    <p:extLst>
      <p:ext uri="{BB962C8B-B14F-4D97-AF65-F5344CB8AC3E}">
        <p14:creationId xmlns:p14="http://schemas.microsoft.com/office/powerpoint/2010/main" val="7888780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14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 algn="ctr"/>
            <a:r>
              <a:rPr lang="en-US" dirty="0"/>
              <a:t>Gifts From Jesus</a:t>
            </a:r>
          </a:p>
        </p:txBody>
      </p:sp>
      <p:sp>
        <p:nvSpPr>
          <p:cNvPr id="87" name="Google Shape;87;p14"/>
          <p:cNvSpPr txBox="1">
            <a:spLocks noGrp="1"/>
          </p:cNvSpPr>
          <p:nvPr>
            <p:ph type="body" idx="1"/>
          </p:nvPr>
        </p:nvSpPr>
        <p:spPr>
          <a:xfrm>
            <a:off x="190920" y="1780469"/>
            <a:ext cx="11631868" cy="5077531"/>
          </a:xfrm>
        </p:spPr>
        <p:txBody>
          <a:bodyPr/>
          <a:lstStyle/>
          <a:p>
            <a:pPr lvl="1" indent="-457200"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chemeClr val="bg1"/>
                </a:solidFill>
              </a:rPr>
              <a:t>Obviously He gave His life for us</a:t>
            </a:r>
          </a:p>
          <a:p>
            <a:pPr lvl="1" indent="-457200"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chemeClr val="bg1"/>
                </a:solidFill>
              </a:rPr>
              <a:t>He also has given us the word of God—John 17:14</a:t>
            </a:r>
          </a:p>
          <a:p>
            <a:pPr lvl="2" indent="-4572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bg1"/>
                </a:solidFill>
              </a:rPr>
              <a:t>Imagine the treasure given to us—the fulness of the mystery of God</a:t>
            </a:r>
          </a:p>
          <a:p>
            <a:pPr lvl="2" indent="-4572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bg1"/>
                </a:solidFill>
              </a:rPr>
              <a:t>Totality of God’s will found in that word—need nothing else—2 Tim. 3:16-17</a:t>
            </a:r>
          </a:p>
          <a:p>
            <a:pPr lvl="2" indent="-4572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bg1"/>
                </a:solidFill>
              </a:rPr>
              <a:t>He gave it with a charge to never change it in any way</a:t>
            </a:r>
          </a:p>
          <a:p>
            <a:pPr lvl="2" indent="-4572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bg1"/>
                </a:solidFill>
              </a:rPr>
              <a:t>It is the word of reconciliation (2 Cor. 5:20-21), if we do not change it!</a:t>
            </a:r>
          </a:p>
          <a:p>
            <a:pPr lvl="2" indent="-4572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bg1"/>
                </a:solidFill>
              </a:rPr>
              <a:t>He sends us to deliver our gifts to others (v. 18) and it is glorious work (v. 22)</a:t>
            </a:r>
            <a:endParaRPr lang="fr-FR" i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21893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16"/>
          <p:cNvSpPr txBox="1">
            <a:spLocks noGrp="1"/>
          </p:cNvSpPr>
          <p:nvPr>
            <p:ph type="title"/>
          </p:nvPr>
        </p:nvSpPr>
        <p:spPr>
          <a:xfrm>
            <a:off x="2979174" y="378541"/>
            <a:ext cx="8843614" cy="1128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Cambria"/>
              <a:buNone/>
            </a:pPr>
            <a:r>
              <a:rPr lang="en-US" dirty="0"/>
              <a:t>John 17:14, 18-22</a:t>
            </a:r>
            <a:endParaRPr dirty="0"/>
          </a:p>
        </p:txBody>
      </p:sp>
      <p:sp>
        <p:nvSpPr>
          <p:cNvPr id="99" name="Google Shape;99;p16"/>
          <p:cNvSpPr txBox="1">
            <a:spLocks noGrp="1"/>
          </p:cNvSpPr>
          <p:nvPr>
            <p:ph type="body" idx="1"/>
          </p:nvPr>
        </p:nvSpPr>
        <p:spPr>
          <a:xfrm>
            <a:off x="502418" y="1607736"/>
            <a:ext cx="11320369" cy="487172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50800" indent="0" algn="just">
              <a:spcBef>
                <a:spcPts val="0"/>
              </a:spcBef>
              <a:spcAft>
                <a:spcPts val="300"/>
              </a:spcAft>
              <a:buNone/>
            </a:pPr>
            <a:r>
              <a:rPr lang="en-US" sz="2600" dirty="0"/>
              <a:t> </a:t>
            </a:r>
            <a:r>
              <a:rPr lang="en-US" dirty="0"/>
              <a:t>  14  </a:t>
            </a:r>
            <a:r>
              <a:rPr lang="en-US" dirty="0">
                <a:solidFill>
                  <a:srgbClr val="FFFF00"/>
                </a:solidFill>
              </a:rPr>
              <a:t>I have given them Your word</a:t>
            </a:r>
            <a:r>
              <a:rPr lang="en-US" dirty="0"/>
              <a:t>; and the world has hated them because they are not of the world, just as I am not of the world. . . .</a:t>
            </a:r>
            <a:endParaRPr lang="en-US" sz="2600" dirty="0"/>
          </a:p>
          <a:p>
            <a:pPr marL="50800" indent="0" algn="just">
              <a:buNone/>
            </a:pPr>
            <a:r>
              <a:rPr lang="en-US" sz="2600" dirty="0"/>
              <a:t> </a:t>
            </a:r>
            <a:r>
              <a:rPr lang="en-US" dirty="0"/>
              <a:t>  18  As You sent Me into the world, </a:t>
            </a:r>
            <a:r>
              <a:rPr lang="en-US" dirty="0">
                <a:solidFill>
                  <a:srgbClr val="FFFF00"/>
                </a:solidFill>
              </a:rPr>
              <a:t>I also have sent them into the world. </a:t>
            </a:r>
          </a:p>
          <a:p>
            <a:pPr marL="50800" indent="0" algn="just">
              <a:buNone/>
            </a:pPr>
            <a:r>
              <a:rPr lang="en-US" dirty="0"/>
              <a:t>  19  And for their sakes I sanctify Myself, that they also may be sanctified by the truth. </a:t>
            </a:r>
          </a:p>
          <a:p>
            <a:pPr marL="50800" indent="0" algn="just">
              <a:buNone/>
            </a:pPr>
            <a:r>
              <a:rPr lang="en-US" dirty="0"/>
              <a:t>  20  "I do not pray for these alone, but also for those who will believe in Me through their word; </a:t>
            </a:r>
          </a:p>
          <a:p>
            <a:pPr marL="50800" indent="0" algn="just">
              <a:buNone/>
            </a:pPr>
            <a:r>
              <a:rPr lang="en-US" dirty="0"/>
              <a:t>  21  that they all may be one, as You, Father, are in Me, and I in You; that they also may be one in Us, that the world may believe that You sent Me. </a:t>
            </a:r>
          </a:p>
          <a:p>
            <a:pPr marL="50800" indent="0" algn="just">
              <a:buNone/>
            </a:pPr>
            <a:r>
              <a:rPr lang="en-US" dirty="0">
                <a:solidFill>
                  <a:srgbClr val="FFFF00"/>
                </a:solidFill>
              </a:rPr>
              <a:t>  22  And the glory which You gave Me I have given them</a:t>
            </a:r>
            <a:r>
              <a:rPr lang="en-US" dirty="0"/>
              <a:t>, that they may be one just as We are one . . .</a:t>
            </a:r>
            <a:endParaRPr lang="en-US" sz="2600" dirty="0"/>
          </a:p>
        </p:txBody>
      </p:sp>
    </p:spTree>
    <p:extLst>
      <p:ext uri="{BB962C8B-B14F-4D97-AF65-F5344CB8AC3E}">
        <p14:creationId xmlns:p14="http://schemas.microsoft.com/office/powerpoint/2010/main" val="79282453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14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 algn="ctr"/>
            <a:r>
              <a:rPr lang="en-US" dirty="0"/>
              <a:t>Gifts From Jesus</a:t>
            </a:r>
          </a:p>
        </p:txBody>
      </p:sp>
      <p:sp>
        <p:nvSpPr>
          <p:cNvPr id="87" name="Google Shape;87;p14"/>
          <p:cNvSpPr txBox="1">
            <a:spLocks noGrp="1"/>
          </p:cNvSpPr>
          <p:nvPr>
            <p:ph type="body" idx="1"/>
          </p:nvPr>
        </p:nvSpPr>
        <p:spPr>
          <a:xfrm>
            <a:off x="190920" y="1780469"/>
            <a:ext cx="11631868" cy="5077531"/>
          </a:xfrm>
        </p:spPr>
        <p:txBody>
          <a:bodyPr/>
          <a:lstStyle/>
          <a:p>
            <a:pPr lvl="1" indent="-457200"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chemeClr val="bg1"/>
                </a:solidFill>
              </a:rPr>
              <a:t>Obviously He gave His life for us</a:t>
            </a:r>
          </a:p>
          <a:p>
            <a:pPr lvl="1" indent="-457200"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chemeClr val="bg1"/>
                </a:solidFill>
              </a:rPr>
              <a:t>He also has given us the word of God—John 17:14</a:t>
            </a:r>
            <a:endParaRPr lang="en-US" sz="2400" dirty="0">
              <a:solidFill>
                <a:schemeClr val="bg1"/>
              </a:solidFill>
            </a:endParaRPr>
          </a:p>
          <a:p>
            <a:pPr lvl="1" indent="-457200"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chemeClr val="bg1"/>
                </a:solidFill>
              </a:rPr>
              <a:t>He also has given us the work of reconciliation—2 Cor. 5:18f</a:t>
            </a:r>
          </a:p>
        </p:txBody>
      </p:sp>
    </p:spTree>
    <p:extLst>
      <p:ext uri="{BB962C8B-B14F-4D97-AF65-F5344CB8AC3E}">
        <p14:creationId xmlns:p14="http://schemas.microsoft.com/office/powerpoint/2010/main" val="36628674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655</Words>
  <Application>Microsoft Office PowerPoint</Application>
  <PresentationFormat>Widescreen</PresentationFormat>
  <Paragraphs>102</Paragraphs>
  <Slides>17</Slides>
  <Notes>17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1" baseType="lpstr">
      <vt:lpstr>Arial</vt:lpstr>
      <vt:lpstr>Calibri</vt:lpstr>
      <vt:lpstr>Cambria</vt:lpstr>
      <vt:lpstr>Office Theme</vt:lpstr>
      <vt:lpstr>Your Best Gift This Year?</vt:lpstr>
      <vt:lpstr>2 Corinthians 9:10-15</vt:lpstr>
      <vt:lpstr>Introduction</vt:lpstr>
      <vt:lpstr>2 Corinthians 9:10-15</vt:lpstr>
      <vt:lpstr>Gifts From Jesus</vt:lpstr>
      <vt:lpstr>John 17:14</vt:lpstr>
      <vt:lpstr>Gifts From Jesus</vt:lpstr>
      <vt:lpstr>John 17:14, 18-22</vt:lpstr>
      <vt:lpstr>Gifts From Jesus</vt:lpstr>
      <vt:lpstr>2 Corinthians 5:18-20</vt:lpstr>
      <vt:lpstr>Gifts From Jesus</vt:lpstr>
      <vt:lpstr>Gifts From Jesus</vt:lpstr>
      <vt:lpstr>Luke 22:29-30</vt:lpstr>
      <vt:lpstr>Gifts From Jesus</vt:lpstr>
      <vt:lpstr>Gifts From Jesus</vt:lpstr>
      <vt:lpstr>Gifts From Jesus</vt:lpstr>
      <vt:lpstr>Giving Yourself to Jesus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How Can I Know I Am  Doing His Will—How Can I Find His Will?</dc:title>
  <dc:creator>Dan</dc:creator>
  <cp:lastModifiedBy>Cindy Nelson</cp:lastModifiedBy>
  <cp:revision>21</cp:revision>
  <dcterms:modified xsi:type="dcterms:W3CDTF">2018-12-27T19:17:24Z</dcterms:modified>
</cp:coreProperties>
</file>