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1440" r:id="rId2"/>
    <p:sldId id="1445" r:id="rId3"/>
    <p:sldId id="1462" r:id="rId4"/>
    <p:sldId id="1446" r:id="rId5"/>
    <p:sldId id="1472" r:id="rId6"/>
    <p:sldId id="1474" r:id="rId7"/>
    <p:sldId id="1458" r:id="rId8"/>
    <p:sldId id="259" r:id="rId9"/>
  </p:sldIdLst>
  <p:sldSz cx="12192000" cy="6858000"/>
  <p:notesSz cx="7023100" cy="93091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73" autoAdjust="0"/>
    <p:restoredTop sz="94660"/>
  </p:normalViewPr>
  <p:slideViewPr>
    <p:cSldViewPr snapToGrid="0">
      <p:cViewPr varScale="1">
        <p:scale>
          <a:sx n="110" d="100"/>
          <a:sy n="110" d="100"/>
        </p:scale>
        <p:origin x="516" y="108"/>
      </p:cViewPr>
      <p:guideLst>
        <p:guide orient="horz" pos="2160"/>
        <p:guide pos="3840"/>
      </p:guideLst>
    </p:cSldViewPr>
  </p:slideViewPr>
  <p:notesTextViewPr>
    <p:cViewPr>
      <p:scale>
        <a:sx n="75" d="100"/>
        <a:sy n="75" d="100"/>
      </p:scale>
      <p:origin x="0" y="0"/>
    </p:cViewPr>
  </p:notesTextViewPr>
  <p:sorterViewPr>
    <p:cViewPr>
      <p:scale>
        <a:sx n="100" d="100"/>
        <a:sy n="100" d="100"/>
      </p:scale>
      <p:origin x="0" y="-459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9575" y="698500"/>
            <a:ext cx="6205538"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2310" y="4421823"/>
            <a:ext cx="5618480" cy="4189095"/>
          </a:xfrm>
          <a:prstGeom prst="rect">
            <a:avLst/>
          </a:prstGeom>
          <a:noFill/>
          <a:ln>
            <a:noFill/>
          </a:ln>
        </p:spPr>
        <p:txBody>
          <a:bodyPr spcFirstLastPara="1" wrap="square" lIns="93299" tIns="93299" rIns="93299" bIns="93299"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128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678136" y="4306679"/>
            <a:ext cx="5425086" cy="4080011"/>
          </a:xfrm>
          <a:prstGeom prst="rect">
            <a:avLst/>
          </a:prstGeom>
        </p:spPr>
        <p:txBody>
          <a:bodyPr spcFirstLastPara="1" wrap="square" lIns="90538" tIns="90538" rIns="90538" bIns="90538" anchor="t" anchorCtr="0">
            <a:noAutofit/>
          </a:bodyPr>
          <a:lstStyle/>
          <a:p>
            <a:pPr marL="0" indent="0">
              <a:buNone/>
            </a:pPr>
            <a:endParaRPr dirty="0"/>
          </a:p>
        </p:txBody>
      </p:sp>
      <p:sp>
        <p:nvSpPr>
          <p:cNvPr id="84" name="Google Shape;84;p2:notes"/>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13563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678136" y="4306679"/>
            <a:ext cx="5425086" cy="4080011"/>
          </a:xfrm>
          <a:prstGeom prst="rect">
            <a:avLst/>
          </a:prstGeom>
        </p:spPr>
        <p:txBody>
          <a:bodyPr spcFirstLastPara="1" wrap="square" lIns="90538" tIns="90538" rIns="90538" bIns="90538" anchor="t" anchorCtr="0">
            <a:noAutofit/>
          </a:bodyPr>
          <a:lstStyle/>
          <a:p>
            <a:pPr marL="0" indent="0">
              <a:buNone/>
            </a:pPr>
            <a:endParaRPr dirty="0"/>
          </a:p>
        </p:txBody>
      </p:sp>
      <p:sp>
        <p:nvSpPr>
          <p:cNvPr id="84" name="Google Shape;84;p2:notes"/>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6151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678136" y="4306679"/>
            <a:ext cx="5425086" cy="4080011"/>
          </a:xfrm>
          <a:prstGeom prst="rect">
            <a:avLst/>
          </a:prstGeom>
        </p:spPr>
        <p:txBody>
          <a:bodyPr spcFirstLastPara="1" wrap="square" lIns="90538" tIns="90538" rIns="90538" bIns="90538" anchor="t" anchorCtr="0">
            <a:noAutofit/>
          </a:bodyPr>
          <a:lstStyle/>
          <a:p>
            <a:pPr marL="0" indent="0">
              <a:buNone/>
            </a:pPr>
            <a:endParaRPr dirty="0"/>
          </a:p>
        </p:txBody>
      </p:sp>
      <p:sp>
        <p:nvSpPr>
          <p:cNvPr id="84" name="Google Shape;84;p2:notes"/>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7905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678136" y="4306679"/>
            <a:ext cx="5425086" cy="4080011"/>
          </a:xfrm>
          <a:prstGeom prst="rect">
            <a:avLst/>
          </a:prstGeom>
        </p:spPr>
        <p:txBody>
          <a:bodyPr spcFirstLastPara="1" wrap="square" lIns="90538" tIns="90538" rIns="90538" bIns="90538" anchor="t" anchorCtr="0">
            <a:noAutofit/>
          </a:bodyPr>
          <a:lstStyle/>
          <a:p>
            <a:pPr marL="0" indent="0">
              <a:buNone/>
            </a:pPr>
            <a:endParaRPr dirty="0"/>
          </a:p>
        </p:txBody>
      </p:sp>
      <p:sp>
        <p:nvSpPr>
          <p:cNvPr id="84" name="Google Shape;84;p2:notes"/>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0050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678136" y="4306679"/>
            <a:ext cx="5425086" cy="4080011"/>
          </a:xfrm>
          <a:prstGeom prst="rect">
            <a:avLst/>
          </a:prstGeom>
        </p:spPr>
        <p:txBody>
          <a:bodyPr spcFirstLastPara="1" wrap="square" lIns="90538" tIns="90538" rIns="90538" bIns="90538" anchor="t" anchorCtr="0">
            <a:noAutofit/>
          </a:bodyPr>
          <a:lstStyle/>
          <a:p>
            <a:pPr marL="0" indent="0">
              <a:buNone/>
            </a:pPr>
            <a:endParaRPr dirty="0"/>
          </a:p>
        </p:txBody>
      </p:sp>
      <p:sp>
        <p:nvSpPr>
          <p:cNvPr id="84" name="Google Shape;84;p2:notes"/>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6479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678136" y="4306679"/>
            <a:ext cx="5425086" cy="4080011"/>
          </a:xfrm>
          <a:prstGeom prst="rect">
            <a:avLst/>
          </a:prstGeom>
        </p:spPr>
        <p:txBody>
          <a:bodyPr spcFirstLastPara="1" wrap="square" lIns="90538" tIns="90538" rIns="90538" bIns="90538" anchor="t" anchorCtr="0">
            <a:noAutofit/>
          </a:bodyPr>
          <a:lstStyle/>
          <a:p>
            <a:pPr marL="0" indent="0">
              <a:buNone/>
            </a:pPr>
            <a:endParaRPr dirty="0"/>
          </a:p>
        </p:txBody>
      </p:sp>
      <p:sp>
        <p:nvSpPr>
          <p:cNvPr id="84" name="Google Shape;84;p2:notes"/>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04430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4:notes"/>
          <p:cNvSpPr txBox="1">
            <a:spLocks noGrp="1"/>
          </p:cNvSpPr>
          <p:nvPr>
            <p:ph type="body" idx="1"/>
          </p:nvPr>
        </p:nvSpPr>
        <p:spPr>
          <a:xfrm>
            <a:off x="678136" y="4306679"/>
            <a:ext cx="5425086" cy="4080011"/>
          </a:xfrm>
          <a:prstGeom prst="rect">
            <a:avLst/>
          </a:prstGeom>
        </p:spPr>
        <p:txBody>
          <a:bodyPr spcFirstLastPara="1" wrap="square" lIns="90538" tIns="90538" rIns="90538" bIns="90538" anchor="t" anchorCtr="0">
            <a:noAutofit/>
          </a:bodyPr>
          <a:lstStyle/>
          <a:p>
            <a:pPr marL="0" indent="0">
              <a:buNone/>
            </a:pPr>
            <a:endParaRPr/>
          </a:p>
        </p:txBody>
      </p:sp>
      <p:sp>
        <p:nvSpPr>
          <p:cNvPr id="96" name="Google Shape;96;p4:notes"/>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3046" y="0"/>
            <a:ext cx="12188955" cy="6858000"/>
          </a:xfrm>
          <a:prstGeom prst="rect">
            <a:avLst/>
          </a:prstGeom>
          <a:noFill/>
          <a:ln>
            <a:noFill/>
          </a:ln>
        </p:spPr>
      </p:pic>
      <p:sp>
        <p:nvSpPr>
          <p:cNvPr id="13" name="Google Shape;13;p2"/>
          <p:cNvSpPr txBox="1">
            <a:spLocks noGrp="1"/>
          </p:cNvSpPr>
          <p:nvPr>
            <p:ph type="ctrTitle"/>
          </p:nvPr>
        </p:nvSpPr>
        <p:spPr>
          <a:xfrm>
            <a:off x="365760" y="310896"/>
            <a:ext cx="11430000" cy="2798064"/>
          </a:xfrm>
          <a:prstGeom prst="rect">
            <a:avLst/>
          </a:prstGeom>
          <a:noFill/>
          <a:ln>
            <a:noFill/>
          </a:ln>
        </p:spPr>
        <p:txBody>
          <a:bodyPr spcFirstLastPara="1" wrap="square" lIns="91425" tIns="45700" rIns="91425" bIns="45700" anchor="t" anchorCtr="1"/>
          <a:lstStyle>
            <a:lvl1pPr lvl="0" algn="ctr">
              <a:lnSpc>
                <a:spcPct val="90000"/>
              </a:lnSpc>
              <a:spcBef>
                <a:spcPts val="0"/>
              </a:spcBef>
              <a:spcAft>
                <a:spcPts val="0"/>
              </a:spcAft>
              <a:buClr>
                <a:schemeClr val="lt1"/>
              </a:buClr>
              <a:buSzPts val="7000"/>
              <a:buFont typeface="Cambria"/>
              <a:buNone/>
              <a:defRPr sz="7000">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6867525" y="6117336"/>
            <a:ext cx="5111115" cy="740664"/>
          </a:xfrm>
          <a:prstGeom prst="rect">
            <a:avLst/>
          </a:prstGeom>
          <a:noFill/>
          <a:ln>
            <a:noFill/>
          </a:ln>
        </p:spPr>
        <p:txBody>
          <a:bodyPr spcFirstLastPara="1" wrap="square" lIns="91425" tIns="45700" rIns="91425" bIns="45700" anchor="ctr" anchorCtr="0"/>
          <a:lstStyle>
            <a:lvl1pPr lvl="0" algn="ctr">
              <a:lnSpc>
                <a:spcPct val="90000"/>
              </a:lnSpc>
              <a:spcBef>
                <a:spcPts val="1000"/>
              </a:spcBef>
              <a:spcAft>
                <a:spcPts val="0"/>
              </a:spcAft>
              <a:buClr>
                <a:schemeClr val="lt1"/>
              </a:buClr>
              <a:buSzPts val="3000"/>
              <a:buNone/>
              <a:defRPr sz="3000" b="1">
                <a:solidFill>
                  <a:schemeClr val="l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solidFill>
          <a:schemeClr val="lt1"/>
        </a:solidFill>
        <a:effectLst/>
      </p:bgPr>
    </p:bg>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blip>
          <a:srcRect/>
          <a:stretch/>
        </p:blipFill>
        <p:spPr>
          <a:xfrm>
            <a:off x="1524" y="0"/>
            <a:ext cx="12188952" cy="6858000"/>
          </a:xfrm>
          <a:prstGeom prst="rect">
            <a:avLst/>
          </a:prstGeom>
          <a:noFill/>
          <a:ln>
            <a:noFill/>
          </a:ln>
        </p:spPr>
      </p:pic>
      <p:sp>
        <p:nvSpPr>
          <p:cNvPr id="17" name="Google Shape;17;p3"/>
          <p:cNvSpPr txBox="1">
            <a:spLocks noGrp="1"/>
          </p:cNvSpPr>
          <p:nvPr>
            <p:ph type="title"/>
          </p:nvPr>
        </p:nvSpPr>
        <p:spPr>
          <a:xfrm>
            <a:off x="2979174" y="299702"/>
            <a:ext cx="8843614" cy="14807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4400"/>
              <a:buFont typeface="Cambria"/>
              <a:buNone/>
              <a:defRPr b="1">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a:spLocks noGrp="1"/>
          </p:cNvSpPr>
          <p:nvPr>
            <p:ph type="body" idx="1"/>
          </p:nvPr>
        </p:nvSpPr>
        <p:spPr>
          <a:xfrm>
            <a:off x="540774" y="1780469"/>
            <a:ext cx="11282013" cy="4698989"/>
          </a:xfrm>
          <a:prstGeom prst="rect">
            <a:avLst/>
          </a:prstGeom>
          <a:noFill/>
          <a:ln>
            <a:noFill/>
          </a:ln>
        </p:spPr>
        <p:txBody>
          <a:bodyPr spcFirstLastPara="1" wrap="square" lIns="91425" tIns="45700" rIns="91425" bIns="45700" anchor="t" anchorCtr="0"/>
          <a:lstStyle>
            <a:lvl1pPr marL="457200" lvl="0" indent="-406400" algn="l">
              <a:lnSpc>
                <a:spcPct val="90000"/>
              </a:lnSpc>
              <a:spcBef>
                <a:spcPts val="1000"/>
              </a:spcBef>
              <a:spcAft>
                <a:spcPts val="0"/>
              </a:spcAft>
              <a:buClr>
                <a:schemeClr val="lt1"/>
              </a:buClr>
              <a:buSzPts val="2800"/>
              <a:buChar char="•"/>
              <a:defRPr b="1">
                <a:solidFill>
                  <a:schemeClr val="lt1"/>
                </a:solidFill>
              </a:defRPr>
            </a:lvl1pPr>
            <a:lvl2pPr marL="914400" lvl="1" indent="-406400" algn="l">
              <a:lnSpc>
                <a:spcPct val="90000"/>
              </a:lnSpc>
              <a:spcBef>
                <a:spcPts val="500"/>
              </a:spcBef>
              <a:spcAft>
                <a:spcPts val="0"/>
              </a:spcAft>
              <a:buClr>
                <a:schemeClr val="lt1"/>
              </a:buClr>
              <a:buSzPts val="2800"/>
              <a:buChar char="•"/>
              <a:defRPr sz="2800" b="1">
                <a:solidFill>
                  <a:schemeClr val="lt1"/>
                </a:solidFill>
              </a:defRPr>
            </a:lvl2pPr>
            <a:lvl3pPr marL="1371600" lvl="2" indent="-355600" algn="l">
              <a:lnSpc>
                <a:spcPct val="90000"/>
              </a:lnSpc>
              <a:spcBef>
                <a:spcPts val="500"/>
              </a:spcBef>
              <a:spcAft>
                <a:spcPts val="0"/>
              </a:spcAft>
              <a:buClr>
                <a:schemeClr val="lt1"/>
              </a:buClr>
              <a:buSzPts val="2000"/>
              <a:buChar char="•"/>
              <a:defRPr b="1">
                <a:solidFill>
                  <a:schemeClr val="lt1"/>
                </a:solidFill>
              </a:defRPr>
            </a:lvl3pPr>
            <a:lvl4pPr marL="1828800" lvl="3" indent="-342900" algn="l">
              <a:lnSpc>
                <a:spcPct val="90000"/>
              </a:lnSpc>
              <a:spcBef>
                <a:spcPts val="500"/>
              </a:spcBef>
              <a:spcAft>
                <a:spcPts val="0"/>
              </a:spcAft>
              <a:buClr>
                <a:schemeClr val="lt1"/>
              </a:buClr>
              <a:buSzPts val="1800"/>
              <a:buChar char="•"/>
              <a:defRPr b="1">
                <a:solidFill>
                  <a:schemeClr val="lt1"/>
                </a:solidFill>
              </a:defRPr>
            </a:lvl4pPr>
            <a:lvl5pPr marL="2286000" lvl="4" indent="-342900" algn="l">
              <a:lnSpc>
                <a:spcPct val="90000"/>
              </a:lnSpc>
              <a:spcBef>
                <a:spcPts val="500"/>
              </a:spcBef>
              <a:spcAft>
                <a:spcPts val="0"/>
              </a:spcAft>
              <a:buClr>
                <a:schemeClr val="lt1"/>
              </a:buClr>
              <a:buSzPts val="1800"/>
              <a:buChar char="•"/>
              <a:defRPr b="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3" name="Google Shape;53;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4" name="Google Shape;5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0" name="Google Shape;60;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 name="Google Shape;6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9"/>
        <p:cNvGrpSpPr/>
        <p:nvPr/>
      </p:nvGrpSpPr>
      <p:grpSpPr>
        <a:xfrm>
          <a:off x="0" y="0"/>
          <a:ext cx="0" cy="0"/>
          <a:chOff x="0" y="0"/>
          <a:chExt cx="0" cy="0"/>
        </a:xfrm>
      </p:grpSpPr>
      <p:sp>
        <p:nvSpPr>
          <p:cNvPr id="80" name="Google Shape;80;p13"/>
          <p:cNvSpPr txBox="1">
            <a:spLocks noGrp="1"/>
          </p:cNvSpPr>
          <p:nvPr>
            <p:ph type="ctrTitle"/>
          </p:nvPr>
        </p:nvSpPr>
        <p:spPr>
          <a:xfrm>
            <a:off x="366574" y="306711"/>
            <a:ext cx="11430000" cy="2795452"/>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7000"/>
              <a:buFont typeface="Cambria"/>
              <a:buNone/>
            </a:pPr>
            <a:br>
              <a:rPr lang="en-US" sz="6000" b="1" dirty="0"/>
            </a:br>
            <a:r>
              <a:rPr lang="en-US" sz="6000" b="1" dirty="0"/>
              <a:t>Judaism and Christianity</a:t>
            </a:r>
            <a:br>
              <a:rPr lang="en-US" sz="6000" b="1" dirty="0"/>
            </a:br>
            <a:endParaRPr sz="5400" dirty="0"/>
          </a:p>
        </p:txBody>
      </p:sp>
      <p:sp>
        <p:nvSpPr>
          <p:cNvPr id="81" name="Google Shape;81;p13"/>
          <p:cNvSpPr txBox="1">
            <a:spLocks noGrp="1"/>
          </p:cNvSpPr>
          <p:nvPr>
            <p:ph type="subTitle" idx="1"/>
          </p:nvPr>
        </p:nvSpPr>
        <p:spPr>
          <a:xfrm>
            <a:off x="7409089" y="6113695"/>
            <a:ext cx="4548187" cy="744305"/>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3000"/>
              <a:buNone/>
            </a:pPr>
            <a:r>
              <a:rPr lang="en-US" sz="3000" b="1" dirty="0">
                <a:solidFill>
                  <a:schemeClr val="lt1"/>
                </a:solidFill>
              </a:rPr>
              <a:t>Jeremiah 31:31-34</a:t>
            </a:r>
            <a:endParaRPr dirty="0"/>
          </a:p>
        </p:txBody>
      </p:sp>
    </p:spTree>
    <p:extLst>
      <p:ext uri="{BB962C8B-B14F-4D97-AF65-F5344CB8AC3E}">
        <p14:creationId xmlns:p14="http://schemas.microsoft.com/office/powerpoint/2010/main" val="1443615680"/>
      </p:ext>
    </p:extLst>
  </p:cSld>
  <p:clrMapOvr>
    <a:masterClrMapping/>
  </p:clrMapOvr>
  <mc:AlternateContent xmlns:mc="http://schemas.openxmlformats.org/markup-compatibility/2006" xmlns:p14="http://schemas.microsoft.com/office/powerpoint/2010/main">
    <mc:Choice Requires="p14">
      <p:transition spd="slow" p14:dur="1500">
        <p:fade thruBlk="1"/>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4"/>
          <p:cNvSpPr txBox="1">
            <a:spLocks noGrp="1"/>
          </p:cNvSpPr>
          <p:nvPr>
            <p:ph type="title"/>
          </p:nvPr>
        </p:nvSpPr>
        <p:spPr/>
        <p:txBody>
          <a:bodyPr/>
          <a:lstStyle/>
          <a:p>
            <a:pPr lvl="0" algn="ctr"/>
            <a:r>
              <a:rPr lang="en-US" sz="4000" dirty="0">
                <a:solidFill>
                  <a:schemeClr val="bg1"/>
                </a:solidFill>
                <a:latin typeface="Cambria" panose="02040503050406030204" pitchFamily="18" charset="0"/>
                <a:ea typeface="Cambria" panose="02040503050406030204" pitchFamily="18" charset="0"/>
                <a:cs typeface="Calibri" panose="020F0502020204030204" pitchFamily="34" charset="0"/>
              </a:rPr>
              <a:t>The Text—Jeremiah 31:31-34</a:t>
            </a:r>
          </a:p>
        </p:txBody>
      </p:sp>
      <p:sp>
        <p:nvSpPr>
          <p:cNvPr id="2" name="TextBox 1">
            <a:extLst>
              <a:ext uri="{FF2B5EF4-FFF2-40B4-BE49-F238E27FC236}">
                <a16:creationId xmlns:a16="http://schemas.microsoft.com/office/drawing/2014/main" id="{6819870B-D606-402D-97F9-41327266C997}"/>
              </a:ext>
            </a:extLst>
          </p:cNvPr>
          <p:cNvSpPr txBox="1"/>
          <p:nvPr/>
        </p:nvSpPr>
        <p:spPr>
          <a:xfrm>
            <a:off x="609600" y="1612714"/>
            <a:ext cx="10933471" cy="4562788"/>
          </a:xfrm>
          <a:prstGeom prst="rect">
            <a:avLst/>
          </a:prstGeom>
          <a:noFill/>
        </p:spPr>
        <p:txBody>
          <a:bodyPr wrap="square" rtlCol="0">
            <a:spAutoFit/>
          </a:bodyPr>
          <a:lstStyle/>
          <a:p>
            <a:pPr algn="just"/>
            <a:r>
              <a:rPr lang="en-US" sz="2400" b="1" i="1" dirty="0">
                <a:solidFill>
                  <a:schemeClr val="bg1"/>
                </a:solidFill>
                <a:latin typeface="Calibri" panose="020F0502020204030204" pitchFamily="34" charset="0"/>
                <a:cs typeface="Calibri" panose="020F0502020204030204" pitchFamily="34" charset="0"/>
              </a:rPr>
              <a:t>  1  "Behold, the days are coming, says the LORD, when I will make a new covenant with the house of Israel and with the house of Judah— </a:t>
            </a:r>
          </a:p>
          <a:p>
            <a:pPr algn="just">
              <a:spcAft>
                <a:spcPts val="300"/>
              </a:spcAft>
            </a:pPr>
            <a:r>
              <a:rPr lang="en-US" sz="2400" b="1" i="1" dirty="0">
                <a:solidFill>
                  <a:schemeClr val="bg1"/>
                </a:solidFill>
                <a:latin typeface="Calibri" panose="020F0502020204030204" pitchFamily="34" charset="0"/>
                <a:cs typeface="Calibri" panose="020F0502020204030204" pitchFamily="34" charset="0"/>
              </a:rPr>
              <a:t>  2  not according to the covenant that I made with their fathers in the day that I took them by the hand to lead them out of the land of Egypt, My covenant which they broke, though I was a husband to them, says the LORD. </a:t>
            </a:r>
          </a:p>
          <a:p>
            <a:pPr algn="just"/>
            <a:r>
              <a:rPr lang="en-US" sz="2400" b="1" i="1" dirty="0">
                <a:solidFill>
                  <a:schemeClr val="bg1"/>
                </a:solidFill>
                <a:latin typeface="Calibri" panose="020F0502020204030204" pitchFamily="34" charset="0"/>
                <a:cs typeface="Calibri" panose="020F0502020204030204" pitchFamily="34" charset="0"/>
              </a:rPr>
              <a:t>  3  But this is the covenant that I will make with the house of Israel after those days, says the LORD: I will put My law in their minds, and write it on their hearts; and I will be their God, and they shall be My people. </a:t>
            </a:r>
          </a:p>
          <a:p>
            <a:pPr algn="just"/>
            <a:r>
              <a:rPr lang="en-US" sz="2400" b="1" i="1" dirty="0">
                <a:solidFill>
                  <a:schemeClr val="bg1"/>
                </a:solidFill>
                <a:latin typeface="Calibri" panose="020F0502020204030204" pitchFamily="34" charset="0"/>
                <a:cs typeface="Calibri" panose="020F0502020204030204" pitchFamily="34" charset="0"/>
              </a:rPr>
              <a:t>  4  No more shall every man teach his neighbor, and every man his brother, saying, 'Know the LORD,' for they all shall know Me, from the least of them to the greatest of them, says the LORD. For I will forgive their iniquity, and their sin I will remember no more." </a:t>
            </a:r>
            <a:endParaRPr lang="en-US" altLang="en-US" sz="2800" b="1" dirty="0">
              <a:solidFill>
                <a:srgbClr val="FFFF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271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4"/>
          <p:cNvSpPr txBox="1">
            <a:spLocks noGrp="1"/>
          </p:cNvSpPr>
          <p:nvPr>
            <p:ph type="title"/>
          </p:nvPr>
        </p:nvSpPr>
        <p:spPr/>
        <p:txBody>
          <a:bodyPr/>
          <a:lstStyle/>
          <a:p>
            <a:pPr lvl="0" algn="ctr"/>
            <a:r>
              <a:rPr lang="en-US" sz="4000" dirty="0">
                <a:solidFill>
                  <a:schemeClr val="bg1"/>
                </a:solidFill>
                <a:latin typeface="Cambria" panose="02040503050406030204" pitchFamily="18" charset="0"/>
                <a:ea typeface="Cambria" panose="02040503050406030204" pitchFamily="18" charset="0"/>
                <a:cs typeface="Calibri" panose="020F0502020204030204" pitchFamily="34" charset="0"/>
              </a:rPr>
              <a:t>Introduction</a:t>
            </a:r>
          </a:p>
        </p:txBody>
      </p:sp>
      <p:sp>
        <p:nvSpPr>
          <p:cNvPr id="2" name="TextBox 1">
            <a:extLst>
              <a:ext uri="{FF2B5EF4-FFF2-40B4-BE49-F238E27FC236}">
                <a16:creationId xmlns:a16="http://schemas.microsoft.com/office/drawing/2014/main" id="{6819870B-D606-402D-97F9-41327266C997}"/>
              </a:ext>
            </a:extLst>
          </p:cNvPr>
          <p:cNvSpPr txBox="1"/>
          <p:nvPr/>
        </p:nvSpPr>
        <p:spPr>
          <a:xfrm>
            <a:off x="609600" y="1602658"/>
            <a:ext cx="10933471" cy="5570756"/>
          </a:xfrm>
          <a:prstGeom prst="rect">
            <a:avLst/>
          </a:prstGeom>
          <a:noFill/>
        </p:spPr>
        <p:txBody>
          <a:bodyPr wrap="square" rtlCol="0">
            <a:spAutoFit/>
          </a:bodyPr>
          <a:lstStyle/>
          <a:p>
            <a:pPr marL="457200" lvl="3" indent="-457200" algn="just" defTabSz="457200">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cs typeface="Calibri" panose="020F0502020204030204" pitchFamily="34" charset="0"/>
              </a:rPr>
              <a:t>  The Importance of Fundamentals</a:t>
            </a:r>
            <a:endParaRPr lang="en-US" sz="2000" b="1" dirty="0">
              <a:solidFill>
                <a:srgbClr val="FFFF00"/>
              </a:solidFill>
              <a:latin typeface="Calibri" panose="020F0502020204030204" pitchFamily="34" charset="0"/>
              <a:cs typeface="Calibri" panose="020F0502020204030204" pitchFamily="34" charset="0"/>
            </a:endParaRPr>
          </a:p>
          <a:p>
            <a:pPr marL="1035050" lvl="4" indent="-514350" algn="jus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Reading and math all have fundamentals</a:t>
            </a:r>
          </a:p>
          <a:p>
            <a:pPr marL="1035050" lvl="4" indent="-514350" algn="jus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Athletics has fundamentals</a:t>
            </a:r>
          </a:p>
          <a:p>
            <a:pPr marL="1035050" lvl="4" indent="-514350" algn="jus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Singing and speaking has fundamentals </a:t>
            </a:r>
            <a:endParaRPr lang="en-US" sz="2400" b="1" dirty="0">
              <a:solidFill>
                <a:srgbClr val="FFFF00"/>
              </a:solidFill>
              <a:latin typeface="Calibri" panose="020F0502020204030204" pitchFamily="34" charset="0"/>
              <a:cs typeface="Calibri" panose="020F0502020204030204" pitchFamily="34" charset="0"/>
            </a:endParaRPr>
          </a:p>
          <a:p>
            <a:pPr marL="457200" lvl="3" indent="-457200" algn="just" defTabSz="457200">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cs typeface="Calibri" panose="020F0502020204030204" pitchFamily="34" charset="0"/>
              </a:rPr>
              <a:t> Ignoring the fundamental results in failures</a:t>
            </a:r>
          </a:p>
          <a:p>
            <a:pPr marL="457200" lvl="3" indent="-457200" algn="just" defTabSz="457200">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cs typeface="Calibri" panose="020F0502020204030204" pitchFamily="34" charset="0"/>
              </a:rPr>
              <a:t> Fundamentals of Christianity shown in “milk” &amp; “meat”—Heb. 5:12</a:t>
            </a:r>
          </a:p>
          <a:p>
            <a:pPr marL="457200" lvl="3" indent="-457200" algn="just" defTabSz="457200">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cs typeface="Calibri" panose="020F0502020204030204" pitchFamily="34" charset="0"/>
              </a:rPr>
              <a:t>The early Christians failed see two covenants = division</a:t>
            </a:r>
            <a:endParaRPr lang="en-US" sz="3200" b="1" dirty="0">
              <a:solidFill>
                <a:srgbClr val="FFFF00"/>
              </a:solidFill>
              <a:latin typeface="Calibri" panose="020F0502020204030204" pitchFamily="34" charset="0"/>
              <a:cs typeface="Calibri" panose="020F0502020204030204" pitchFamily="34" charset="0"/>
            </a:endParaRPr>
          </a:p>
          <a:p>
            <a:pPr marL="1035050" lvl="4" indent="-514350" algn="jus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This clearly seen in dealing with circumcision and the law</a:t>
            </a:r>
          </a:p>
          <a:p>
            <a:pPr marL="1035050" lvl="4" indent="-514350" algn="jus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 Jews view—evangelism proselyting Gentiles into Jews</a:t>
            </a:r>
          </a:p>
          <a:p>
            <a:pPr marL="1035050" lvl="4" indent="-514350" algn="jus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 unity of the church threatened in almost every epistle</a:t>
            </a:r>
          </a:p>
          <a:p>
            <a:pPr marL="1035050" lvl="4" indent="-514350" algn="jus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 basis of many denominational doctrine come for this same source</a:t>
            </a:r>
            <a:endParaRPr lang="en-US" sz="2400" b="1" dirty="0">
              <a:solidFill>
                <a:srgbClr val="FFFF00"/>
              </a:solidFill>
              <a:latin typeface="Calibri" panose="020F0502020204030204" pitchFamily="34" charset="0"/>
              <a:cs typeface="Calibri" panose="020F0502020204030204" pitchFamily="34" charset="0"/>
            </a:endParaRPr>
          </a:p>
          <a:p>
            <a:pPr marL="457200" lvl="3" indent="-457200" algn="just" defTabSz="457200">
              <a:buClr>
                <a:schemeClr val="bg1"/>
              </a:buClr>
              <a:buFont typeface="Arial" panose="020B0604020202020204" pitchFamily="34" charset="0"/>
              <a:buChar char="•"/>
              <a:tabLst>
                <a:tab pos="457200" algn="l"/>
              </a:tabLst>
            </a:pPr>
            <a:r>
              <a:rPr lang="en-US" sz="2800" b="1" dirty="0">
                <a:solidFill>
                  <a:srgbClr val="FFFF00"/>
                </a:solidFill>
                <a:latin typeface="Calibri" panose="020F0502020204030204" pitchFamily="34" charset="0"/>
                <a:cs typeface="Calibri" panose="020F0502020204030204" pitchFamily="34" charset="0"/>
              </a:rPr>
              <a:t> This lesson—a study contrasting Judaism and Christianity</a:t>
            </a:r>
          </a:p>
          <a:p>
            <a:pPr marL="1035050" lvl="4" indent="-514350" algn="just">
              <a:buClr>
                <a:schemeClr val="bg1"/>
              </a:buClr>
              <a:buFont typeface="Arial" panose="020B0604020202020204" pitchFamily="34" charset="0"/>
              <a:buChar char="•"/>
            </a:pPr>
            <a:endParaRPr lang="en-US" sz="2400" b="1" dirty="0">
              <a:solidFill>
                <a:srgbClr val="FFFF00"/>
              </a:solidFill>
              <a:latin typeface="Calibri" panose="020F0502020204030204" pitchFamily="34" charset="0"/>
              <a:cs typeface="Calibri" panose="020F0502020204030204" pitchFamily="34" charset="0"/>
            </a:endParaRPr>
          </a:p>
          <a:p>
            <a:pPr marL="1035050" indent="-514350" algn="just">
              <a:buClr>
                <a:schemeClr val="bg1"/>
              </a:buClr>
              <a:buFont typeface="Arial" panose="020B0604020202020204" pitchFamily="34" charset="0"/>
              <a:buChar char="•"/>
            </a:pPr>
            <a:endParaRPr lang="en-US" altLang="en-US" sz="2400" b="1" dirty="0">
              <a:solidFill>
                <a:srgbClr val="FFFF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79117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4"/>
          <p:cNvSpPr txBox="1">
            <a:spLocks noGrp="1"/>
          </p:cNvSpPr>
          <p:nvPr>
            <p:ph type="title"/>
          </p:nvPr>
        </p:nvSpPr>
        <p:spPr/>
        <p:txBody>
          <a:bodyPr/>
          <a:lstStyle/>
          <a:p>
            <a:pPr lvl="0" algn="ctr"/>
            <a:r>
              <a:rPr lang="en-US" sz="4000" dirty="0">
                <a:solidFill>
                  <a:schemeClr val="bg1"/>
                </a:solidFill>
                <a:latin typeface="Cambria" panose="02040503050406030204" pitchFamily="18" charset="0"/>
                <a:ea typeface="Cambria" panose="02040503050406030204" pitchFamily="18" charset="0"/>
                <a:cs typeface="Calibri" panose="020F0502020204030204" pitchFamily="34" charset="0"/>
              </a:rPr>
              <a:t>Jeremiah 31:31-34</a:t>
            </a:r>
          </a:p>
        </p:txBody>
      </p:sp>
      <p:sp>
        <p:nvSpPr>
          <p:cNvPr id="2" name="TextBox 1">
            <a:extLst>
              <a:ext uri="{FF2B5EF4-FFF2-40B4-BE49-F238E27FC236}">
                <a16:creationId xmlns:a16="http://schemas.microsoft.com/office/drawing/2014/main" id="{6819870B-D606-402D-97F9-41327266C997}"/>
              </a:ext>
            </a:extLst>
          </p:cNvPr>
          <p:cNvSpPr txBox="1"/>
          <p:nvPr/>
        </p:nvSpPr>
        <p:spPr>
          <a:xfrm>
            <a:off x="609600" y="1381602"/>
            <a:ext cx="10933471" cy="4378122"/>
          </a:xfrm>
          <a:prstGeom prst="rect">
            <a:avLst/>
          </a:prstGeom>
          <a:noFill/>
        </p:spPr>
        <p:txBody>
          <a:bodyPr wrap="square" rtlCol="0">
            <a:spAutoFit/>
          </a:bodyPr>
          <a:lstStyle/>
          <a:p>
            <a:pPr algn="just"/>
            <a:r>
              <a:rPr lang="en-US" sz="2200" b="1" i="1" dirty="0">
                <a:solidFill>
                  <a:schemeClr val="bg1"/>
                </a:solidFill>
                <a:latin typeface="Calibri" panose="020F0502020204030204" pitchFamily="34" charset="0"/>
                <a:cs typeface="Calibri" panose="020F0502020204030204" pitchFamily="34" charset="0"/>
              </a:rPr>
              <a:t>  1  "Behold, the days are coming, says the LORD, when I will make </a:t>
            </a:r>
            <a:r>
              <a:rPr lang="en-US" sz="2200" b="1" i="1" dirty="0">
                <a:solidFill>
                  <a:srgbClr val="FFFF00"/>
                </a:solidFill>
                <a:latin typeface="Calibri" panose="020F0502020204030204" pitchFamily="34" charset="0"/>
                <a:cs typeface="Calibri" panose="020F0502020204030204" pitchFamily="34" charset="0"/>
              </a:rPr>
              <a:t>a new covenant </a:t>
            </a:r>
            <a:r>
              <a:rPr lang="en-US" sz="2200" b="1" i="1" dirty="0">
                <a:solidFill>
                  <a:schemeClr val="bg1"/>
                </a:solidFill>
                <a:latin typeface="Calibri" panose="020F0502020204030204" pitchFamily="34" charset="0"/>
                <a:cs typeface="Calibri" panose="020F0502020204030204" pitchFamily="34" charset="0"/>
              </a:rPr>
              <a:t>with the house of Israel and with the house of Judah— </a:t>
            </a:r>
          </a:p>
          <a:p>
            <a:pPr algn="just">
              <a:spcAft>
                <a:spcPts val="300"/>
              </a:spcAft>
            </a:pPr>
            <a:r>
              <a:rPr lang="en-US" sz="2200" b="1" i="1" dirty="0">
                <a:solidFill>
                  <a:schemeClr val="bg1"/>
                </a:solidFill>
                <a:latin typeface="Calibri" panose="020F0502020204030204" pitchFamily="34" charset="0"/>
                <a:cs typeface="Calibri" panose="020F0502020204030204" pitchFamily="34" charset="0"/>
              </a:rPr>
              <a:t>  2  </a:t>
            </a:r>
            <a:r>
              <a:rPr lang="en-US" sz="2200" b="1" i="1" dirty="0">
                <a:solidFill>
                  <a:srgbClr val="FFFF00"/>
                </a:solidFill>
                <a:latin typeface="Calibri" panose="020F0502020204030204" pitchFamily="34" charset="0"/>
                <a:cs typeface="Calibri" panose="020F0502020204030204" pitchFamily="34" charset="0"/>
              </a:rPr>
              <a:t>not according to the covenant that I made </a:t>
            </a:r>
            <a:r>
              <a:rPr lang="en-US" sz="2200" b="1" i="1" dirty="0">
                <a:solidFill>
                  <a:schemeClr val="bg1"/>
                </a:solidFill>
                <a:latin typeface="Calibri" panose="020F0502020204030204" pitchFamily="34" charset="0"/>
                <a:cs typeface="Calibri" panose="020F0502020204030204" pitchFamily="34" charset="0"/>
              </a:rPr>
              <a:t>with their fathers in the day that I took them by the hand to lead them out of the land of Egypt, My covenant which they broke, though I was a husband to them, says the LORD. </a:t>
            </a:r>
          </a:p>
          <a:p>
            <a:pPr algn="just"/>
            <a:r>
              <a:rPr lang="en-US" sz="2200" b="1" i="1" dirty="0">
                <a:solidFill>
                  <a:schemeClr val="bg1"/>
                </a:solidFill>
                <a:latin typeface="Calibri" panose="020F0502020204030204" pitchFamily="34" charset="0"/>
                <a:cs typeface="Calibri" panose="020F0502020204030204" pitchFamily="34" charset="0"/>
              </a:rPr>
              <a:t>  3  But this is the covenant that I will make with the house of Israel after those days, says the LORD: I will put My law in their minds, and write it on their hearts; and I will be their God, and they shall be My people. </a:t>
            </a:r>
          </a:p>
          <a:p>
            <a:pPr algn="just"/>
            <a:r>
              <a:rPr lang="en-US" sz="2200" b="1" i="1" dirty="0">
                <a:solidFill>
                  <a:schemeClr val="bg1"/>
                </a:solidFill>
                <a:latin typeface="Calibri" panose="020F0502020204030204" pitchFamily="34" charset="0"/>
                <a:cs typeface="Calibri" panose="020F0502020204030204" pitchFamily="34" charset="0"/>
              </a:rPr>
              <a:t>  4  No more shall every man teach his neighbor, and every man his brother, saying, 'Know the LORD,' for they all shall know Me, from the least of them to the greatest of them, says the LORD. For I will forgive their iniquity, and their sin I will remember no more." </a:t>
            </a:r>
            <a:r>
              <a:rPr lang="en-US" sz="1000" b="1" i="1" dirty="0">
                <a:solidFill>
                  <a:schemeClr val="bg1"/>
                </a:solidFill>
                <a:latin typeface="Calibri" panose="020F0502020204030204" pitchFamily="34" charset="0"/>
                <a:cs typeface="Calibri" panose="020F0502020204030204" pitchFamily="34" charset="0"/>
              </a:rPr>
              <a:t>	</a:t>
            </a:r>
            <a:r>
              <a:rPr lang="en-US" sz="1000" b="1" dirty="0">
                <a:solidFill>
                  <a:schemeClr val="bg1"/>
                </a:solidFill>
                <a:latin typeface="Calibri" panose="020F0502020204030204" pitchFamily="34" charset="0"/>
                <a:cs typeface="Calibri" panose="020F0502020204030204" pitchFamily="34" charset="0"/>
              </a:rPr>
              <a:t>										</a:t>
            </a:r>
            <a:endParaRPr lang="en-US" sz="700" b="1" dirty="0">
              <a:solidFill>
                <a:schemeClr val="bg1"/>
              </a:solidFill>
            </a:endParaRPr>
          </a:p>
          <a:p>
            <a:pPr marL="1035050" lvl="4" indent="-514350" algn="just">
              <a:buClr>
                <a:schemeClr val="bg1"/>
              </a:buClr>
              <a:buFont typeface="Arial" panose="020B0604020202020204" pitchFamily="34" charset="0"/>
              <a:buChar char="•"/>
            </a:pPr>
            <a:r>
              <a:rPr lang="en-US" sz="2400" b="1" dirty="0">
                <a:solidFill>
                  <a:srgbClr val="FFFF00"/>
                </a:solidFill>
                <a:latin typeface="Calibri" panose="020F0502020204030204" pitchFamily="34" charset="0"/>
                <a:cs typeface="Calibri" panose="020F0502020204030204" pitchFamily="34" charset="0"/>
              </a:rPr>
              <a:t>A NEW covenant (testament) not like the OLD testament given at Mt. Sinai</a:t>
            </a:r>
          </a:p>
        </p:txBody>
      </p:sp>
    </p:spTree>
    <p:extLst>
      <p:ext uri="{BB962C8B-B14F-4D97-AF65-F5344CB8AC3E}">
        <p14:creationId xmlns:p14="http://schemas.microsoft.com/office/powerpoint/2010/main" val="732145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4"/>
          <p:cNvSpPr txBox="1">
            <a:spLocks noGrp="1"/>
          </p:cNvSpPr>
          <p:nvPr>
            <p:ph type="title"/>
          </p:nvPr>
        </p:nvSpPr>
        <p:spPr/>
        <p:txBody>
          <a:bodyPr/>
          <a:lstStyle/>
          <a:p>
            <a:pPr lvl="0" algn="ctr"/>
            <a:r>
              <a:rPr lang="en-US" sz="4000" dirty="0">
                <a:solidFill>
                  <a:schemeClr val="bg1"/>
                </a:solidFill>
                <a:latin typeface="Cambria" panose="02040503050406030204" pitchFamily="18" charset="0"/>
                <a:ea typeface="Cambria" panose="02040503050406030204" pitchFamily="18" charset="0"/>
                <a:cs typeface="Calibri" panose="020F0502020204030204" pitchFamily="34" charset="0"/>
              </a:rPr>
              <a:t>Jeremiah 31:31-34</a:t>
            </a:r>
          </a:p>
        </p:txBody>
      </p:sp>
      <p:sp>
        <p:nvSpPr>
          <p:cNvPr id="2" name="TextBox 1">
            <a:extLst>
              <a:ext uri="{FF2B5EF4-FFF2-40B4-BE49-F238E27FC236}">
                <a16:creationId xmlns:a16="http://schemas.microsoft.com/office/drawing/2014/main" id="{6819870B-D606-402D-97F9-41327266C997}"/>
              </a:ext>
            </a:extLst>
          </p:cNvPr>
          <p:cNvSpPr txBox="1"/>
          <p:nvPr/>
        </p:nvSpPr>
        <p:spPr>
          <a:xfrm>
            <a:off x="609600" y="1381602"/>
            <a:ext cx="10933471" cy="4747453"/>
          </a:xfrm>
          <a:prstGeom prst="rect">
            <a:avLst/>
          </a:prstGeom>
          <a:noFill/>
        </p:spPr>
        <p:txBody>
          <a:bodyPr wrap="square" rtlCol="0">
            <a:spAutoFit/>
          </a:bodyPr>
          <a:lstStyle/>
          <a:p>
            <a:pPr algn="just"/>
            <a:r>
              <a:rPr lang="en-US" sz="2200" b="1" i="1" dirty="0">
                <a:solidFill>
                  <a:schemeClr val="bg1"/>
                </a:solidFill>
                <a:latin typeface="Calibri" panose="020F0502020204030204" pitchFamily="34" charset="0"/>
                <a:cs typeface="Calibri" panose="020F0502020204030204" pitchFamily="34" charset="0"/>
              </a:rPr>
              <a:t>  1  "Behold, the days are coming, says the LORD, when I will make a new covenant with the house of Israel and with the house of Judah— </a:t>
            </a:r>
          </a:p>
          <a:p>
            <a:pPr algn="just">
              <a:spcAft>
                <a:spcPts val="300"/>
              </a:spcAft>
            </a:pPr>
            <a:r>
              <a:rPr lang="en-US" sz="2200" b="1" i="1" dirty="0">
                <a:solidFill>
                  <a:schemeClr val="bg1"/>
                </a:solidFill>
                <a:latin typeface="Calibri" panose="020F0502020204030204" pitchFamily="34" charset="0"/>
                <a:cs typeface="Calibri" panose="020F0502020204030204" pitchFamily="34" charset="0"/>
              </a:rPr>
              <a:t>  2  not according to the covenant that I made with their fathers in the day that I took them by the hand to lead them out of the land of Egypt, My covenant which they broke, though I was a husband to them, says the LORD. </a:t>
            </a:r>
          </a:p>
          <a:p>
            <a:pPr algn="just"/>
            <a:r>
              <a:rPr lang="en-US" sz="2200" b="1" i="1" dirty="0">
                <a:solidFill>
                  <a:schemeClr val="bg1"/>
                </a:solidFill>
                <a:latin typeface="Calibri" panose="020F0502020204030204" pitchFamily="34" charset="0"/>
                <a:cs typeface="Calibri" panose="020F0502020204030204" pitchFamily="34" charset="0"/>
              </a:rPr>
              <a:t>  3  But this is the covenant that I will make with the house of Israel after those days, says the LORD: </a:t>
            </a:r>
            <a:r>
              <a:rPr lang="en-US" sz="2200" b="1" i="1" dirty="0">
                <a:solidFill>
                  <a:srgbClr val="FFFF00"/>
                </a:solidFill>
                <a:latin typeface="Calibri" panose="020F0502020204030204" pitchFamily="34" charset="0"/>
                <a:cs typeface="Calibri" panose="020F0502020204030204" pitchFamily="34" charset="0"/>
              </a:rPr>
              <a:t>I will put My law in their minds, and write it on their hearts</a:t>
            </a:r>
            <a:r>
              <a:rPr lang="en-US" sz="2200" b="1" i="1" dirty="0">
                <a:solidFill>
                  <a:schemeClr val="bg1"/>
                </a:solidFill>
                <a:latin typeface="Calibri" panose="020F0502020204030204" pitchFamily="34" charset="0"/>
                <a:cs typeface="Calibri" panose="020F0502020204030204" pitchFamily="34" charset="0"/>
              </a:rPr>
              <a:t>; and I will be their God, and they shall be My people. </a:t>
            </a:r>
          </a:p>
          <a:p>
            <a:pPr algn="just"/>
            <a:r>
              <a:rPr lang="en-US" sz="2200" b="1" i="1" dirty="0">
                <a:solidFill>
                  <a:schemeClr val="bg1"/>
                </a:solidFill>
                <a:latin typeface="Calibri" panose="020F0502020204030204" pitchFamily="34" charset="0"/>
                <a:cs typeface="Calibri" panose="020F0502020204030204" pitchFamily="34" charset="0"/>
              </a:rPr>
              <a:t>  4  No more shall every man teach his neighbor, and every man his brother, saying, 'Know the LORD,' </a:t>
            </a:r>
            <a:r>
              <a:rPr lang="en-US" sz="2200" b="1" i="1" dirty="0">
                <a:solidFill>
                  <a:srgbClr val="FFFF00"/>
                </a:solidFill>
                <a:latin typeface="Calibri" panose="020F0502020204030204" pitchFamily="34" charset="0"/>
                <a:cs typeface="Calibri" panose="020F0502020204030204" pitchFamily="34" charset="0"/>
              </a:rPr>
              <a:t>for they all shall know Me, from the least of them to the greatest of them</a:t>
            </a:r>
            <a:r>
              <a:rPr lang="en-US" sz="2200" b="1" i="1" dirty="0">
                <a:solidFill>
                  <a:schemeClr val="bg1"/>
                </a:solidFill>
                <a:latin typeface="Calibri" panose="020F0502020204030204" pitchFamily="34" charset="0"/>
                <a:cs typeface="Calibri" panose="020F0502020204030204" pitchFamily="34" charset="0"/>
              </a:rPr>
              <a:t>, says the LORD. For I will forgive their iniquity, and their sin I will remember no more." </a:t>
            </a:r>
            <a:r>
              <a:rPr lang="en-US" sz="1000" b="1" i="1" dirty="0">
                <a:solidFill>
                  <a:schemeClr val="bg1"/>
                </a:solidFill>
                <a:latin typeface="Calibri" panose="020F0502020204030204" pitchFamily="34" charset="0"/>
                <a:cs typeface="Calibri" panose="020F0502020204030204" pitchFamily="34" charset="0"/>
              </a:rPr>
              <a:t>	</a:t>
            </a:r>
            <a:r>
              <a:rPr lang="en-US" sz="1000" b="1" dirty="0">
                <a:solidFill>
                  <a:schemeClr val="bg1"/>
                </a:solidFill>
                <a:latin typeface="Calibri" panose="020F0502020204030204" pitchFamily="34" charset="0"/>
                <a:cs typeface="Calibri" panose="020F0502020204030204" pitchFamily="34" charset="0"/>
              </a:rPr>
              <a:t>										</a:t>
            </a:r>
            <a:endParaRPr lang="en-US" sz="700" b="1" dirty="0">
              <a:solidFill>
                <a:schemeClr val="bg1"/>
              </a:solidFill>
            </a:endParaRPr>
          </a:p>
          <a:p>
            <a:pPr marL="1035050" lvl="4" indent="-514350" algn="jus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A NEW covenant (testament) not like the OLD testament given at Mt. Sinai</a:t>
            </a:r>
          </a:p>
          <a:p>
            <a:pPr marL="1035050" lvl="4" indent="-514350" algn="just">
              <a:buClr>
                <a:schemeClr val="bg1"/>
              </a:buClr>
              <a:buFont typeface="Arial" panose="020B0604020202020204" pitchFamily="34" charset="0"/>
              <a:buChar char="•"/>
            </a:pPr>
            <a:r>
              <a:rPr lang="en-US" sz="2400" b="1" dirty="0">
                <a:solidFill>
                  <a:srgbClr val="FFFF00"/>
                </a:solidFill>
                <a:latin typeface="Calibri" panose="020F0502020204030204" pitchFamily="34" charset="0"/>
                <a:cs typeface="Calibri" panose="020F0502020204030204" pitchFamily="34" charset="0"/>
              </a:rPr>
              <a:t>People under the New Testament to always know God in their hearts</a:t>
            </a:r>
            <a:endParaRPr lang="en-US" altLang="en-US" sz="2400" b="1" dirty="0">
              <a:solidFill>
                <a:srgbClr val="FFFF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73427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4"/>
          <p:cNvSpPr txBox="1">
            <a:spLocks noGrp="1"/>
          </p:cNvSpPr>
          <p:nvPr>
            <p:ph type="title"/>
          </p:nvPr>
        </p:nvSpPr>
        <p:spPr/>
        <p:txBody>
          <a:bodyPr/>
          <a:lstStyle/>
          <a:p>
            <a:pPr lvl="0" algn="ctr"/>
            <a:r>
              <a:rPr lang="en-US" sz="4000" dirty="0">
                <a:solidFill>
                  <a:schemeClr val="bg1"/>
                </a:solidFill>
                <a:latin typeface="Cambria" panose="02040503050406030204" pitchFamily="18" charset="0"/>
                <a:ea typeface="Cambria" panose="02040503050406030204" pitchFamily="18" charset="0"/>
                <a:cs typeface="Calibri" panose="020F0502020204030204" pitchFamily="34" charset="0"/>
              </a:rPr>
              <a:t>Jeremiah 31:31-34</a:t>
            </a:r>
          </a:p>
        </p:txBody>
      </p:sp>
      <p:sp>
        <p:nvSpPr>
          <p:cNvPr id="2" name="TextBox 1">
            <a:extLst>
              <a:ext uri="{FF2B5EF4-FFF2-40B4-BE49-F238E27FC236}">
                <a16:creationId xmlns:a16="http://schemas.microsoft.com/office/drawing/2014/main" id="{6819870B-D606-402D-97F9-41327266C997}"/>
              </a:ext>
            </a:extLst>
          </p:cNvPr>
          <p:cNvSpPr txBox="1"/>
          <p:nvPr/>
        </p:nvSpPr>
        <p:spPr>
          <a:xfrm>
            <a:off x="609600" y="1381602"/>
            <a:ext cx="10933471" cy="5286062"/>
          </a:xfrm>
          <a:prstGeom prst="rect">
            <a:avLst/>
          </a:prstGeom>
          <a:noFill/>
        </p:spPr>
        <p:txBody>
          <a:bodyPr wrap="square" rtlCol="0">
            <a:spAutoFit/>
          </a:bodyPr>
          <a:lstStyle/>
          <a:p>
            <a:pPr algn="just"/>
            <a:r>
              <a:rPr lang="en-US" sz="2200" b="1" i="1" dirty="0">
                <a:solidFill>
                  <a:schemeClr val="bg1"/>
                </a:solidFill>
                <a:latin typeface="Calibri" panose="020F0502020204030204" pitchFamily="34" charset="0"/>
                <a:cs typeface="Calibri" panose="020F0502020204030204" pitchFamily="34" charset="0"/>
              </a:rPr>
              <a:t>  1  "Behold, the days are coming, says the LORD, when I will make a new covenant with the house of Israel and with the house of Judah— </a:t>
            </a:r>
          </a:p>
          <a:p>
            <a:pPr algn="just">
              <a:spcAft>
                <a:spcPts val="300"/>
              </a:spcAft>
            </a:pPr>
            <a:r>
              <a:rPr lang="en-US" sz="2200" b="1" i="1" dirty="0">
                <a:solidFill>
                  <a:schemeClr val="bg1"/>
                </a:solidFill>
                <a:latin typeface="Calibri" panose="020F0502020204030204" pitchFamily="34" charset="0"/>
                <a:cs typeface="Calibri" panose="020F0502020204030204" pitchFamily="34" charset="0"/>
              </a:rPr>
              <a:t>  2  not according to the covenant that I made with their fathers in the day that I took them by the hand to lead them out of the land of Egypt, My covenant which they broke, though I was a husband to them, says the LORD. </a:t>
            </a:r>
          </a:p>
          <a:p>
            <a:pPr algn="just"/>
            <a:r>
              <a:rPr lang="en-US" sz="2200" b="1" i="1" dirty="0">
                <a:solidFill>
                  <a:schemeClr val="bg1"/>
                </a:solidFill>
                <a:latin typeface="Calibri" panose="020F0502020204030204" pitchFamily="34" charset="0"/>
                <a:cs typeface="Calibri" panose="020F0502020204030204" pitchFamily="34" charset="0"/>
              </a:rPr>
              <a:t>  3  But this is the covenant that I will make with the house of Israel after those days, says the LORD: I will put My law in their minds, and write it on their hearts; and I will be their God, and they shall be My people. </a:t>
            </a:r>
          </a:p>
          <a:p>
            <a:pPr algn="just"/>
            <a:r>
              <a:rPr lang="en-US" sz="2200" b="1" i="1" dirty="0">
                <a:solidFill>
                  <a:schemeClr val="bg1"/>
                </a:solidFill>
                <a:latin typeface="Calibri" panose="020F0502020204030204" pitchFamily="34" charset="0"/>
                <a:cs typeface="Calibri" panose="020F0502020204030204" pitchFamily="34" charset="0"/>
              </a:rPr>
              <a:t>  4  No more shall every man teach his neighbor, and every man his brother, saying, 'Know the LORD,' for they all shall know Me, from the least of them to the greatest of them, says the LORD. For </a:t>
            </a:r>
            <a:r>
              <a:rPr lang="en-US" sz="2200" b="1" i="1" dirty="0">
                <a:solidFill>
                  <a:srgbClr val="FFFF00"/>
                </a:solidFill>
                <a:latin typeface="Calibri" panose="020F0502020204030204" pitchFamily="34" charset="0"/>
                <a:cs typeface="Calibri" panose="020F0502020204030204" pitchFamily="34" charset="0"/>
              </a:rPr>
              <a:t>I will forgive their iniquity, and their sin I will remember no more."</a:t>
            </a:r>
            <a:r>
              <a:rPr lang="en-US" sz="2200" b="1" i="1" dirty="0">
                <a:solidFill>
                  <a:schemeClr val="bg1"/>
                </a:solidFill>
                <a:latin typeface="Calibri" panose="020F0502020204030204" pitchFamily="34" charset="0"/>
                <a:cs typeface="Calibri" panose="020F0502020204030204" pitchFamily="34" charset="0"/>
              </a:rPr>
              <a:t> </a:t>
            </a:r>
            <a:r>
              <a:rPr lang="en-US" sz="1000" b="1" i="1" dirty="0">
                <a:solidFill>
                  <a:schemeClr val="bg1"/>
                </a:solidFill>
                <a:latin typeface="Calibri" panose="020F0502020204030204" pitchFamily="34" charset="0"/>
                <a:cs typeface="Calibri" panose="020F0502020204030204" pitchFamily="34" charset="0"/>
              </a:rPr>
              <a:t>	</a:t>
            </a:r>
            <a:r>
              <a:rPr lang="en-US" sz="1000" b="1" dirty="0">
                <a:solidFill>
                  <a:schemeClr val="bg1"/>
                </a:solidFill>
                <a:latin typeface="Calibri" panose="020F0502020204030204" pitchFamily="34" charset="0"/>
                <a:cs typeface="Calibri" panose="020F0502020204030204" pitchFamily="34" charset="0"/>
              </a:rPr>
              <a:t>										</a:t>
            </a:r>
            <a:endParaRPr lang="en-US" sz="700" b="1" dirty="0">
              <a:solidFill>
                <a:schemeClr val="bg1"/>
              </a:solidFill>
            </a:endParaRPr>
          </a:p>
          <a:p>
            <a:pPr marL="1035050" lvl="4" indent="-514350" algn="jus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A NEW covenant (testament) not like the OLD testament given at Mt. Sinai</a:t>
            </a:r>
          </a:p>
          <a:p>
            <a:pPr marL="1035050" lvl="4" indent="-514350" algn="jus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People under the New Testament to always know God in their hearts</a:t>
            </a:r>
          </a:p>
          <a:p>
            <a:pPr marL="1035050" lvl="4" indent="-514350" algn="just">
              <a:buClr>
                <a:schemeClr val="bg1"/>
              </a:buClr>
              <a:buFont typeface="Arial" panose="020B0604020202020204" pitchFamily="34" charset="0"/>
              <a:buChar char="•"/>
            </a:pPr>
            <a:r>
              <a:rPr lang="en-US" sz="2400" b="1" dirty="0">
                <a:solidFill>
                  <a:srgbClr val="FFFF00"/>
                </a:solidFill>
                <a:latin typeface="Calibri" panose="020F0502020204030204" pitchFamily="34" charset="0"/>
                <a:cs typeface="Calibri" panose="020F0502020204030204" pitchFamily="34" charset="0"/>
              </a:rPr>
              <a:t>Sins under the New Testament with be totally forgiven</a:t>
            </a:r>
            <a:endParaRPr lang="en-US" altLang="en-US" sz="2400" b="1" dirty="0">
              <a:solidFill>
                <a:srgbClr val="FFFF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74936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4"/>
          <p:cNvSpPr txBox="1">
            <a:spLocks noGrp="1"/>
          </p:cNvSpPr>
          <p:nvPr>
            <p:ph type="title"/>
          </p:nvPr>
        </p:nvSpPr>
        <p:spPr/>
        <p:txBody>
          <a:bodyPr/>
          <a:lstStyle/>
          <a:p>
            <a:pPr lvl="0" algn="ctr"/>
            <a:r>
              <a:rPr lang="en-US" sz="4000" dirty="0">
                <a:solidFill>
                  <a:schemeClr val="bg1"/>
                </a:solidFill>
                <a:latin typeface="Cambria" panose="02040503050406030204" pitchFamily="18" charset="0"/>
                <a:ea typeface="Cambria" panose="02040503050406030204" pitchFamily="18" charset="0"/>
                <a:cs typeface="Calibri" panose="020F0502020204030204" pitchFamily="34" charset="0"/>
              </a:rPr>
              <a:t>Contrasting Two Covenants</a:t>
            </a:r>
          </a:p>
        </p:txBody>
      </p:sp>
      <p:sp>
        <p:nvSpPr>
          <p:cNvPr id="2" name="TextBox 1">
            <a:extLst>
              <a:ext uri="{FF2B5EF4-FFF2-40B4-BE49-F238E27FC236}">
                <a16:creationId xmlns:a16="http://schemas.microsoft.com/office/drawing/2014/main" id="{6819870B-D606-402D-97F9-41327266C997}"/>
              </a:ext>
            </a:extLst>
          </p:cNvPr>
          <p:cNvSpPr txBox="1"/>
          <p:nvPr/>
        </p:nvSpPr>
        <p:spPr>
          <a:xfrm>
            <a:off x="609600" y="1502178"/>
            <a:ext cx="10933471" cy="4585871"/>
          </a:xfrm>
          <a:prstGeom prst="rect">
            <a:avLst/>
          </a:prstGeom>
          <a:noFill/>
        </p:spPr>
        <p:txBody>
          <a:bodyPr wrap="square" rtlCol="0">
            <a:spAutoFit/>
          </a:bodyPr>
          <a:lstStyle/>
          <a:p>
            <a:pPr lvl="3" algn="just" defTabSz="457200">
              <a:buClr>
                <a:schemeClr val="bg1"/>
              </a:buClr>
              <a:tabLst>
                <a:tab pos="457200" algn="l"/>
              </a:tabLst>
            </a:pPr>
            <a:r>
              <a:rPr lang="en-US" sz="2800" b="1" dirty="0">
                <a:solidFill>
                  <a:schemeClr val="bg1"/>
                </a:solidFill>
                <a:latin typeface="Calibri" panose="020F0502020204030204" pitchFamily="34" charset="0"/>
                <a:cs typeface="Calibri" panose="020F0502020204030204" pitchFamily="34" charset="0"/>
              </a:rPr>
              <a:t>		 </a:t>
            </a:r>
            <a:r>
              <a:rPr lang="en-US" sz="3200" b="1" dirty="0">
                <a:solidFill>
                  <a:srgbClr val="FFFF00"/>
                </a:solidFill>
                <a:latin typeface="Calibri" panose="020F0502020204030204" pitchFamily="34" charset="0"/>
                <a:cs typeface="Calibri" panose="020F0502020204030204" pitchFamily="34" charset="0"/>
              </a:rPr>
              <a:t>Judaism				The Contrast				 Christianity</a:t>
            </a:r>
          </a:p>
          <a:p>
            <a:pPr lvl="3" algn="just" defTabSz="457200">
              <a:spcAft>
                <a:spcPts val="600"/>
              </a:spcAft>
              <a:buClr>
                <a:schemeClr val="bg1"/>
              </a:buClr>
              <a:tabLst>
                <a:tab pos="457200" algn="l"/>
              </a:tabLst>
            </a:pPr>
            <a:r>
              <a:rPr lang="en-US" sz="2800" b="1" dirty="0">
                <a:solidFill>
                  <a:schemeClr val="bg1"/>
                </a:solidFill>
                <a:latin typeface="Calibri" panose="020F0502020204030204" pitchFamily="34" charset="0"/>
                <a:cs typeface="Calibri" panose="020F0502020204030204" pitchFamily="34" charset="0"/>
              </a:rPr>
              <a:t>	</a:t>
            </a:r>
            <a:r>
              <a:rPr lang="en-US" sz="2400" b="1" dirty="0">
                <a:solidFill>
                  <a:schemeClr val="bg1"/>
                </a:solidFill>
                <a:latin typeface="Calibri" panose="020F0502020204030204" pitchFamily="34" charset="0"/>
                <a:cs typeface="Calibri" panose="020F0502020204030204" pitchFamily="34" charset="0"/>
              </a:rPr>
              <a:t>The Old Testament				</a:t>
            </a:r>
            <a:r>
              <a:rPr lang="en-US" sz="2400" b="1" dirty="0">
                <a:solidFill>
                  <a:srgbClr val="FFFF00"/>
                </a:solidFill>
                <a:latin typeface="Calibri" panose="020F0502020204030204" pitchFamily="34" charset="0"/>
                <a:cs typeface="Calibri" panose="020F0502020204030204" pitchFamily="34" charset="0"/>
              </a:rPr>
              <a:t>The Law</a:t>
            </a:r>
            <a:r>
              <a:rPr lang="en-US" sz="2400" b="1" dirty="0">
                <a:solidFill>
                  <a:schemeClr val="bg1"/>
                </a:solidFill>
                <a:latin typeface="Calibri" panose="020F0502020204030204" pitchFamily="34" charset="0"/>
                <a:cs typeface="Calibri" panose="020F0502020204030204" pitchFamily="34" charset="0"/>
              </a:rPr>
              <a:t>				    The New Testament</a:t>
            </a:r>
          </a:p>
          <a:p>
            <a:pPr lvl="3" algn="just" defTabSz="457200">
              <a:spcAft>
                <a:spcPts val="600"/>
              </a:spcAft>
              <a:buClr>
                <a:schemeClr val="bg1"/>
              </a:buClr>
              <a:tabLst>
                <a:tab pos="457200" algn="l"/>
              </a:tabLst>
            </a:pPr>
            <a:r>
              <a:rPr lang="en-US" sz="2400" b="1" dirty="0">
                <a:solidFill>
                  <a:schemeClr val="bg1"/>
                </a:solidFill>
                <a:latin typeface="Calibri" panose="020F0502020204030204" pitchFamily="34" charset="0"/>
                <a:cs typeface="Calibri" panose="020F0502020204030204" pitchFamily="34" charset="0"/>
              </a:rPr>
              <a:t>  Built by Moses/Solomon              </a:t>
            </a:r>
            <a:r>
              <a:rPr lang="en-US" sz="2400" b="1" dirty="0">
                <a:solidFill>
                  <a:srgbClr val="FFFF00"/>
                </a:solidFill>
                <a:latin typeface="Calibri" panose="020F0502020204030204" pitchFamily="34" charset="0"/>
                <a:cs typeface="Calibri" panose="020F0502020204030204" pitchFamily="34" charset="0"/>
              </a:rPr>
              <a:t>The “Temple”</a:t>
            </a:r>
            <a:r>
              <a:rPr lang="en-US" sz="2400" b="1" dirty="0">
                <a:solidFill>
                  <a:schemeClr val="bg1"/>
                </a:solidFill>
                <a:latin typeface="Calibri" panose="020F0502020204030204" pitchFamily="34" charset="0"/>
                <a:cs typeface="Calibri" panose="020F0502020204030204" pitchFamily="34" charset="0"/>
              </a:rPr>
              <a:t>			            The Church</a:t>
            </a:r>
          </a:p>
          <a:p>
            <a:pPr lvl="3" algn="just" defTabSz="457200">
              <a:spcAft>
                <a:spcPts val="600"/>
              </a:spcAft>
              <a:buClr>
                <a:schemeClr val="bg1"/>
              </a:buClr>
              <a:tabLst>
                <a:tab pos="457200" algn="l"/>
              </a:tabLst>
            </a:pPr>
            <a:r>
              <a:rPr lang="en-US" sz="2400" b="1" dirty="0">
                <a:solidFill>
                  <a:schemeClr val="bg1"/>
                </a:solidFill>
                <a:latin typeface="Calibri" panose="020F0502020204030204" pitchFamily="34" charset="0"/>
                <a:cs typeface="Calibri" panose="020F0502020204030204" pitchFamily="34" charset="0"/>
              </a:rPr>
              <a:t>     Only The Tribe of Levi			   </a:t>
            </a:r>
            <a:r>
              <a:rPr lang="en-US" sz="2400" b="1" dirty="0">
                <a:solidFill>
                  <a:srgbClr val="FFFF00"/>
                </a:solidFill>
                <a:latin typeface="Calibri" panose="020F0502020204030204" pitchFamily="34" charset="0"/>
                <a:cs typeface="Calibri" panose="020F0502020204030204" pitchFamily="34" charset="0"/>
              </a:rPr>
              <a:t>The Priests</a:t>
            </a:r>
            <a:r>
              <a:rPr lang="en-US" sz="2400" b="1" dirty="0">
                <a:solidFill>
                  <a:schemeClr val="bg1"/>
                </a:solidFill>
                <a:latin typeface="Calibri" panose="020F0502020204030204" pitchFamily="34" charset="0"/>
                <a:cs typeface="Calibri" panose="020F0502020204030204" pitchFamily="34" charset="0"/>
              </a:rPr>
              <a:t>					   Every Christian</a:t>
            </a:r>
          </a:p>
          <a:p>
            <a:pPr lvl="3" algn="just" defTabSz="457200">
              <a:spcAft>
                <a:spcPts val="600"/>
              </a:spcAft>
              <a:buClr>
                <a:schemeClr val="bg1"/>
              </a:buClr>
              <a:tabLst>
                <a:tab pos="457200" algn="l"/>
              </a:tabLst>
            </a:pPr>
            <a:r>
              <a:rPr lang="en-US" sz="2400" b="1" dirty="0">
                <a:solidFill>
                  <a:schemeClr val="bg1"/>
                </a:solidFill>
                <a:latin typeface="Calibri" panose="020F0502020204030204" pitchFamily="34" charset="0"/>
                <a:cs typeface="Calibri" panose="020F0502020204030204" pitchFamily="34" charset="0"/>
              </a:rPr>
              <a:t>   Only Aaron and His Son	            </a:t>
            </a:r>
            <a:r>
              <a:rPr lang="en-US" sz="2400" b="1" dirty="0">
                <a:solidFill>
                  <a:srgbClr val="FFFF00"/>
                </a:solidFill>
                <a:latin typeface="Calibri" panose="020F0502020204030204" pitchFamily="34" charset="0"/>
                <a:cs typeface="Calibri" panose="020F0502020204030204" pitchFamily="34" charset="0"/>
              </a:rPr>
              <a:t>The High Priests </a:t>
            </a:r>
            <a:r>
              <a:rPr lang="en-US" sz="2400" b="1" dirty="0">
                <a:solidFill>
                  <a:schemeClr val="bg1"/>
                </a:solidFill>
                <a:latin typeface="Calibri" panose="020F0502020204030204" pitchFamily="34" charset="0"/>
                <a:cs typeface="Calibri" panose="020F0502020204030204" pitchFamily="34" charset="0"/>
              </a:rPr>
              <a:t>				  Jesus the  Christ</a:t>
            </a:r>
          </a:p>
          <a:p>
            <a:pPr lvl="3" algn="just" defTabSz="457200">
              <a:spcAft>
                <a:spcPts val="600"/>
              </a:spcAft>
              <a:buClr>
                <a:schemeClr val="bg1"/>
              </a:buClr>
              <a:tabLst>
                <a:tab pos="457200" algn="l"/>
              </a:tabLst>
            </a:pPr>
            <a:r>
              <a:rPr lang="en-US" sz="2400" b="1" dirty="0">
                <a:solidFill>
                  <a:schemeClr val="bg1"/>
                </a:solidFill>
                <a:latin typeface="Calibri" panose="020F0502020204030204" pitchFamily="34" charset="0"/>
                <a:cs typeface="Calibri" panose="020F0502020204030204" pitchFamily="34" charset="0"/>
              </a:rPr>
              <a:t>   The blood of bulls/goats	     </a:t>
            </a:r>
            <a:r>
              <a:rPr lang="en-US" sz="2400" b="1" dirty="0">
                <a:solidFill>
                  <a:srgbClr val="FFFF00"/>
                </a:solidFill>
                <a:latin typeface="Calibri" panose="020F0502020204030204" pitchFamily="34" charset="0"/>
                <a:cs typeface="Calibri" panose="020F0502020204030204" pitchFamily="34" charset="0"/>
              </a:rPr>
              <a:t>The Sin Sacrifice</a:t>
            </a:r>
            <a:r>
              <a:rPr lang="en-US" sz="2400" b="1" dirty="0">
                <a:solidFill>
                  <a:schemeClr val="bg1"/>
                </a:solidFill>
                <a:latin typeface="Calibri" panose="020F0502020204030204" pitchFamily="34" charset="0"/>
                <a:cs typeface="Calibri" panose="020F0502020204030204" pitchFamily="34" charset="0"/>
              </a:rPr>
              <a:t>				 The Blood of Jesus</a:t>
            </a:r>
          </a:p>
          <a:p>
            <a:pPr lvl="3" algn="just" defTabSz="457200">
              <a:spcAft>
                <a:spcPts val="600"/>
              </a:spcAft>
              <a:buClr>
                <a:schemeClr val="bg1"/>
              </a:buClr>
              <a:tabLst>
                <a:tab pos="457200" algn="l"/>
              </a:tabLst>
            </a:pPr>
            <a:r>
              <a:rPr lang="en-US" sz="2400" b="1" dirty="0">
                <a:solidFill>
                  <a:schemeClr val="bg1"/>
                </a:solidFill>
                <a:latin typeface="Calibri" panose="020F0502020204030204" pitchFamily="34" charset="0"/>
                <a:cs typeface="Calibri" panose="020F0502020204030204" pitchFamily="34" charset="0"/>
              </a:rPr>
              <a:t>     Temporarily each year 	       </a:t>
            </a:r>
            <a:r>
              <a:rPr lang="en-US" sz="2400" b="1" dirty="0">
                <a:solidFill>
                  <a:srgbClr val="FFFF00"/>
                </a:solidFill>
                <a:latin typeface="Calibri" panose="020F0502020204030204" pitchFamily="34" charset="0"/>
                <a:cs typeface="Calibri" panose="020F0502020204030204" pitchFamily="34" charset="0"/>
              </a:rPr>
              <a:t>The Atonement</a:t>
            </a:r>
            <a:r>
              <a:rPr lang="en-US" sz="2400" b="1" dirty="0">
                <a:solidFill>
                  <a:schemeClr val="bg1"/>
                </a:solidFill>
                <a:latin typeface="Calibri" panose="020F0502020204030204" pitchFamily="34" charset="0"/>
                <a:cs typeface="Calibri" panose="020F0502020204030204" pitchFamily="34" charset="0"/>
              </a:rPr>
              <a:t>			      At the cross, forever</a:t>
            </a:r>
          </a:p>
          <a:p>
            <a:pPr lvl="3" algn="just" defTabSz="457200">
              <a:spcAft>
                <a:spcPts val="600"/>
              </a:spcAft>
              <a:buClr>
                <a:schemeClr val="bg1"/>
              </a:buClr>
              <a:tabLst>
                <a:tab pos="457200" algn="l"/>
              </a:tabLst>
            </a:pPr>
            <a:r>
              <a:rPr lang="en-US" sz="2400" b="1" dirty="0">
                <a:solidFill>
                  <a:schemeClr val="bg1"/>
                </a:solidFill>
                <a:latin typeface="Calibri" panose="020F0502020204030204" pitchFamily="34" charset="0"/>
                <a:cs typeface="Calibri" panose="020F0502020204030204" pitchFamily="34" charset="0"/>
              </a:rPr>
              <a:t>  Only in Jerusalem Temple        </a:t>
            </a:r>
            <a:r>
              <a:rPr lang="en-US" sz="2400" b="1" dirty="0">
                <a:solidFill>
                  <a:srgbClr val="FFFF00"/>
                </a:solidFill>
                <a:latin typeface="Calibri" panose="020F0502020204030204" pitchFamily="34" charset="0"/>
                <a:cs typeface="Calibri" panose="020F0502020204030204" pitchFamily="34" charset="0"/>
              </a:rPr>
              <a:t>The Place of Worship</a:t>
            </a:r>
            <a:r>
              <a:rPr lang="en-US" sz="2400" b="1" dirty="0">
                <a:solidFill>
                  <a:schemeClr val="bg1"/>
                </a:solidFill>
                <a:latin typeface="Calibri" panose="020F0502020204030204" pitchFamily="34" charset="0"/>
                <a:cs typeface="Calibri" panose="020F0502020204030204" pitchFamily="34" charset="0"/>
              </a:rPr>
              <a:t>	                    Everywhere</a:t>
            </a:r>
          </a:p>
          <a:p>
            <a:pPr lvl="3" algn="just" defTabSz="457200">
              <a:spcAft>
                <a:spcPts val="600"/>
              </a:spcAft>
              <a:buClr>
                <a:schemeClr val="bg1"/>
              </a:buClr>
              <a:tabLst>
                <a:tab pos="457200" algn="l"/>
              </a:tabLst>
            </a:pPr>
            <a:r>
              <a:rPr lang="en-US" sz="2400" b="1" dirty="0">
                <a:solidFill>
                  <a:schemeClr val="bg1"/>
                </a:solidFill>
                <a:latin typeface="Calibri" panose="020F0502020204030204" pitchFamily="34" charset="0"/>
                <a:cs typeface="Calibri" panose="020F0502020204030204" pitchFamily="34" charset="0"/>
              </a:rPr>
              <a:t>  Outward/Physical/Carnal	     </a:t>
            </a:r>
            <a:r>
              <a:rPr lang="en-US" sz="2400" b="1" dirty="0">
                <a:solidFill>
                  <a:srgbClr val="FFFF00"/>
                </a:solidFill>
                <a:latin typeface="Calibri" panose="020F0502020204030204" pitchFamily="34" charset="0"/>
                <a:cs typeface="Calibri" panose="020F0502020204030204" pitchFamily="34" charset="0"/>
              </a:rPr>
              <a:t>Applied Application</a:t>
            </a:r>
            <a:r>
              <a:rPr lang="en-US" sz="2400" b="1" dirty="0">
                <a:solidFill>
                  <a:schemeClr val="bg1"/>
                </a:solidFill>
                <a:latin typeface="Calibri" panose="020F0502020204030204" pitchFamily="34" charset="0"/>
                <a:cs typeface="Calibri" panose="020F0502020204030204" pitchFamily="34" charset="0"/>
              </a:rPr>
              <a:t>			Inward/Heart/Soul</a:t>
            </a:r>
          </a:p>
          <a:p>
            <a:pPr lvl="3" algn="just" defTabSz="457200">
              <a:spcAft>
                <a:spcPts val="600"/>
              </a:spcAft>
              <a:buClr>
                <a:schemeClr val="bg1"/>
              </a:buClr>
              <a:tabLst>
                <a:tab pos="457200" algn="l"/>
              </a:tabLst>
            </a:pPr>
            <a:r>
              <a:rPr lang="en-US" altLang="en-US" sz="2400" b="1" dirty="0">
                <a:solidFill>
                  <a:schemeClr val="bg1"/>
                </a:solidFill>
                <a:latin typeface="Calibri" panose="020F0502020204030204" pitchFamily="34" charset="0"/>
                <a:cs typeface="Calibri" panose="020F0502020204030204" pitchFamily="34" charset="0"/>
              </a:rPr>
              <a:t>       Ended at the Cross                         </a:t>
            </a:r>
            <a:r>
              <a:rPr lang="en-US" altLang="en-US" sz="2400" b="1" dirty="0">
                <a:solidFill>
                  <a:srgbClr val="FFFF00"/>
                </a:solidFill>
                <a:latin typeface="Calibri" panose="020F0502020204030204" pitchFamily="34" charset="0"/>
                <a:cs typeface="Calibri" panose="020F0502020204030204" pitchFamily="34" charset="0"/>
              </a:rPr>
              <a:t>Duration </a:t>
            </a:r>
            <a:r>
              <a:rPr lang="en-US" altLang="en-US" sz="2400" b="1" dirty="0">
                <a:solidFill>
                  <a:schemeClr val="bg1"/>
                </a:solidFill>
                <a:latin typeface="Calibri" panose="020F0502020204030204" pitchFamily="34" charset="0"/>
                <a:cs typeface="Calibri" panose="020F0502020204030204" pitchFamily="34" charset="0"/>
              </a:rPr>
              <a:t>                                    Until the End</a:t>
            </a:r>
            <a:endParaRPr lang="en-US" altLang="en-US" sz="2400" b="1" dirty="0">
              <a:solidFill>
                <a:srgbClr val="FFFF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3981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6"/>
          <p:cNvSpPr txBox="1">
            <a:spLocks noGrp="1"/>
          </p:cNvSpPr>
          <p:nvPr>
            <p:ph type="title"/>
          </p:nvPr>
        </p:nvSpPr>
        <p:spPr>
          <a:xfrm>
            <a:off x="2979174" y="299702"/>
            <a:ext cx="8843614" cy="1480767"/>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400"/>
              <a:buFont typeface="Cambria"/>
              <a:buNone/>
            </a:pPr>
            <a:r>
              <a:rPr lang="en-US" b="1" dirty="0">
                <a:latin typeface="Cambria"/>
                <a:ea typeface="Cambria"/>
                <a:cs typeface="Cambria"/>
                <a:sym typeface="Cambria"/>
              </a:rPr>
              <a:t>Jesus’ Invitation </a:t>
            </a:r>
            <a:endParaRPr dirty="0"/>
          </a:p>
        </p:txBody>
      </p:sp>
      <p:sp>
        <p:nvSpPr>
          <p:cNvPr id="99" name="Google Shape;99;p16"/>
          <p:cNvSpPr txBox="1">
            <a:spLocks noGrp="1"/>
          </p:cNvSpPr>
          <p:nvPr>
            <p:ph type="body" idx="1"/>
          </p:nvPr>
        </p:nvSpPr>
        <p:spPr>
          <a:xfrm>
            <a:off x="540775" y="1780469"/>
            <a:ext cx="11115314" cy="4698989"/>
          </a:xfrm>
          <a:prstGeom prst="rect">
            <a:avLst/>
          </a:prstGeom>
          <a:noFill/>
          <a:ln>
            <a:noFill/>
          </a:ln>
        </p:spPr>
        <p:txBody>
          <a:bodyPr spcFirstLastPara="1" wrap="square" lIns="91425" tIns="45700" rIns="91425" bIns="45700" anchor="t" anchorCtr="0">
            <a:noAutofit/>
          </a:bodyPr>
          <a:lstStyle/>
          <a:p>
            <a:pPr marL="742950" lvl="1" indent="-285750">
              <a:lnSpc>
                <a:spcPct val="150000"/>
              </a:lnSpc>
              <a:spcBef>
                <a:spcPts val="0"/>
              </a:spcBef>
              <a:buSzPts val="3000"/>
            </a:pPr>
            <a:r>
              <a:rPr lang="en-US" sz="3200" dirty="0">
                <a:solidFill>
                  <a:schemeClr val="lt1"/>
                </a:solidFill>
              </a:rPr>
              <a:t>  Believe							John 3:16</a:t>
            </a:r>
            <a:endParaRPr sz="3200" dirty="0"/>
          </a:p>
          <a:p>
            <a:pPr marL="742950" lvl="1" indent="-285750">
              <a:lnSpc>
                <a:spcPct val="150000"/>
              </a:lnSpc>
              <a:spcBef>
                <a:spcPts val="200"/>
              </a:spcBef>
              <a:buSzPts val="3000"/>
            </a:pPr>
            <a:r>
              <a:rPr lang="en-US" sz="3200" dirty="0">
                <a:solidFill>
                  <a:schemeClr val="lt1"/>
                </a:solidFill>
              </a:rPr>
              <a:t>  Repent 							Acts 17:30</a:t>
            </a:r>
            <a:endParaRPr sz="3200" dirty="0"/>
          </a:p>
          <a:p>
            <a:pPr marL="742950" lvl="1" indent="-285750">
              <a:lnSpc>
                <a:spcPct val="150000"/>
              </a:lnSpc>
              <a:spcBef>
                <a:spcPts val="200"/>
              </a:spcBef>
              <a:buSzPts val="3000"/>
            </a:pPr>
            <a:r>
              <a:rPr lang="en-US" sz="3200" dirty="0">
                <a:solidFill>
                  <a:schemeClr val="lt1"/>
                </a:solidFill>
              </a:rPr>
              <a:t>  Confess Faith in Him					Rom. 10:10</a:t>
            </a:r>
            <a:endParaRPr sz="3200" dirty="0"/>
          </a:p>
          <a:p>
            <a:pPr marL="742950" lvl="1" indent="-285750">
              <a:lnSpc>
                <a:spcPct val="150000"/>
              </a:lnSpc>
              <a:spcBef>
                <a:spcPts val="200"/>
              </a:spcBef>
              <a:buSzPts val="3000"/>
            </a:pPr>
            <a:r>
              <a:rPr lang="en-US" sz="3200" dirty="0">
                <a:solidFill>
                  <a:schemeClr val="lt1"/>
                </a:solidFill>
              </a:rPr>
              <a:t>  Be Baptized Into Him					Gal. 3:27</a:t>
            </a:r>
            <a:endParaRPr sz="3200" dirty="0"/>
          </a:p>
          <a:p>
            <a:pPr marL="0" indent="0" algn="ctr">
              <a:lnSpc>
                <a:spcPct val="150000"/>
              </a:lnSpc>
              <a:spcBef>
                <a:spcPts val="200"/>
              </a:spcBef>
              <a:buSzPts val="3000"/>
              <a:buNone/>
            </a:pPr>
            <a:r>
              <a:rPr lang="en-US" sz="3200" b="1" i="1" dirty="0">
                <a:solidFill>
                  <a:srgbClr val="FFFF00"/>
                </a:solidFill>
              </a:rPr>
              <a:t>Added to His Church, His Family, His Body, His Kingdom</a:t>
            </a:r>
            <a:endParaRPr sz="3200" i="1" dirty="0">
              <a:solidFill>
                <a:srgbClr val="FFFF00"/>
              </a:solidFill>
            </a:endParaRPr>
          </a:p>
          <a:p>
            <a:pPr marL="742950" lvl="1" indent="-285750">
              <a:lnSpc>
                <a:spcPct val="150000"/>
              </a:lnSpc>
              <a:spcBef>
                <a:spcPts val="200"/>
              </a:spcBef>
              <a:buSzPts val="3000"/>
            </a:pPr>
            <a:r>
              <a:rPr lang="en-US" sz="3200" dirty="0">
                <a:solidFill>
                  <a:schemeClr val="lt1"/>
                </a:solidFill>
              </a:rPr>
              <a:t>  Be Faithful					  	Rev. 2:10</a:t>
            </a:r>
            <a:endParaRPr sz="3200"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131</Words>
  <Application>Microsoft Office PowerPoint</Application>
  <PresentationFormat>Widescreen</PresentationFormat>
  <Paragraphs>59</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Cambria</vt:lpstr>
      <vt:lpstr>Office Theme</vt:lpstr>
      <vt:lpstr> Judaism and Christianity </vt:lpstr>
      <vt:lpstr>The Text—Jeremiah 31:31-34</vt:lpstr>
      <vt:lpstr>Introduction</vt:lpstr>
      <vt:lpstr>Jeremiah 31:31-34</vt:lpstr>
      <vt:lpstr>Jeremiah 31:31-34</vt:lpstr>
      <vt:lpstr>Jeremiah 31:31-34</vt:lpstr>
      <vt:lpstr>Contrasting Two Covenants</vt:lpstr>
      <vt:lpstr>Jesus’ Invitation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Cindy Nelson</cp:lastModifiedBy>
  <cp:revision>58</cp:revision>
  <cp:lastPrinted>2019-01-27T20:17:48Z</cp:lastPrinted>
  <dcterms:modified xsi:type="dcterms:W3CDTF">2019-01-28T14:06:56Z</dcterms:modified>
</cp:coreProperties>
</file>