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45"/>
  </p:notesMasterIdLst>
  <p:handoutMasterIdLst>
    <p:handoutMasterId r:id="rId46"/>
  </p:handoutMasterIdLst>
  <p:sldIdLst>
    <p:sldId id="1860" r:id="rId2"/>
    <p:sldId id="2236" r:id="rId3"/>
    <p:sldId id="2217" r:id="rId4"/>
    <p:sldId id="2827" r:id="rId5"/>
    <p:sldId id="2275" r:id="rId6"/>
    <p:sldId id="2844" r:id="rId7"/>
    <p:sldId id="2834" r:id="rId8"/>
    <p:sldId id="2846" r:id="rId9"/>
    <p:sldId id="2850" r:id="rId10"/>
    <p:sldId id="2852" r:id="rId11"/>
    <p:sldId id="2853" r:id="rId12"/>
    <p:sldId id="2861" r:id="rId13"/>
    <p:sldId id="2862" r:id="rId14"/>
    <p:sldId id="2863" r:id="rId15"/>
    <p:sldId id="2864" r:id="rId16"/>
    <p:sldId id="2865" r:id="rId17"/>
    <p:sldId id="2866" r:id="rId18"/>
    <p:sldId id="2867" r:id="rId19"/>
    <p:sldId id="2871" r:id="rId20"/>
    <p:sldId id="2872" r:id="rId21"/>
    <p:sldId id="2868" r:id="rId22"/>
    <p:sldId id="2869" r:id="rId23"/>
    <p:sldId id="2854" r:id="rId24"/>
    <p:sldId id="2873" r:id="rId25"/>
    <p:sldId id="2874" r:id="rId26"/>
    <p:sldId id="2875" r:id="rId27"/>
    <p:sldId id="2881" r:id="rId28"/>
    <p:sldId id="2857" r:id="rId29"/>
    <p:sldId id="2859" r:id="rId30"/>
    <p:sldId id="2882" r:id="rId31"/>
    <p:sldId id="2883" r:id="rId32"/>
    <p:sldId id="2884" r:id="rId33"/>
    <p:sldId id="2860" r:id="rId34"/>
    <p:sldId id="2885" r:id="rId35"/>
    <p:sldId id="2886" r:id="rId36"/>
    <p:sldId id="2855" r:id="rId37"/>
    <p:sldId id="2887" r:id="rId38"/>
    <p:sldId id="2888" r:id="rId39"/>
    <p:sldId id="2889" r:id="rId40"/>
    <p:sldId id="2890" r:id="rId41"/>
    <p:sldId id="2891" r:id="rId42"/>
    <p:sldId id="2892" r:id="rId43"/>
    <p:sldId id="2893" r:id="rId44"/>
  </p:sldIdLst>
  <p:sldSz cx="12192000" cy="6858000"/>
  <p:notesSz cx="7023100" cy="93091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userDrawn="1">
          <p15:clr>
            <a:srgbClr val="A4A3A4"/>
          </p15:clr>
        </p15:guide>
        <p15:guide id="2" pos="3816"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 initials="D" lastIdx="6" clrIdx="0">
    <p:extLst>
      <p:ext uri="{19B8F6BF-5375-455C-9EA6-DF929625EA0E}">
        <p15:presenceInfo xmlns:p15="http://schemas.microsoft.com/office/powerpoint/2012/main" userId="D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4070C"/>
    <a:srgbClr val="152543"/>
    <a:srgbClr val="860A0A"/>
    <a:srgbClr val="90AAFE"/>
    <a:srgbClr val="0083E6"/>
    <a:srgbClr val="D9E2FF"/>
    <a:srgbClr val="E6E6E6"/>
    <a:srgbClr val="8FE2FF"/>
    <a:srgbClr val="D2A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18" autoAdjust="0"/>
    <p:restoredTop sz="94257" autoAdjust="0"/>
  </p:normalViewPr>
  <p:slideViewPr>
    <p:cSldViewPr snapToGrid="0">
      <p:cViewPr varScale="1">
        <p:scale>
          <a:sx n="104" d="100"/>
          <a:sy n="104" d="100"/>
        </p:scale>
        <p:origin x="408" y="114"/>
      </p:cViewPr>
      <p:guideLst>
        <p:guide orient="horz" pos="3168"/>
        <p:guide pos="3816"/>
      </p:guideLst>
    </p:cSldViewPr>
  </p:slideViewPr>
  <p:notesTextViewPr>
    <p:cViewPr>
      <p:scale>
        <a:sx n="75" d="100"/>
        <a:sy n="75" d="100"/>
      </p:scale>
      <p:origin x="0" y="0"/>
    </p:cViewPr>
  </p:notesTextViewPr>
  <p:sorterViewPr>
    <p:cViewPr>
      <p:scale>
        <a:sx n="100" d="100"/>
        <a:sy n="100" d="100"/>
      </p:scale>
      <p:origin x="0" y="-4598"/>
    </p:cViewPr>
  </p:sorterViewPr>
  <p:notesViewPr>
    <p:cSldViewPr snapToGrid="0" showGuides="1">
      <p:cViewPr varScale="1">
        <p:scale>
          <a:sx n="61" d="100"/>
          <a:sy n="61" d="100"/>
        </p:scale>
        <p:origin x="3125"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C05C11-85CC-4A72-8840-09EA5F247F0F}"/>
              </a:ext>
            </a:extLst>
          </p:cNvPr>
          <p:cNvSpPr>
            <a:spLocks noGrp="1"/>
          </p:cNvSpPr>
          <p:nvPr>
            <p:ph type="hdr" sz="quarter"/>
          </p:nvPr>
        </p:nvSpPr>
        <p:spPr>
          <a:xfrm>
            <a:off x="2" y="0"/>
            <a:ext cx="3043762" cy="465927"/>
          </a:xfrm>
          <a:prstGeom prst="rect">
            <a:avLst/>
          </a:prstGeom>
        </p:spPr>
        <p:txBody>
          <a:bodyPr vert="horz" lIns="90553" tIns="45277" rIns="90553" bIns="45277" rtlCol="0"/>
          <a:lstStyle>
            <a:lvl1pPr algn="l">
              <a:defRPr sz="1200"/>
            </a:lvl1pPr>
          </a:lstStyle>
          <a:p>
            <a:endParaRPr lang="en-US" dirty="0"/>
          </a:p>
        </p:txBody>
      </p:sp>
      <p:sp>
        <p:nvSpPr>
          <p:cNvPr id="3" name="Date Placeholder 2">
            <a:extLst>
              <a:ext uri="{FF2B5EF4-FFF2-40B4-BE49-F238E27FC236}">
                <a16:creationId xmlns:a16="http://schemas.microsoft.com/office/drawing/2014/main" id="{11ABB54F-94B3-489C-836B-EE56E076C80A}"/>
              </a:ext>
            </a:extLst>
          </p:cNvPr>
          <p:cNvSpPr>
            <a:spLocks noGrp="1"/>
          </p:cNvSpPr>
          <p:nvPr>
            <p:ph type="dt" sz="quarter" idx="1"/>
          </p:nvPr>
        </p:nvSpPr>
        <p:spPr>
          <a:xfrm>
            <a:off x="3977770" y="0"/>
            <a:ext cx="3043762" cy="465927"/>
          </a:xfrm>
          <a:prstGeom prst="rect">
            <a:avLst/>
          </a:prstGeom>
        </p:spPr>
        <p:txBody>
          <a:bodyPr vert="horz" lIns="90553" tIns="45277" rIns="90553" bIns="45277" rtlCol="0"/>
          <a:lstStyle>
            <a:lvl1pPr algn="r">
              <a:defRPr sz="1200"/>
            </a:lvl1pPr>
          </a:lstStyle>
          <a:p>
            <a:fld id="{E394A81C-ADBD-4272-AFB6-C20F19B759A6}" type="datetimeFigureOut">
              <a:rPr lang="en-US" smtClean="0"/>
              <a:t>10/18/2020</a:t>
            </a:fld>
            <a:endParaRPr lang="en-US" dirty="0"/>
          </a:p>
        </p:txBody>
      </p:sp>
      <p:sp>
        <p:nvSpPr>
          <p:cNvPr id="4" name="Footer Placeholder 3">
            <a:extLst>
              <a:ext uri="{FF2B5EF4-FFF2-40B4-BE49-F238E27FC236}">
                <a16:creationId xmlns:a16="http://schemas.microsoft.com/office/drawing/2014/main" id="{FE42178E-8AB7-47FE-B318-6C37AEC248CF}"/>
              </a:ext>
            </a:extLst>
          </p:cNvPr>
          <p:cNvSpPr>
            <a:spLocks noGrp="1"/>
          </p:cNvSpPr>
          <p:nvPr>
            <p:ph type="ftr" sz="quarter" idx="2"/>
          </p:nvPr>
        </p:nvSpPr>
        <p:spPr>
          <a:xfrm>
            <a:off x="2" y="8843173"/>
            <a:ext cx="3043762" cy="465927"/>
          </a:xfrm>
          <a:prstGeom prst="rect">
            <a:avLst/>
          </a:prstGeom>
        </p:spPr>
        <p:txBody>
          <a:bodyPr vert="horz" lIns="90553" tIns="45277" rIns="90553" bIns="45277"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5860AB7-3333-4EF5-BA29-252D24B81CBB}"/>
              </a:ext>
            </a:extLst>
          </p:cNvPr>
          <p:cNvSpPr>
            <a:spLocks noGrp="1"/>
          </p:cNvSpPr>
          <p:nvPr>
            <p:ph type="sldNum" sz="quarter" idx="3"/>
          </p:nvPr>
        </p:nvSpPr>
        <p:spPr>
          <a:xfrm>
            <a:off x="3977770" y="8843173"/>
            <a:ext cx="3043762" cy="465927"/>
          </a:xfrm>
          <a:prstGeom prst="rect">
            <a:avLst/>
          </a:prstGeom>
        </p:spPr>
        <p:txBody>
          <a:bodyPr vert="horz" lIns="90553" tIns="45277" rIns="90553" bIns="45277" rtlCol="0" anchor="b"/>
          <a:lstStyle>
            <a:lvl1pPr algn="r">
              <a:defRPr sz="1200"/>
            </a:lvl1pPr>
          </a:lstStyle>
          <a:p>
            <a:fld id="{FF1C3FAF-1055-4D9E-94CE-AB3C222662F3}" type="slidenum">
              <a:rPr lang="en-US" smtClean="0"/>
              <a:t>‹#›</a:t>
            </a:fld>
            <a:endParaRPr lang="en-US" dirty="0"/>
          </a:p>
        </p:txBody>
      </p:sp>
    </p:spTree>
    <p:extLst>
      <p:ext uri="{BB962C8B-B14F-4D97-AF65-F5344CB8AC3E}">
        <p14:creationId xmlns:p14="http://schemas.microsoft.com/office/powerpoint/2010/main" val="33090901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9575" y="698500"/>
            <a:ext cx="6205538" cy="34909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2310" y="4421823"/>
            <a:ext cx="5618480" cy="4189095"/>
          </a:xfrm>
          <a:prstGeom prst="rect">
            <a:avLst/>
          </a:prstGeom>
          <a:noFill/>
          <a:ln>
            <a:noFill/>
          </a:ln>
        </p:spPr>
        <p:txBody>
          <a:bodyPr spcFirstLastPara="1" wrap="square" lIns="93299" tIns="93299" rIns="93299" bIns="93299"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776265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349817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464456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351961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626716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79885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946277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747653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009800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458511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26962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933933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346112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176655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876936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073595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330487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488144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33530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59645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234370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19043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1777908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907809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665133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4195964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173240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236535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2220526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920459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3317369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6346620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316970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1597391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4843132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7540471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7863477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490820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129598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25270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288026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919428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90673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reserve="1" userDrawn="1">
  <p:cSld name="1_Title Slide">
    <p:spTree>
      <p:nvGrpSpPr>
        <p:cNvPr id="1" name="Shape 11"/>
        <p:cNvGrpSpPr/>
        <p:nvPr/>
      </p:nvGrpSpPr>
      <p:grpSpPr>
        <a:xfrm>
          <a:off x="0" y="0"/>
          <a:ext cx="0" cy="0"/>
          <a:chOff x="0" y="0"/>
          <a:chExt cx="0" cy="0"/>
        </a:xfrm>
      </p:grpSpPr>
    </p:spTree>
    <p:extLst>
      <p:ext uri="{BB962C8B-B14F-4D97-AF65-F5344CB8AC3E}">
        <p14:creationId xmlns:p14="http://schemas.microsoft.com/office/powerpoint/2010/main" val="4177075015"/>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53CB6-AF62-434C-9786-F9FADCA5696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073008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7" name="Google Shape;27;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28" name="Google Shape;28;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29" name="Google Shape;29;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30" name="Google Shape;30;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31" name="Google Shape;31;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7871774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83E6"/>
        </a:solidFill>
        <a:effectLst/>
      </p:bgPr>
    </p:bg>
    <p:spTree>
      <p:nvGrpSpPr>
        <p:cNvPr id="1" name="Shape 5"/>
        <p:cNvGrpSpPr/>
        <p:nvPr/>
      </p:nvGrpSpPr>
      <p:grpSpPr>
        <a:xfrm>
          <a:off x="0" y="0"/>
          <a:ext cx="0" cy="0"/>
          <a:chOff x="0" y="0"/>
          <a:chExt cx="0" cy="0"/>
        </a:xfrm>
      </p:grpSpPr>
      <p:sp>
        <p:nvSpPr>
          <p:cNvPr id="3" name="Rectangle 2">
            <a:extLst>
              <a:ext uri="{FF2B5EF4-FFF2-40B4-BE49-F238E27FC236}">
                <a16:creationId xmlns:a16="http://schemas.microsoft.com/office/drawing/2014/main" id="{C3F484DE-E094-48E8-B50F-5F896E155CA5}"/>
              </a:ext>
            </a:extLst>
          </p:cNvPr>
          <p:cNvSpPr/>
          <p:nvPr userDrawn="1"/>
        </p:nvSpPr>
        <p:spPr>
          <a:xfrm>
            <a:off x="193687" y="180753"/>
            <a:ext cx="11760547" cy="6475201"/>
          </a:xfrm>
          <a:prstGeom prst="rect">
            <a:avLst/>
          </a:prstGeom>
          <a:solidFill>
            <a:srgbClr val="90AAFE"/>
          </a:solidFill>
          <a:ln>
            <a:solidFill>
              <a:srgbClr val="860A0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22E13BB5-6638-4196-A0A5-A9DB00C3B2C2}"/>
              </a:ext>
            </a:extLst>
          </p:cNvPr>
          <p:cNvSpPr/>
          <p:nvPr userDrawn="1"/>
        </p:nvSpPr>
        <p:spPr>
          <a:xfrm>
            <a:off x="0" y="-11723"/>
            <a:ext cx="12160155" cy="6858000"/>
          </a:xfrm>
          <a:prstGeom prst="rect">
            <a:avLst/>
          </a:prstGeom>
          <a:noFill/>
          <a:ln w="228600">
            <a:solidFill>
              <a:srgbClr val="15254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76200">
                <a:solidFill>
                  <a:schemeClr val="tx1"/>
                </a:solidFill>
              </a:ln>
              <a:noFill/>
            </a:endParaRPr>
          </a:p>
        </p:txBody>
      </p:sp>
    </p:spTree>
  </p:cSld>
  <p:clrMap bg1="lt1" tx1="dk1" bg2="dk2" tx2="lt2" accent1="accent1" accent2="accent2" accent3="accent3" accent4="accent4" accent5="accent5" accent6="accent6" hlink="hlink" folHlink="folHlink"/>
  <p:sldLayoutIdLst>
    <p:sldLayoutId id="2147483663" r:id="rId1"/>
    <p:sldLayoutId id="2147483661" r:id="rId2"/>
    <p:sldLayoutId id="2147483662"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10" name="Rectangle 9">
            <a:extLst>
              <a:ext uri="{FF2B5EF4-FFF2-40B4-BE49-F238E27FC236}">
                <a16:creationId xmlns:a16="http://schemas.microsoft.com/office/drawing/2014/main" id="{A531CFB9-2425-45F6-AA69-6D30A8332E29}"/>
              </a:ext>
            </a:extLst>
          </p:cNvPr>
          <p:cNvSpPr/>
          <p:nvPr/>
        </p:nvSpPr>
        <p:spPr>
          <a:xfrm>
            <a:off x="281353" y="211015"/>
            <a:ext cx="11652739" cy="6386364"/>
          </a:xfrm>
          <a:prstGeom prst="rect">
            <a:avLst/>
          </a:prstGeom>
        </p:spPr>
        <p:txBody>
          <a:bodyPr wrap="square">
            <a:spAutoFit/>
          </a:bodyPr>
          <a:lstStyle/>
          <a:p>
            <a:pPr algn="ctr"/>
            <a:endParaRPr lang="en-US" sz="4400" b="1" dirty="0">
              <a:latin typeface="+mj-lt"/>
            </a:endParaRPr>
          </a:p>
          <a:p>
            <a:pPr algn="ctr"/>
            <a:r>
              <a:rPr lang="en-US" sz="8000" b="1" dirty="0">
                <a:latin typeface="+mj-lt"/>
              </a:rPr>
              <a:t>A Study of Revelation</a:t>
            </a:r>
          </a:p>
          <a:p>
            <a:pPr algn="ctr"/>
            <a:endParaRPr lang="en-US" sz="900" b="1" dirty="0">
              <a:latin typeface="+mj-lt"/>
            </a:endParaRPr>
          </a:p>
          <a:p>
            <a:pPr algn="ctr"/>
            <a:endParaRPr lang="en-US" sz="2400" b="1" dirty="0">
              <a:latin typeface="+mj-lt"/>
            </a:endParaRPr>
          </a:p>
          <a:p>
            <a:pPr algn="ctr"/>
            <a:endParaRPr lang="en-US" sz="3600" b="1" dirty="0">
              <a:latin typeface="+mj-lt"/>
            </a:endParaRPr>
          </a:p>
          <a:p>
            <a:pPr algn="ctr"/>
            <a:endParaRPr lang="en-US" sz="3600" b="1" dirty="0">
              <a:latin typeface="+mj-lt"/>
            </a:endParaRPr>
          </a:p>
          <a:p>
            <a:pPr algn="ctr"/>
            <a:r>
              <a:rPr lang="en-US" sz="4000" b="1" dirty="0">
                <a:latin typeface="+mj-lt"/>
              </a:rPr>
              <a:t>Palm Beach Lakes</a:t>
            </a:r>
          </a:p>
          <a:p>
            <a:pPr algn="ctr"/>
            <a:endParaRPr lang="en-US" sz="1600" b="1" dirty="0">
              <a:latin typeface="+mj-lt"/>
            </a:endParaRPr>
          </a:p>
          <a:p>
            <a:pPr algn="ctr"/>
            <a:r>
              <a:rPr lang="en-US" sz="2400" b="1" dirty="0">
                <a:latin typeface="+mj-lt"/>
              </a:rPr>
              <a:t>Dan Jenkins</a:t>
            </a:r>
          </a:p>
          <a:p>
            <a:pPr algn="ctr"/>
            <a:endParaRPr lang="en-US" sz="2400" b="1" dirty="0">
              <a:latin typeface="+mj-lt"/>
            </a:endParaRPr>
          </a:p>
          <a:p>
            <a:pPr algn="ctr"/>
            <a:endParaRPr lang="en-US" sz="2400" b="1" dirty="0">
              <a:latin typeface="+mj-lt"/>
            </a:endParaRPr>
          </a:p>
          <a:p>
            <a:pPr algn="ctr"/>
            <a:endParaRPr lang="en-US" sz="2400" b="1" dirty="0">
              <a:latin typeface="+mj-lt"/>
            </a:endParaRPr>
          </a:p>
          <a:p>
            <a:pPr algn="ctr"/>
            <a:r>
              <a:rPr lang="en-US" sz="2800" b="1" dirty="0">
                <a:latin typeface="+mj-lt"/>
              </a:rPr>
              <a:t>PART TWO</a:t>
            </a:r>
          </a:p>
        </p:txBody>
      </p:sp>
    </p:spTree>
    <p:extLst>
      <p:ext uri="{BB962C8B-B14F-4D97-AF65-F5344CB8AC3E}">
        <p14:creationId xmlns:p14="http://schemas.microsoft.com/office/powerpoint/2010/main" val="40290330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Twelve—Satan Cast Out Attacks Saints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6" y="909165"/>
            <a:ext cx="11242431" cy="3000821"/>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Four Characters and Their Actions</a:t>
            </a:r>
          </a:p>
          <a:p>
            <a:r>
              <a:rPr lang="en-US" sz="2300" b="1" dirty="0">
                <a:latin typeface="+mj-lt"/>
              </a:rPr>
              <a:t>      - The pregnant woman: gives birth to the child, attacked by dragon, God gives her 	wings to fly into wilderness and feed her for 1260 days or 3 ½ times (years)</a:t>
            </a:r>
          </a:p>
          <a:p>
            <a:r>
              <a:rPr lang="en-US" sz="2300" b="1" dirty="0">
                <a:latin typeface="+mj-lt"/>
              </a:rPr>
              <a:t>      - The dragon (Satan): seeks to kill child, war in heaven, cast out, has only a short time, 	uses it to kill woman &amp; her children</a:t>
            </a:r>
          </a:p>
          <a:p>
            <a:r>
              <a:rPr lang="en-US" sz="2300" b="1" dirty="0">
                <a:latin typeface="+mj-lt"/>
              </a:rPr>
              <a:t>      - The child: destined to rule nations with rod of iron, ascends into heaven, has all 	authority and the kingdom comes (key word to understand when is </a:t>
            </a:r>
            <a:r>
              <a:rPr lang="en-US" sz="2300" b="1" i="1" dirty="0">
                <a:latin typeface="+mj-lt"/>
              </a:rPr>
              <a:t>now</a:t>
            </a:r>
            <a:r>
              <a:rPr lang="en-US" sz="2300" b="1" dirty="0">
                <a:latin typeface="+mj-lt"/>
              </a:rPr>
              <a:t>)</a:t>
            </a:r>
          </a:p>
          <a:p>
            <a:r>
              <a:rPr lang="en-US" sz="2300" b="1" dirty="0">
                <a:latin typeface="+mj-lt"/>
              </a:rPr>
              <a:t>      - Michael defeats, Satan cast him out forever</a:t>
            </a:r>
            <a:endParaRPr lang="en-US" sz="2800" b="1" dirty="0">
              <a:latin typeface="+mj-lt"/>
            </a:endParaRPr>
          </a:p>
        </p:txBody>
      </p:sp>
    </p:spTree>
    <p:extLst>
      <p:ext uri="{BB962C8B-B14F-4D97-AF65-F5344CB8AC3E}">
        <p14:creationId xmlns:p14="http://schemas.microsoft.com/office/powerpoint/2010/main" val="4076785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Thirteen—3 Enemies=Devil &amp; 2 beasts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523220"/>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Devil with only short time uses two beasts</a:t>
            </a:r>
          </a:p>
        </p:txBody>
      </p:sp>
    </p:spTree>
    <p:extLst>
      <p:ext uri="{BB962C8B-B14F-4D97-AF65-F5344CB8AC3E}">
        <p14:creationId xmlns:p14="http://schemas.microsoft.com/office/powerpoint/2010/main" val="32719153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Thirteen—3 Enemies=Devil &amp; 2 beasts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954107"/>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Devil with only short time uses two beasts</a:t>
            </a:r>
          </a:p>
          <a:p>
            <a:pPr marL="339725" indent="-339725">
              <a:buFont typeface="Arial" panose="020B0604020202020204" pitchFamily="34" charset="0"/>
              <a:buChar char="•"/>
            </a:pPr>
            <a:r>
              <a:rPr lang="en-US" sz="2800" b="1" dirty="0">
                <a:latin typeface="+mj-lt"/>
              </a:rPr>
              <a:t>The beast of the sea—seven heads, ten horns, mortally wounded</a:t>
            </a:r>
          </a:p>
        </p:txBody>
      </p:sp>
    </p:spTree>
    <p:extLst>
      <p:ext uri="{BB962C8B-B14F-4D97-AF65-F5344CB8AC3E}">
        <p14:creationId xmlns:p14="http://schemas.microsoft.com/office/powerpoint/2010/main" val="2276058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Thirteen—3 Enemies=Devil &amp; 2 beasts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1308050"/>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Devil with only short time uses two beasts</a:t>
            </a:r>
          </a:p>
          <a:p>
            <a:pPr marL="339725" indent="-339725">
              <a:buFont typeface="Arial" panose="020B0604020202020204" pitchFamily="34" charset="0"/>
              <a:buChar char="•"/>
            </a:pPr>
            <a:r>
              <a:rPr lang="en-US" sz="2800" b="1" dirty="0">
                <a:latin typeface="+mj-lt"/>
              </a:rPr>
              <a:t>The beast of the sea—seven heads, ten horns, mortally wounded</a:t>
            </a:r>
          </a:p>
          <a:p>
            <a:r>
              <a:rPr lang="en-US" sz="2300" b="1" dirty="0">
                <a:latin typeface="+mj-lt"/>
              </a:rPr>
              <a:t>      - Looks like leopard, bear and lion and blasphemes God &amp; His tabernacle for 42 months</a:t>
            </a:r>
            <a:endParaRPr lang="en-US" sz="2800" b="1" dirty="0">
              <a:latin typeface="+mj-lt"/>
            </a:endParaRPr>
          </a:p>
        </p:txBody>
      </p:sp>
    </p:spTree>
    <p:extLst>
      <p:ext uri="{BB962C8B-B14F-4D97-AF65-F5344CB8AC3E}">
        <p14:creationId xmlns:p14="http://schemas.microsoft.com/office/powerpoint/2010/main" val="30775719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Thirteen—3 Enemies=Devil &amp; 2 beasts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2015936"/>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Devil with only short time uses two beasts</a:t>
            </a:r>
          </a:p>
          <a:p>
            <a:pPr marL="339725" indent="-339725">
              <a:buFont typeface="Arial" panose="020B0604020202020204" pitchFamily="34" charset="0"/>
              <a:buChar char="•"/>
            </a:pPr>
            <a:r>
              <a:rPr lang="en-US" sz="2800" b="1" dirty="0">
                <a:latin typeface="+mj-lt"/>
              </a:rPr>
              <a:t>The beast of the sea—seven heads, ten horns, mortally wounded</a:t>
            </a:r>
          </a:p>
          <a:p>
            <a:r>
              <a:rPr lang="en-US" sz="2300" b="1" dirty="0">
                <a:latin typeface="+mj-lt"/>
              </a:rPr>
              <a:t>      - Looks like leopard, bear and lion and blasphemes God &amp; His tabernacle for 42 months</a:t>
            </a:r>
          </a:p>
          <a:p>
            <a:r>
              <a:rPr lang="en-US" sz="2300" b="1" dirty="0">
                <a:latin typeface="+mj-lt"/>
              </a:rPr>
              <a:t>      - Compare this beast with the leopard, bear and lion (and a beast with ten horns) seen 	by Daniel in Daniel chapter 7—they are world kingdoms</a:t>
            </a:r>
            <a:endParaRPr lang="en-US" sz="2800" b="1" dirty="0">
              <a:latin typeface="+mj-lt"/>
            </a:endParaRPr>
          </a:p>
        </p:txBody>
      </p:sp>
    </p:spTree>
    <p:extLst>
      <p:ext uri="{BB962C8B-B14F-4D97-AF65-F5344CB8AC3E}">
        <p14:creationId xmlns:p14="http://schemas.microsoft.com/office/powerpoint/2010/main" val="42373421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Thirteen—3 Enemies=Devil &amp; 2 beasts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2369880"/>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Devil with only short time uses two beasts</a:t>
            </a:r>
          </a:p>
          <a:p>
            <a:pPr marL="339725" indent="-339725">
              <a:buFont typeface="Arial" panose="020B0604020202020204" pitchFamily="34" charset="0"/>
              <a:buChar char="•"/>
            </a:pPr>
            <a:r>
              <a:rPr lang="en-US" sz="2800" b="1" dirty="0">
                <a:latin typeface="+mj-lt"/>
              </a:rPr>
              <a:t>The beast of the sea—seven heads, ten horns, mortally wounded</a:t>
            </a:r>
          </a:p>
          <a:p>
            <a:r>
              <a:rPr lang="en-US" sz="2300" b="1" dirty="0">
                <a:latin typeface="+mj-lt"/>
              </a:rPr>
              <a:t>      - Looks like leopard, bear and lion and blasphemes God &amp; His tabernacle for 42 months</a:t>
            </a:r>
          </a:p>
          <a:p>
            <a:r>
              <a:rPr lang="en-US" sz="2300" b="1" dirty="0">
                <a:latin typeface="+mj-lt"/>
              </a:rPr>
              <a:t>      - Compare this beast with the leopard, bear and lion (and a beast with ten horns) seen 	by Daniel in Daniel chapter 7—they are world kingdoms</a:t>
            </a:r>
          </a:p>
          <a:p>
            <a:r>
              <a:rPr lang="en-US" sz="2300" b="1" dirty="0">
                <a:latin typeface="+mj-lt"/>
              </a:rPr>
              <a:t>      - Mortal wound heals and all the world worships this beast; the 7 horns are 7 kings</a:t>
            </a:r>
            <a:endParaRPr lang="en-US" sz="2800" b="1" dirty="0">
              <a:latin typeface="+mj-lt"/>
            </a:endParaRPr>
          </a:p>
        </p:txBody>
      </p:sp>
    </p:spTree>
    <p:extLst>
      <p:ext uri="{BB962C8B-B14F-4D97-AF65-F5344CB8AC3E}">
        <p14:creationId xmlns:p14="http://schemas.microsoft.com/office/powerpoint/2010/main" val="40417999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Thirteen—3 Enemies=Devil &amp; 2 beasts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2723823"/>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Devil with only short time uses two beasts</a:t>
            </a:r>
          </a:p>
          <a:p>
            <a:pPr marL="339725" indent="-339725">
              <a:buFont typeface="Arial" panose="020B0604020202020204" pitchFamily="34" charset="0"/>
              <a:buChar char="•"/>
            </a:pPr>
            <a:r>
              <a:rPr lang="en-US" sz="2800" b="1" dirty="0">
                <a:latin typeface="+mj-lt"/>
              </a:rPr>
              <a:t>The beast of the sea—seven heads, ten horns, mortally wounded</a:t>
            </a:r>
          </a:p>
          <a:p>
            <a:r>
              <a:rPr lang="en-US" sz="2300" b="1" dirty="0">
                <a:latin typeface="+mj-lt"/>
              </a:rPr>
              <a:t>      - Looks like leopard, bear and lion and blasphemes God &amp; His tabernacle for 42 months</a:t>
            </a:r>
          </a:p>
          <a:p>
            <a:r>
              <a:rPr lang="en-US" sz="2300" b="1" dirty="0">
                <a:latin typeface="+mj-lt"/>
              </a:rPr>
              <a:t>      - Compare this beast with the leopard, bear and lion (and a beast with ten horns) seen 	by Daniel in Daniel chapter 7—they are world kingdoms</a:t>
            </a:r>
          </a:p>
          <a:p>
            <a:r>
              <a:rPr lang="en-US" sz="2300" b="1" dirty="0">
                <a:latin typeface="+mj-lt"/>
              </a:rPr>
              <a:t>      - Mortal wound heals and all the world worships this beast; the 7 horns are 7 kings </a:t>
            </a:r>
          </a:p>
          <a:p>
            <a:r>
              <a:rPr lang="en-US" sz="2300" b="1" dirty="0">
                <a:latin typeface="+mj-lt"/>
              </a:rPr>
              <a:t>      - Chapter 17 show explains the seven heads and mortal wound (Rev. 17:9-10)</a:t>
            </a:r>
            <a:endParaRPr lang="en-US" sz="2800" b="1" dirty="0">
              <a:latin typeface="+mj-lt"/>
            </a:endParaRPr>
          </a:p>
        </p:txBody>
      </p:sp>
    </p:spTree>
    <p:extLst>
      <p:ext uri="{BB962C8B-B14F-4D97-AF65-F5344CB8AC3E}">
        <p14:creationId xmlns:p14="http://schemas.microsoft.com/office/powerpoint/2010/main" val="34837192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Thirteen—3 Enemies=Devil &amp; 2 beasts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3077766"/>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Devil with only short time uses two beasts</a:t>
            </a:r>
          </a:p>
          <a:p>
            <a:pPr marL="339725" indent="-339725">
              <a:buFont typeface="Arial" panose="020B0604020202020204" pitchFamily="34" charset="0"/>
              <a:buChar char="•"/>
            </a:pPr>
            <a:r>
              <a:rPr lang="en-US" sz="2800" b="1" dirty="0">
                <a:latin typeface="+mj-lt"/>
              </a:rPr>
              <a:t>The beast of the sea—seven heads, ten horns, mortally wounded</a:t>
            </a:r>
          </a:p>
          <a:p>
            <a:r>
              <a:rPr lang="en-US" sz="2300" b="1" dirty="0">
                <a:latin typeface="+mj-lt"/>
              </a:rPr>
              <a:t>      - Looks like leopard, bear and lion and blasphemes God &amp; His tabernacle for 42 months</a:t>
            </a:r>
          </a:p>
          <a:p>
            <a:r>
              <a:rPr lang="en-US" sz="2300" b="1" dirty="0">
                <a:latin typeface="+mj-lt"/>
              </a:rPr>
              <a:t>      - Compare this beast with the leopard, bear and lion (and a beast with ten horns) seen 	by Daniel in Daniel chapter 7—they are world kingdoms</a:t>
            </a:r>
          </a:p>
          <a:p>
            <a:r>
              <a:rPr lang="en-US" sz="2300" b="1" dirty="0">
                <a:latin typeface="+mj-lt"/>
              </a:rPr>
              <a:t>      - Mortal wound heals and all the world worships this beast; the 7 horns are 7 kings </a:t>
            </a:r>
          </a:p>
          <a:p>
            <a:r>
              <a:rPr lang="en-US" sz="2300" b="1" dirty="0">
                <a:latin typeface="+mj-lt"/>
              </a:rPr>
              <a:t>      - Chapter 17 show explains the seven heads and mortal wound (Rev. 17:9-10)</a:t>
            </a:r>
          </a:p>
          <a:p>
            <a:r>
              <a:rPr lang="en-US" sz="2300" b="1" dirty="0">
                <a:latin typeface="+mj-lt"/>
              </a:rPr>
              <a:t>      - He overcomes the saints and given authority of every tribe, tongue and nation</a:t>
            </a:r>
            <a:endParaRPr lang="en-US" sz="2800" b="1" dirty="0">
              <a:latin typeface="+mj-lt"/>
            </a:endParaRPr>
          </a:p>
        </p:txBody>
      </p:sp>
    </p:spTree>
    <p:extLst>
      <p:ext uri="{BB962C8B-B14F-4D97-AF65-F5344CB8AC3E}">
        <p14:creationId xmlns:p14="http://schemas.microsoft.com/office/powerpoint/2010/main" val="6091403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Thirteen—3 Enemies=Devil &amp; 2 beasts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3431709"/>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Devil with only short time uses two beasts</a:t>
            </a:r>
          </a:p>
          <a:p>
            <a:pPr marL="339725" indent="-339725">
              <a:buFont typeface="Arial" panose="020B0604020202020204" pitchFamily="34" charset="0"/>
              <a:buChar char="•"/>
            </a:pPr>
            <a:r>
              <a:rPr lang="en-US" sz="2800" b="1" dirty="0">
                <a:latin typeface="+mj-lt"/>
              </a:rPr>
              <a:t>The beast of the sea—seven heads, ten horns, mortally wounded</a:t>
            </a:r>
          </a:p>
          <a:p>
            <a:r>
              <a:rPr lang="en-US" sz="2300" b="1" dirty="0">
                <a:latin typeface="+mj-lt"/>
              </a:rPr>
              <a:t>      - Looks like leopard, bear and lion and blasphemes God &amp; His tabernacle for 42 months</a:t>
            </a:r>
          </a:p>
          <a:p>
            <a:r>
              <a:rPr lang="en-US" sz="2300" b="1" dirty="0">
                <a:latin typeface="+mj-lt"/>
              </a:rPr>
              <a:t>      - Compare this beast with the leopard, bear and lion (and a beast with ten horns) seen 	by Daniel in Daniel chapter 7—they are world kingdoms</a:t>
            </a:r>
          </a:p>
          <a:p>
            <a:r>
              <a:rPr lang="en-US" sz="2300" b="1" dirty="0">
                <a:latin typeface="+mj-lt"/>
              </a:rPr>
              <a:t>      - Mortal wound heals and all the world worships this beast; the 7 horns are 7 kings </a:t>
            </a:r>
          </a:p>
          <a:p>
            <a:r>
              <a:rPr lang="en-US" sz="2300" b="1" dirty="0">
                <a:latin typeface="+mj-lt"/>
              </a:rPr>
              <a:t>      - Chapter 17 show explains the seven heads and mortal wound (Rev. 17:9-10)</a:t>
            </a:r>
          </a:p>
          <a:p>
            <a:r>
              <a:rPr lang="en-US" sz="2300" b="1" dirty="0">
                <a:latin typeface="+mj-lt"/>
              </a:rPr>
              <a:t>      - He overcomes the saints and given authority of every tribe, tongue and nation</a:t>
            </a:r>
          </a:p>
          <a:p>
            <a:r>
              <a:rPr lang="en-US" sz="2300" b="1" dirty="0">
                <a:latin typeface="+mj-lt"/>
              </a:rPr>
              <a:t>      - All, except those who have seal of God, worship the beast</a:t>
            </a:r>
            <a:endParaRPr lang="en-US" sz="2800" b="1" dirty="0">
              <a:latin typeface="+mj-lt"/>
            </a:endParaRPr>
          </a:p>
        </p:txBody>
      </p:sp>
    </p:spTree>
    <p:extLst>
      <p:ext uri="{BB962C8B-B14F-4D97-AF65-F5344CB8AC3E}">
        <p14:creationId xmlns:p14="http://schemas.microsoft.com/office/powerpoint/2010/main" val="1982858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Thirteen—3 Enemies=Devil &amp; 2 beasts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3785652"/>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Devil with only short time uses two beasts</a:t>
            </a:r>
          </a:p>
          <a:p>
            <a:pPr marL="339725" indent="-339725">
              <a:buFont typeface="Arial" panose="020B0604020202020204" pitchFamily="34" charset="0"/>
              <a:buChar char="•"/>
            </a:pPr>
            <a:r>
              <a:rPr lang="en-US" sz="2800" b="1" dirty="0">
                <a:latin typeface="+mj-lt"/>
              </a:rPr>
              <a:t>The beast of the sea—seven heads, ten horns, mortally wounded</a:t>
            </a:r>
          </a:p>
          <a:p>
            <a:r>
              <a:rPr lang="en-US" sz="2300" b="1" dirty="0">
                <a:latin typeface="+mj-lt"/>
              </a:rPr>
              <a:t>      - Looks like leopard, bear and lion and blasphemes God &amp; His tabernacle for 42 months</a:t>
            </a:r>
          </a:p>
          <a:p>
            <a:r>
              <a:rPr lang="en-US" sz="2300" b="1" dirty="0">
                <a:latin typeface="+mj-lt"/>
              </a:rPr>
              <a:t>      - Compare this beast with the leopard, bear and lion (and a beast with ten horns) seen 	by Daniel in Daniel chapter 7—they are world kingdoms</a:t>
            </a:r>
          </a:p>
          <a:p>
            <a:r>
              <a:rPr lang="en-US" sz="2300" b="1" dirty="0">
                <a:latin typeface="+mj-lt"/>
              </a:rPr>
              <a:t>      - Mortal wound heals and all the world worships this beast; the 7 horns are 7 kings </a:t>
            </a:r>
          </a:p>
          <a:p>
            <a:r>
              <a:rPr lang="en-US" sz="2300" b="1" dirty="0">
                <a:latin typeface="+mj-lt"/>
              </a:rPr>
              <a:t>      - Chapter 17 show explains the seven heads and mortal wound (Rev. 17:9-10)</a:t>
            </a:r>
          </a:p>
          <a:p>
            <a:r>
              <a:rPr lang="en-US" sz="2300" b="1" dirty="0">
                <a:latin typeface="+mj-lt"/>
              </a:rPr>
              <a:t>      - He overcomes the saints and given authority of every tribe, tongue and nation</a:t>
            </a:r>
          </a:p>
          <a:p>
            <a:r>
              <a:rPr lang="en-US" sz="2300" b="1" dirty="0">
                <a:latin typeface="+mj-lt"/>
              </a:rPr>
              <a:t>      - All, except those who have seal of God, worship the beast </a:t>
            </a:r>
          </a:p>
          <a:p>
            <a:r>
              <a:rPr lang="en-US" sz="2300" b="1" dirty="0">
                <a:latin typeface="+mj-lt"/>
              </a:rPr>
              <a:t>      - All the early Caesars proclaimed deity; temples were erected to worship them</a:t>
            </a:r>
            <a:endParaRPr lang="en-US" sz="2800" b="1" dirty="0">
              <a:latin typeface="+mj-lt"/>
            </a:endParaRPr>
          </a:p>
        </p:txBody>
      </p:sp>
    </p:spTree>
    <p:extLst>
      <p:ext uri="{BB962C8B-B14F-4D97-AF65-F5344CB8AC3E}">
        <p14:creationId xmlns:p14="http://schemas.microsoft.com/office/powerpoint/2010/main" val="282499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6307015" y="1352183"/>
            <a:ext cx="5451232" cy="4524315"/>
          </a:xfrm>
          <a:prstGeom prst="rect">
            <a:avLst/>
          </a:prstGeom>
          <a:solidFill>
            <a:srgbClr val="04070C"/>
          </a:solidFill>
          <a:ln w="76200">
            <a:solidFill>
              <a:srgbClr val="0000CC"/>
            </a:solidFill>
          </a:ln>
        </p:spPr>
        <p:txBody>
          <a:bodyPr wrap="square" rtlCol="0">
            <a:spAutoFit/>
          </a:bodyPr>
          <a:lstStyle/>
          <a:p>
            <a:pPr algn="just"/>
            <a:r>
              <a:rPr lang="en-US" sz="2400" b="1" dirty="0">
                <a:solidFill>
                  <a:schemeClr val="bg1"/>
                </a:solidFill>
                <a:latin typeface="+mj-lt"/>
              </a:rPr>
              <a:t>  1  The Revelation of Jesus Christ, which God gave Him to show His servants—things which </a:t>
            </a:r>
            <a:r>
              <a:rPr lang="en-US" sz="2400" b="1" dirty="0">
                <a:solidFill>
                  <a:srgbClr val="FFFF00"/>
                </a:solidFill>
                <a:latin typeface="+mj-lt"/>
              </a:rPr>
              <a:t>MUST SHORTLY TAKE PLACE</a:t>
            </a:r>
            <a:r>
              <a:rPr lang="en-US" sz="2400" b="1" dirty="0">
                <a:solidFill>
                  <a:schemeClr val="bg1"/>
                </a:solidFill>
                <a:latin typeface="+mj-lt"/>
              </a:rPr>
              <a:t>. And He sent and signified it by His angel to His servant John, </a:t>
            </a:r>
          </a:p>
          <a:p>
            <a:pPr algn="just"/>
            <a:r>
              <a:rPr lang="en-US" sz="2400" b="1" dirty="0">
                <a:solidFill>
                  <a:schemeClr val="bg1"/>
                </a:solidFill>
                <a:latin typeface="+mj-lt"/>
              </a:rPr>
              <a:t>  2  who bore witness to the word of God, and to the testimony of Jesus Christ, to all things that he saw. </a:t>
            </a:r>
          </a:p>
          <a:p>
            <a:pPr algn="just"/>
            <a:r>
              <a:rPr lang="en-US" sz="2400" b="1" dirty="0">
                <a:solidFill>
                  <a:schemeClr val="bg1"/>
                </a:solidFill>
                <a:latin typeface="+mj-lt"/>
              </a:rPr>
              <a:t>  3  Blessed is he who reads and those who hear the words of this prophecy, and keep those things which are written in it; </a:t>
            </a:r>
            <a:r>
              <a:rPr lang="en-US" sz="2400" b="1" dirty="0">
                <a:solidFill>
                  <a:srgbClr val="FFFF00"/>
                </a:solidFill>
                <a:latin typeface="+mj-lt"/>
              </a:rPr>
              <a:t>FOR THE TIME IS NEAR</a:t>
            </a:r>
            <a:r>
              <a:rPr lang="en-US" sz="2400" dirty="0">
                <a:solidFill>
                  <a:srgbClr val="FFFF00"/>
                </a:solidFill>
                <a:latin typeface="+mj-lt"/>
              </a:rPr>
              <a:t>. </a:t>
            </a:r>
          </a:p>
        </p:txBody>
      </p:sp>
      <p:sp>
        <p:nvSpPr>
          <p:cNvPr id="4" name="TextBox 3">
            <a:extLst>
              <a:ext uri="{FF2B5EF4-FFF2-40B4-BE49-F238E27FC236}">
                <a16:creationId xmlns:a16="http://schemas.microsoft.com/office/drawing/2014/main" id="{8A9A8B68-64BE-42D5-83F3-1469D4940189}"/>
              </a:ext>
            </a:extLst>
          </p:cNvPr>
          <p:cNvSpPr txBox="1"/>
          <p:nvPr/>
        </p:nvSpPr>
        <p:spPr>
          <a:xfrm>
            <a:off x="515816" y="1477109"/>
            <a:ext cx="5662246" cy="4231928"/>
          </a:xfrm>
          <a:prstGeom prst="rect">
            <a:avLst/>
          </a:prstGeom>
          <a:noFill/>
        </p:spPr>
        <p:txBody>
          <a:bodyPr wrap="square" rtlCol="0">
            <a:spAutoFit/>
          </a:bodyPr>
          <a:lstStyle/>
          <a:p>
            <a:pPr marL="339725" indent="-339725">
              <a:spcAft>
                <a:spcPts val="1800"/>
              </a:spcAft>
              <a:buFont typeface="Arial" panose="020B0604020202020204" pitchFamily="34" charset="0"/>
              <a:buChar char="•"/>
            </a:pPr>
            <a:r>
              <a:rPr lang="en-US" sz="2800" b="1" dirty="0">
                <a:latin typeface="+mj-lt"/>
              </a:rPr>
              <a:t>It is a revelation </a:t>
            </a:r>
          </a:p>
          <a:p>
            <a:pPr marL="339725" indent="-339725">
              <a:spcAft>
                <a:spcPts val="1800"/>
              </a:spcAft>
              <a:buFont typeface="Arial" panose="020B0604020202020204" pitchFamily="34" charset="0"/>
              <a:buChar char="•"/>
            </a:pPr>
            <a:r>
              <a:rPr lang="en-US" sz="2800" b="1" dirty="0">
                <a:latin typeface="+mj-lt"/>
              </a:rPr>
              <a:t>It is a revelation to seven churches in Asia </a:t>
            </a:r>
          </a:p>
          <a:p>
            <a:pPr marL="339725" indent="-339725">
              <a:spcAft>
                <a:spcPts val="1800"/>
              </a:spcAft>
              <a:buFont typeface="Arial" panose="020B0604020202020204" pitchFamily="34" charset="0"/>
              <a:buChar char="•"/>
            </a:pPr>
            <a:r>
              <a:rPr lang="en-US" sz="2800" b="1" dirty="0">
                <a:latin typeface="+mj-lt"/>
              </a:rPr>
              <a:t>It is a revelation to seven churches in Asia in signs </a:t>
            </a:r>
          </a:p>
          <a:p>
            <a:pPr marL="339725" indent="-339725">
              <a:spcAft>
                <a:spcPts val="1800"/>
              </a:spcAft>
              <a:buFont typeface="Arial" panose="020B0604020202020204" pitchFamily="34" charset="0"/>
              <a:buChar char="•"/>
            </a:pPr>
            <a:r>
              <a:rPr lang="en-US" sz="2800" b="1" dirty="0">
                <a:latin typeface="+mj-lt"/>
              </a:rPr>
              <a:t>It is a revelation to seven churches in Asia in signs of THINGS WHICH MUST SHORTLY TAKE PLACE</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69441"/>
          </a:xfrm>
          <a:prstGeom prst="rect">
            <a:avLst/>
          </a:prstGeom>
          <a:noFill/>
        </p:spPr>
        <p:txBody>
          <a:bodyPr wrap="square" rtlCol="0">
            <a:spAutoFit/>
          </a:bodyPr>
          <a:lstStyle/>
          <a:p>
            <a:pPr algn="ctr"/>
            <a:r>
              <a:rPr lang="en-US" sz="4400" b="1" dirty="0">
                <a:latin typeface="+mj-lt"/>
              </a:rPr>
              <a:t>Four Keys to Understand the Book</a:t>
            </a:r>
          </a:p>
        </p:txBody>
      </p:sp>
    </p:spTree>
    <p:extLst>
      <p:ext uri="{BB962C8B-B14F-4D97-AF65-F5344CB8AC3E}">
        <p14:creationId xmlns:p14="http://schemas.microsoft.com/office/powerpoint/2010/main" val="38007694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Thirteen—3 Enemies=Devil &amp; 2 beasts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4139595"/>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Devil with only short time uses two beasts</a:t>
            </a:r>
          </a:p>
          <a:p>
            <a:pPr marL="339725" indent="-339725">
              <a:buFont typeface="Arial" panose="020B0604020202020204" pitchFamily="34" charset="0"/>
              <a:buChar char="•"/>
            </a:pPr>
            <a:r>
              <a:rPr lang="en-US" sz="2800" b="1" dirty="0">
                <a:latin typeface="+mj-lt"/>
              </a:rPr>
              <a:t>The beast of the sea—seven heads, ten horns, mortally wounded</a:t>
            </a:r>
          </a:p>
          <a:p>
            <a:r>
              <a:rPr lang="en-US" sz="2300" b="1" dirty="0">
                <a:latin typeface="+mj-lt"/>
              </a:rPr>
              <a:t>      - Looks like leopard, bear and lion and blasphemes God &amp; His tabernacle for 42 months</a:t>
            </a:r>
          </a:p>
          <a:p>
            <a:r>
              <a:rPr lang="en-US" sz="2300" b="1" dirty="0">
                <a:latin typeface="+mj-lt"/>
              </a:rPr>
              <a:t>      - Compare this beast with the leopard, bear and lion (and a beast with ten horns) seen 	by Daniel in Daniel chapter 7—they are world kingdoms</a:t>
            </a:r>
          </a:p>
          <a:p>
            <a:r>
              <a:rPr lang="en-US" sz="2300" b="1" dirty="0">
                <a:latin typeface="+mj-lt"/>
              </a:rPr>
              <a:t>      - Mortal wound heals and all the world worships this beast; the 7 horns are 7 kings </a:t>
            </a:r>
          </a:p>
          <a:p>
            <a:r>
              <a:rPr lang="en-US" sz="2300" b="1" dirty="0">
                <a:latin typeface="+mj-lt"/>
              </a:rPr>
              <a:t>      - Chapter 17 show explains the seven heads and mortal wound (Rev. 17:9-10)</a:t>
            </a:r>
          </a:p>
          <a:p>
            <a:r>
              <a:rPr lang="en-US" sz="2300" b="1" dirty="0">
                <a:latin typeface="+mj-lt"/>
              </a:rPr>
              <a:t>      - He overcomes the saints and given authority of every tribe, tongue and nation</a:t>
            </a:r>
          </a:p>
          <a:p>
            <a:r>
              <a:rPr lang="en-US" sz="2300" b="1" dirty="0">
                <a:latin typeface="+mj-lt"/>
              </a:rPr>
              <a:t>      - All, except those who have seal of God, worship the beast </a:t>
            </a:r>
          </a:p>
          <a:p>
            <a:r>
              <a:rPr lang="en-US" sz="2300" b="1" dirty="0">
                <a:latin typeface="+mj-lt"/>
              </a:rPr>
              <a:t>      - All the early Caesars proclaimed deity; temples were erected to worship them</a:t>
            </a:r>
          </a:p>
          <a:p>
            <a:r>
              <a:rPr lang="en-US" sz="2300" b="1" dirty="0">
                <a:latin typeface="+mj-lt"/>
              </a:rPr>
              <a:t>      - Those in seven churches knew who he was—who was being worship?</a:t>
            </a:r>
            <a:endParaRPr lang="en-US" sz="2800" b="1" dirty="0">
              <a:latin typeface="+mj-lt"/>
            </a:endParaRPr>
          </a:p>
        </p:txBody>
      </p:sp>
    </p:spTree>
    <p:extLst>
      <p:ext uri="{BB962C8B-B14F-4D97-AF65-F5344CB8AC3E}">
        <p14:creationId xmlns:p14="http://schemas.microsoft.com/office/powerpoint/2010/main" val="1474347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Thirteen—3 Enemies=Devil &amp; 2 beasts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4493538"/>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Devil with only short time uses two beasts</a:t>
            </a:r>
          </a:p>
          <a:p>
            <a:pPr marL="339725" indent="-339725">
              <a:buFont typeface="Arial" panose="020B0604020202020204" pitchFamily="34" charset="0"/>
              <a:buChar char="•"/>
            </a:pPr>
            <a:r>
              <a:rPr lang="en-US" sz="2800" b="1" dirty="0">
                <a:latin typeface="+mj-lt"/>
              </a:rPr>
              <a:t>The beast of the sea—seven heads, ten horns, mortally wounded</a:t>
            </a:r>
          </a:p>
          <a:p>
            <a:r>
              <a:rPr lang="en-US" sz="2300" b="1" dirty="0">
                <a:latin typeface="+mj-lt"/>
              </a:rPr>
              <a:t>      - Looks like leopard, bear and lion and blasphemes God &amp; His tabernacle for 42 months</a:t>
            </a:r>
          </a:p>
          <a:p>
            <a:r>
              <a:rPr lang="en-US" sz="2300" b="1" dirty="0">
                <a:latin typeface="+mj-lt"/>
              </a:rPr>
              <a:t>      - Compare this beast with the leopard, bear and lion (and a beast with ten horns) seen 	by Daniel in Daniel chapter 7—they are world kingdoms</a:t>
            </a:r>
          </a:p>
          <a:p>
            <a:r>
              <a:rPr lang="en-US" sz="2300" b="1" dirty="0">
                <a:latin typeface="+mj-lt"/>
              </a:rPr>
              <a:t>      - Mortal wound heals and all the world worships this beast; the 7 horns are 7 kings </a:t>
            </a:r>
          </a:p>
          <a:p>
            <a:r>
              <a:rPr lang="en-US" sz="2300" b="1" dirty="0">
                <a:latin typeface="+mj-lt"/>
              </a:rPr>
              <a:t>      - Chapter 17 show explains the seven heads and mortal wound (Rev. 17:9-10)</a:t>
            </a:r>
          </a:p>
          <a:p>
            <a:r>
              <a:rPr lang="en-US" sz="2300" b="1" dirty="0">
                <a:latin typeface="+mj-lt"/>
              </a:rPr>
              <a:t>      - He overcomes the saints and given authority of every tribe, tongue and nation</a:t>
            </a:r>
          </a:p>
          <a:p>
            <a:r>
              <a:rPr lang="en-US" sz="2300" b="1" dirty="0">
                <a:latin typeface="+mj-lt"/>
              </a:rPr>
              <a:t>      - All, except those who have seal of God, worship the beast </a:t>
            </a:r>
          </a:p>
          <a:p>
            <a:r>
              <a:rPr lang="en-US" sz="2300" b="1" dirty="0">
                <a:latin typeface="+mj-lt"/>
              </a:rPr>
              <a:t>      - All the early Caesars proclaimed deity; temples were erected to worship them</a:t>
            </a:r>
          </a:p>
          <a:p>
            <a:r>
              <a:rPr lang="en-US" sz="2300" b="1" dirty="0">
                <a:latin typeface="+mj-lt"/>
              </a:rPr>
              <a:t>      - Those in seven churches knew who he was—who was being worship?</a:t>
            </a:r>
          </a:p>
          <a:p>
            <a:r>
              <a:rPr lang="en-US" sz="2300" b="1" dirty="0">
                <a:latin typeface="+mj-lt"/>
              </a:rPr>
              <a:t>      - His number is the number of a man=666 (see next slide)</a:t>
            </a:r>
            <a:endParaRPr lang="en-US" sz="2800" b="1" dirty="0">
              <a:latin typeface="+mj-lt"/>
            </a:endParaRPr>
          </a:p>
        </p:txBody>
      </p:sp>
    </p:spTree>
    <p:extLst>
      <p:ext uri="{BB962C8B-B14F-4D97-AF65-F5344CB8AC3E}">
        <p14:creationId xmlns:p14="http://schemas.microsoft.com/office/powerpoint/2010/main" val="39961238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Thirteen—3 Enemies=Devil &amp; 2 beasts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4847481"/>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Devil with only short time uses two beasts</a:t>
            </a:r>
          </a:p>
          <a:p>
            <a:pPr marL="339725" indent="-339725">
              <a:buFont typeface="Arial" panose="020B0604020202020204" pitchFamily="34" charset="0"/>
              <a:buChar char="•"/>
            </a:pPr>
            <a:r>
              <a:rPr lang="en-US" sz="2800" b="1" dirty="0">
                <a:latin typeface="+mj-lt"/>
              </a:rPr>
              <a:t>The beast of the sea—seven heads, ten horns, mortally wounded</a:t>
            </a:r>
          </a:p>
          <a:p>
            <a:r>
              <a:rPr lang="en-US" sz="2300" b="1" dirty="0">
                <a:latin typeface="+mj-lt"/>
              </a:rPr>
              <a:t>      - Looks like leopard, bear and lion and blasphemes God &amp; His tabernacle for 42 months</a:t>
            </a:r>
          </a:p>
          <a:p>
            <a:r>
              <a:rPr lang="en-US" sz="2300" b="1" dirty="0">
                <a:latin typeface="+mj-lt"/>
              </a:rPr>
              <a:t>      - Compare this beast with the leopard, bear and lion (and a beast with ten horns) seen 	by Daniel in Daniel chapter 7—they are world kingdoms</a:t>
            </a:r>
          </a:p>
          <a:p>
            <a:r>
              <a:rPr lang="en-US" sz="2300" b="1" dirty="0">
                <a:latin typeface="+mj-lt"/>
              </a:rPr>
              <a:t>      - Mortal wound heals and all the world worships this beast; the 7 horns are 7 kings </a:t>
            </a:r>
          </a:p>
          <a:p>
            <a:r>
              <a:rPr lang="en-US" sz="2300" b="1" dirty="0">
                <a:latin typeface="+mj-lt"/>
              </a:rPr>
              <a:t>      - Chapter 17 show explains the seven heads and mortal wound (Rev. 17:9-10)</a:t>
            </a:r>
          </a:p>
          <a:p>
            <a:r>
              <a:rPr lang="en-US" sz="2300" b="1" dirty="0">
                <a:latin typeface="+mj-lt"/>
              </a:rPr>
              <a:t>      - He overcomes the saints and given authority of every tribe, tongue and nation</a:t>
            </a:r>
          </a:p>
          <a:p>
            <a:r>
              <a:rPr lang="en-US" sz="2300" b="1" dirty="0">
                <a:latin typeface="+mj-lt"/>
              </a:rPr>
              <a:t>      - All, except those who have seal of God, worship the beast </a:t>
            </a:r>
          </a:p>
          <a:p>
            <a:r>
              <a:rPr lang="en-US" sz="2300" b="1" dirty="0">
                <a:latin typeface="+mj-lt"/>
              </a:rPr>
              <a:t>      - All the early Caesars proclaimed deity; temples were erected to worship them</a:t>
            </a:r>
          </a:p>
          <a:p>
            <a:r>
              <a:rPr lang="en-US" sz="2300" b="1" dirty="0">
                <a:latin typeface="+mj-lt"/>
              </a:rPr>
              <a:t>      - Those in seven churches knew who he was—who was being worship?</a:t>
            </a:r>
          </a:p>
          <a:p>
            <a:r>
              <a:rPr lang="en-US" sz="2300" b="1" dirty="0">
                <a:latin typeface="+mj-lt"/>
              </a:rPr>
              <a:t>      - His number is the number of a man=666 (see next slide)</a:t>
            </a:r>
          </a:p>
          <a:p>
            <a:r>
              <a:rPr lang="en-US" sz="2300" b="1" dirty="0">
                <a:latin typeface="+mj-lt"/>
              </a:rPr>
              <a:t>      - Chapter 19 shows his destiny=to be captured and killed by the sword</a:t>
            </a:r>
            <a:endParaRPr lang="en-US" sz="2800" b="1" dirty="0">
              <a:latin typeface="+mj-lt"/>
            </a:endParaRPr>
          </a:p>
        </p:txBody>
      </p:sp>
    </p:spTree>
    <p:extLst>
      <p:ext uri="{BB962C8B-B14F-4D97-AF65-F5344CB8AC3E}">
        <p14:creationId xmlns:p14="http://schemas.microsoft.com/office/powerpoint/2010/main" val="11984280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Thirteen—3 Enemies=Devil &amp; 2 beasts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2423740"/>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Devil with only short time uses two beasts</a:t>
            </a:r>
          </a:p>
          <a:p>
            <a:pPr marL="339725" indent="-339725">
              <a:buFont typeface="Arial" panose="020B0604020202020204" pitchFamily="34" charset="0"/>
              <a:buChar char="•"/>
            </a:pPr>
            <a:r>
              <a:rPr lang="en-US" sz="2800" b="1" dirty="0">
                <a:latin typeface="+mj-lt"/>
              </a:rPr>
              <a:t>The beast of the sea—seven heads, ten horns, mortally wounded</a:t>
            </a:r>
          </a:p>
          <a:p>
            <a:pPr marL="339725" indent="-339725">
              <a:buFont typeface="Arial" panose="020B0604020202020204" pitchFamily="34" charset="0"/>
              <a:buChar char="•"/>
            </a:pPr>
            <a:r>
              <a:rPr lang="en-US" sz="2800" b="1" dirty="0">
                <a:latin typeface="+mj-lt"/>
              </a:rPr>
              <a:t>The beast of the land—later called the false prophet</a:t>
            </a:r>
          </a:p>
          <a:p>
            <a:r>
              <a:rPr lang="en-US" sz="2250" b="1" dirty="0">
                <a:latin typeface="+mj-lt"/>
              </a:rPr>
              <a:t>      - Looks like a lamb, speaks like a dragon</a:t>
            </a:r>
          </a:p>
          <a:p>
            <a:r>
              <a:rPr lang="en-US" sz="2250" b="1" dirty="0">
                <a:latin typeface="+mj-lt"/>
              </a:rPr>
              <a:t>      - Exercises the authority given by dragon to first beast</a:t>
            </a:r>
          </a:p>
          <a:p>
            <a:r>
              <a:rPr lang="en-US" sz="2250" b="1" dirty="0">
                <a:latin typeface="+mj-lt"/>
              </a:rPr>
              <a:t>      - He gives breath (life) to beasts who should have died from mortal wound</a:t>
            </a:r>
          </a:p>
        </p:txBody>
      </p:sp>
    </p:spTree>
    <p:extLst>
      <p:ext uri="{BB962C8B-B14F-4D97-AF65-F5344CB8AC3E}">
        <p14:creationId xmlns:p14="http://schemas.microsoft.com/office/powerpoint/2010/main" val="3758307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Thirteen—3 Enemies=Devil &amp; 2 beasts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3462486"/>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Devil with only short time uses two beasts</a:t>
            </a:r>
          </a:p>
          <a:p>
            <a:pPr marL="339725" indent="-339725">
              <a:buFont typeface="Arial" panose="020B0604020202020204" pitchFamily="34" charset="0"/>
              <a:buChar char="•"/>
            </a:pPr>
            <a:r>
              <a:rPr lang="en-US" sz="2800" b="1" dirty="0">
                <a:latin typeface="+mj-lt"/>
              </a:rPr>
              <a:t>The beast of the sea—seven heads, ten horns, mortally wounded</a:t>
            </a:r>
          </a:p>
          <a:p>
            <a:pPr marL="339725" indent="-339725">
              <a:buFont typeface="Arial" panose="020B0604020202020204" pitchFamily="34" charset="0"/>
              <a:buChar char="•"/>
            </a:pPr>
            <a:r>
              <a:rPr lang="en-US" sz="2800" b="1" dirty="0">
                <a:latin typeface="+mj-lt"/>
              </a:rPr>
              <a:t>The beast of the land—later called the false prophet</a:t>
            </a:r>
          </a:p>
          <a:p>
            <a:r>
              <a:rPr lang="en-US" sz="2250" b="1" dirty="0">
                <a:latin typeface="+mj-lt"/>
              </a:rPr>
              <a:t>      - Looks like a lamb, speaks like a dragon</a:t>
            </a:r>
          </a:p>
          <a:p>
            <a:r>
              <a:rPr lang="en-US" sz="2250" b="1" dirty="0">
                <a:latin typeface="+mj-lt"/>
              </a:rPr>
              <a:t>      - Exercises the authority given by dragon to first beast</a:t>
            </a:r>
          </a:p>
          <a:p>
            <a:r>
              <a:rPr lang="en-US" sz="2250" b="1" dirty="0">
                <a:latin typeface="+mj-lt"/>
              </a:rPr>
              <a:t>      - He gives breath (life) to beasts who should have died from mortal wound</a:t>
            </a:r>
          </a:p>
          <a:p>
            <a:r>
              <a:rPr lang="en-US" sz="2250" b="1" dirty="0">
                <a:latin typeface="+mj-lt"/>
              </a:rPr>
              <a:t>      - All the world—“… small and great, rich and poor, free and slave” worships beast</a:t>
            </a:r>
          </a:p>
          <a:p>
            <a:r>
              <a:rPr lang="en-US" sz="2250" b="1" dirty="0">
                <a:latin typeface="+mj-lt"/>
              </a:rPr>
              <a:t>      - Those who worship beast given the mark of the beast</a:t>
            </a:r>
          </a:p>
          <a:p>
            <a:r>
              <a:rPr lang="en-US" sz="2250" b="1" dirty="0">
                <a:latin typeface="+mj-lt"/>
              </a:rPr>
              <a:t>      - Only those with mark of beast can buy, sell or get gain</a:t>
            </a:r>
          </a:p>
        </p:txBody>
      </p:sp>
    </p:spTree>
    <p:extLst>
      <p:ext uri="{BB962C8B-B14F-4D97-AF65-F5344CB8AC3E}">
        <p14:creationId xmlns:p14="http://schemas.microsoft.com/office/powerpoint/2010/main" val="38173527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Thirteen—3 Enemies=Devil &amp; 2 beasts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3808735"/>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Devil with only short time uses two beasts</a:t>
            </a:r>
          </a:p>
          <a:p>
            <a:pPr marL="339725" indent="-339725">
              <a:buFont typeface="Arial" panose="020B0604020202020204" pitchFamily="34" charset="0"/>
              <a:buChar char="•"/>
            </a:pPr>
            <a:r>
              <a:rPr lang="en-US" sz="2800" b="1" dirty="0">
                <a:latin typeface="+mj-lt"/>
              </a:rPr>
              <a:t>The beast of the sea—seven heads, ten horns, mortally wounded</a:t>
            </a:r>
          </a:p>
          <a:p>
            <a:pPr marL="339725" indent="-339725">
              <a:buFont typeface="Arial" panose="020B0604020202020204" pitchFamily="34" charset="0"/>
              <a:buChar char="•"/>
            </a:pPr>
            <a:r>
              <a:rPr lang="en-US" sz="2800" b="1" dirty="0">
                <a:latin typeface="+mj-lt"/>
              </a:rPr>
              <a:t>The beast of the land—later called the false prophet</a:t>
            </a:r>
          </a:p>
          <a:p>
            <a:r>
              <a:rPr lang="en-US" sz="2250" b="1" dirty="0">
                <a:latin typeface="+mj-lt"/>
              </a:rPr>
              <a:t>      - Looks like a lamb, speaks like a dragon</a:t>
            </a:r>
          </a:p>
          <a:p>
            <a:r>
              <a:rPr lang="en-US" sz="2250" b="1" dirty="0">
                <a:latin typeface="+mj-lt"/>
              </a:rPr>
              <a:t>      - Exercises the authority given by dragon to first beast</a:t>
            </a:r>
          </a:p>
          <a:p>
            <a:r>
              <a:rPr lang="en-US" sz="2250" b="1" dirty="0">
                <a:latin typeface="+mj-lt"/>
              </a:rPr>
              <a:t>      - He gives breath (life) to beasts who should have died from mortal wound</a:t>
            </a:r>
          </a:p>
          <a:p>
            <a:r>
              <a:rPr lang="en-US" sz="2250" b="1" dirty="0">
                <a:latin typeface="+mj-lt"/>
              </a:rPr>
              <a:t>      - All the world—“… small and great, rich and poor, free and slave” worships beast</a:t>
            </a:r>
          </a:p>
          <a:p>
            <a:r>
              <a:rPr lang="en-US" sz="2250" b="1" dirty="0">
                <a:latin typeface="+mj-lt"/>
              </a:rPr>
              <a:t>      - Those who worship beast given the mark of the beast</a:t>
            </a:r>
          </a:p>
          <a:p>
            <a:r>
              <a:rPr lang="en-US" sz="2250" b="1" dirty="0">
                <a:latin typeface="+mj-lt"/>
              </a:rPr>
              <a:t>      - Only those with mark of beast can buy, sell or get gain</a:t>
            </a:r>
          </a:p>
          <a:p>
            <a:r>
              <a:rPr lang="en-US" sz="2250" b="1" dirty="0">
                <a:latin typeface="+mj-lt"/>
              </a:rPr>
              <a:t>      - Those in the seven churches immediately knew what this mark was</a:t>
            </a:r>
          </a:p>
        </p:txBody>
      </p:sp>
    </p:spTree>
    <p:extLst>
      <p:ext uri="{BB962C8B-B14F-4D97-AF65-F5344CB8AC3E}">
        <p14:creationId xmlns:p14="http://schemas.microsoft.com/office/powerpoint/2010/main" val="28627682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Thirteen—3 Enemies=Devil &amp; 2 beasts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5193729"/>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Devil with only short time uses two beasts</a:t>
            </a:r>
          </a:p>
          <a:p>
            <a:pPr marL="339725" indent="-339725">
              <a:buFont typeface="Arial" panose="020B0604020202020204" pitchFamily="34" charset="0"/>
              <a:buChar char="•"/>
            </a:pPr>
            <a:r>
              <a:rPr lang="en-US" sz="2800" b="1" dirty="0">
                <a:latin typeface="+mj-lt"/>
              </a:rPr>
              <a:t>The beast of the sea—seven heads, ten horns, mortally wounded</a:t>
            </a:r>
          </a:p>
          <a:p>
            <a:pPr marL="339725" indent="-339725">
              <a:buFont typeface="Arial" panose="020B0604020202020204" pitchFamily="34" charset="0"/>
              <a:buChar char="•"/>
            </a:pPr>
            <a:r>
              <a:rPr lang="en-US" sz="2800" b="1" dirty="0">
                <a:latin typeface="+mj-lt"/>
              </a:rPr>
              <a:t>The beast of the land—later called the false prophet</a:t>
            </a:r>
          </a:p>
          <a:p>
            <a:r>
              <a:rPr lang="en-US" sz="2250" b="1" dirty="0">
                <a:latin typeface="+mj-lt"/>
              </a:rPr>
              <a:t>      - Looks like a lamb, speaks like a dragon</a:t>
            </a:r>
          </a:p>
          <a:p>
            <a:r>
              <a:rPr lang="en-US" sz="2250" b="1" dirty="0">
                <a:latin typeface="+mj-lt"/>
              </a:rPr>
              <a:t>      - Exercises the authority given by dragon to first beast</a:t>
            </a:r>
          </a:p>
          <a:p>
            <a:r>
              <a:rPr lang="en-US" sz="2250" b="1" dirty="0">
                <a:latin typeface="+mj-lt"/>
              </a:rPr>
              <a:t>      - He gives breath (life) to beasts who should have died from mortal wound</a:t>
            </a:r>
          </a:p>
          <a:p>
            <a:r>
              <a:rPr lang="en-US" sz="2250" b="1" dirty="0">
                <a:latin typeface="+mj-lt"/>
              </a:rPr>
              <a:t>      - All the world—“… small and great, rich and poor, free and slave” worships beast</a:t>
            </a:r>
          </a:p>
          <a:p>
            <a:r>
              <a:rPr lang="en-US" sz="2250" b="1" dirty="0">
                <a:latin typeface="+mj-lt"/>
              </a:rPr>
              <a:t>      - Those who worship beast given the mark of the beast</a:t>
            </a:r>
          </a:p>
          <a:p>
            <a:r>
              <a:rPr lang="en-US" sz="2250" b="1" dirty="0">
                <a:latin typeface="+mj-lt"/>
              </a:rPr>
              <a:t>      - Only those with mark of beast can buy, sell or get gain</a:t>
            </a:r>
          </a:p>
          <a:p>
            <a:r>
              <a:rPr lang="en-US" sz="2250" b="1" dirty="0">
                <a:latin typeface="+mj-lt"/>
              </a:rPr>
              <a:t>      - Those in the seven churches immediately knew what this mark was</a:t>
            </a:r>
          </a:p>
          <a:p>
            <a:r>
              <a:rPr lang="en-US" sz="2250" b="1" dirty="0">
                <a:latin typeface="+mj-lt"/>
              </a:rPr>
              <a:t>      - No way to work unless part of trade guides and each of them worshiped their idols</a:t>
            </a:r>
          </a:p>
          <a:p>
            <a:r>
              <a:rPr lang="en-US" sz="2250" b="1" dirty="0">
                <a:latin typeface="+mj-lt"/>
              </a:rPr>
              <a:t>      - The number 666 = we understand Roman numerals have a value (I=1; V=5; X=10)—	every Greek letter had numerical value and this number represented in code who 	the person was (“my sweetheart is 1240”) so the code name of beast is 666</a:t>
            </a:r>
          </a:p>
        </p:txBody>
      </p:sp>
    </p:spTree>
    <p:extLst>
      <p:ext uri="{BB962C8B-B14F-4D97-AF65-F5344CB8AC3E}">
        <p14:creationId xmlns:p14="http://schemas.microsoft.com/office/powerpoint/2010/main" val="25705511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Thirteen—3 Enemies=Devil &amp; 2 beasts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5886227"/>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Devil with only short time uses two beasts</a:t>
            </a:r>
          </a:p>
          <a:p>
            <a:pPr marL="339725" indent="-339725">
              <a:buFont typeface="Arial" panose="020B0604020202020204" pitchFamily="34" charset="0"/>
              <a:buChar char="•"/>
            </a:pPr>
            <a:r>
              <a:rPr lang="en-US" sz="2800" b="1" dirty="0">
                <a:latin typeface="+mj-lt"/>
              </a:rPr>
              <a:t>The beast of the sea—seven heads, ten horns, mortally wounded</a:t>
            </a:r>
          </a:p>
          <a:p>
            <a:pPr marL="339725" indent="-339725">
              <a:buFont typeface="Arial" panose="020B0604020202020204" pitchFamily="34" charset="0"/>
              <a:buChar char="•"/>
            </a:pPr>
            <a:r>
              <a:rPr lang="en-US" sz="2800" b="1" dirty="0">
                <a:latin typeface="+mj-lt"/>
              </a:rPr>
              <a:t>The beast of the land—later called the false prophet</a:t>
            </a:r>
          </a:p>
          <a:p>
            <a:r>
              <a:rPr lang="en-US" sz="2250" b="1" dirty="0">
                <a:latin typeface="+mj-lt"/>
              </a:rPr>
              <a:t>      - Looks like a lamb, speaks like a dragon</a:t>
            </a:r>
          </a:p>
          <a:p>
            <a:r>
              <a:rPr lang="en-US" sz="2250" b="1" dirty="0">
                <a:latin typeface="+mj-lt"/>
              </a:rPr>
              <a:t>      - Exercises the authority given by dragon to first beast</a:t>
            </a:r>
          </a:p>
          <a:p>
            <a:r>
              <a:rPr lang="en-US" sz="2250" b="1" dirty="0">
                <a:latin typeface="+mj-lt"/>
              </a:rPr>
              <a:t>      - He gives breath (life) to beasts who should have died from mortal wound</a:t>
            </a:r>
          </a:p>
          <a:p>
            <a:r>
              <a:rPr lang="en-US" sz="2250" b="1" dirty="0">
                <a:latin typeface="+mj-lt"/>
              </a:rPr>
              <a:t>      - All the world—“… small and great, rich and poor, free and slave” worships beast</a:t>
            </a:r>
          </a:p>
          <a:p>
            <a:r>
              <a:rPr lang="en-US" sz="2250" b="1" dirty="0">
                <a:latin typeface="+mj-lt"/>
              </a:rPr>
              <a:t>      - Those who worship beast given the mark of the beast</a:t>
            </a:r>
          </a:p>
          <a:p>
            <a:r>
              <a:rPr lang="en-US" sz="2250" b="1" dirty="0">
                <a:latin typeface="+mj-lt"/>
              </a:rPr>
              <a:t>      - Only those with mark of beast can buy, sell or get gain</a:t>
            </a:r>
          </a:p>
          <a:p>
            <a:r>
              <a:rPr lang="en-US" sz="2250" b="1" dirty="0">
                <a:latin typeface="+mj-lt"/>
              </a:rPr>
              <a:t>      - Those in the seven churches immediately knew what this mark was</a:t>
            </a:r>
          </a:p>
          <a:p>
            <a:r>
              <a:rPr lang="en-US" sz="2250" b="1" dirty="0">
                <a:latin typeface="+mj-lt"/>
              </a:rPr>
              <a:t>      - No way to work unless part of trade guides and each of them worshiped their idols</a:t>
            </a:r>
          </a:p>
          <a:p>
            <a:r>
              <a:rPr lang="en-US" sz="2250" b="1" dirty="0">
                <a:latin typeface="+mj-lt"/>
              </a:rPr>
              <a:t>      - The number 666 = we understand Roman numerals have a value (I=1; V=5; X=10)—	every Greek letter had numerical value and this number represented in code who 	the person was (“my sweetheart is 1240”) so the code name of beast is 666</a:t>
            </a:r>
          </a:p>
          <a:p>
            <a:r>
              <a:rPr lang="en-US" sz="2250" b="1" dirty="0">
                <a:latin typeface="+mj-lt"/>
              </a:rPr>
              <a:t>      - Many ideas given—we have no need to know exactly—seven churches knew it was the 	name of the man whose name totaled 666 and one who was persecuting them!</a:t>
            </a:r>
          </a:p>
        </p:txBody>
      </p:sp>
    </p:spTree>
    <p:extLst>
      <p:ext uri="{BB962C8B-B14F-4D97-AF65-F5344CB8AC3E}">
        <p14:creationId xmlns:p14="http://schemas.microsoft.com/office/powerpoint/2010/main" val="6173481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07886"/>
          </a:xfrm>
          <a:prstGeom prst="rect">
            <a:avLst/>
          </a:prstGeom>
          <a:noFill/>
        </p:spPr>
        <p:txBody>
          <a:bodyPr wrap="square" rtlCol="0">
            <a:spAutoFit/>
          </a:bodyPr>
          <a:lstStyle/>
          <a:p>
            <a:pPr algn="ctr"/>
            <a:r>
              <a:rPr lang="en-US" sz="4000" b="1" dirty="0">
                <a:latin typeface="+mj-lt"/>
              </a:rPr>
              <a:t>Chapter Fourteen—New Song, 3 Angels, 2 Harvests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277572" y="908280"/>
            <a:ext cx="11636856" cy="1215717"/>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Those Redeemed Ones  Sing a New Song</a:t>
            </a:r>
          </a:p>
          <a:p>
            <a:r>
              <a:rPr lang="en-US" sz="2250" b="1" dirty="0">
                <a:latin typeface="+mj-lt"/>
              </a:rPr>
              <a:t>      - They are the </a:t>
            </a:r>
            <a:r>
              <a:rPr lang="en-US" sz="2250" b="1" dirty="0" err="1">
                <a:latin typeface="+mj-lt"/>
              </a:rPr>
              <a:t>firstfruits</a:t>
            </a:r>
            <a:r>
              <a:rPr lang="en-US" sz="2250" b="1" dirty="0">
                <a:latin typeface="+mj-lt"/>
              </a:rPr>
              <a:t> of the redeemed</a:t>
            </a:r>
          </a:p>
          <a:p>
            <a:r>
              <a:rPr lang="en-US" sz="2250" b="1" dirty="0">
                <a:latin typeface="+mj-lt"/>
              </a:rPr>
              <a:t>      - Pure and blameless</a:t>
            </a:r>
            <a:endParaRPr lang="en-US" sz="1300" b="1" dirty="0">
              <a:latin typeface="+mj-lt"/>
            </a:endParaRPr>
          </a:p>
        </p:txBody>
      </p:sp>
    </p:spTree>
    <p:extLst>
      <p:ext uri="{BB962C8B-B14F-4D97-AF65-F5344CB8AC3E}">
        <p14:creationId xmlns:p14="http://schemas.microsoft.com/office/powerpoint/2010/main" val="23954151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07886"/>
          </a:xfrm>
          <a:prstGeom prst="rect">
            <a:avLst/>
          </a:prstGeom>
          <a:noFill/>
        </p:spPr>
        <p:txBody>
          <a:bodyPr wrap="square" rtlCol="0">
            <a:spAutoFit/>
          </a:bodyPr>
          <a:lstStyle/>
          <a:p>
            <a:pPr algn="ctr"/>
            <a:r>
              <a:rPr lang="en-US" sz="4000" b="1" dirty="0">
                <a:latin typeface="+mj-lt"/>
              </a:rPr>
              <a:t>Chapter Fourteen—New Song, 3 Angels, 2 Harvests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277572" y="908278"/>
            <a:ext cx="11636856" cy="1646605"/>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Those Redeemed Ones  Sing a New Song</a:t>
            </a:r>
            <a:r>
              <a:rPr lang="en-US" sz="2250" b="1" dirty="0">
                <a:latin typeface="+mj-lt"/>
              </a:rPr>
              <a:t>   </a:t>
            </a:r>
            <a:endParaRPr lang="en-US" sz="2800" b="1" dirty="0">
              <a:latin typeface="+mj-lt"/>
            </a:endParaRPr>
          </a:p>
          <a:p>
            <a:pPr marL="339725" indent="-339725">
              <a:buFont typeface="Arial" panose="020B0604020202020204" pitchFamily="34" charset="0"/>
              <a:buChar char="•"/>
            </a:pPr>
            <a:r>
              <a:rPr lang="en-US" sz="2800" b="1" dirty="0">
                <a:latin typeface="+mj-lt"/>
              </a:rPr>
              <a:t>Messages of Three Flying Angels </a:t>
            </a:r>
          </a:p>
          <a:p>
            <a:r>
              <a:rPr lang="en-US" sz="2250" b="1" dirty="0">
                <a:latin typeface="+mj-lt"/>
              </a:rPr>
              <a:t>      - First angel—with eternal gospel to proclaim to every nation, tribe, language &amp; people</a:t>
            </a:r>
          </a:p>
          <a:p>
            <a:r>
              <a:rPr lang="en-US" sz="2250" b="1" dirty="0">
                <a:latin typeface="+mj-lt"/>
              </a:rPr>
              <a:t>      - Fear God who made heaven, earth, sea &amp; springs (four items of first four trumpets</a:t>
            </a:r>
            <a:endParaRPr lang="en-US" sz="1300" b="1" dirty="0">
              <a:latin typeface="+mj-lt"/>
            </a:endParaRPr>
          </a:p>
        </p:txBody>
      </p:sp>
    </p:spTree>
    <p:extLst>
      <p:ext uri="{BB962C8B-B14F-4D97-AF65-F5344CB8AC3E}">
        <p14:creationId xmlns:p14="http://schemas.microsoft.com/office/powerpoint/2010/main" val="180875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6307015" y="1352183"/>
            <a:ext cx="5451232" cy="4893647"/>
          </a:xfrm>
          <a:prstGeom prst="rect">
            <a:avLst/>
          </a:prstGeom>
          <a:solidFill>
            <a:srgbClr val="04070C"/>
          </a:solidFill>
          <a:ln w="76200">
            <a:solidFill>
              <a:srgbClr val="0000CC"/>
            </a:solidFill>
          </a:ln>
        </p:spPr>
        <p:txBody>
          <a:bodyPr wrap="square" rtlCol="0">
            <a:spAutoFit/>
          </a:bodyPr>
          <a:lstStyle/>
          <a:p>
            <a:pPr algn="just"/>
            <a:r>
              <a:rPr lang="en-US" sz="2400" b="1" dirty="0">
                <a:solidFill>
                  <a:schemeClr val="bg1"/>
                </a:solidFill>
                <a:latin typeface="+mj-lt"/>
              </a:rPr>
              <a:t>  1  The REVELATION of Jesus Christ, which God gave Him to show His servants—which must shortly take place…</a:t>
            </a:r>
          </a:p>
          <a:p>
            <a:pPr algn="just"/>
            <a:r>
              <a:rPr lang="en-US" sz="2400" b="1" dirty="0">
                <a:solidFill>
                  <a:schemeClr val="bg1"/>
                </a:solidFill>
                <a:latin typeface="+mj-lt"/>
              </a:rPr>
              <a:t>  11  “What you see, write in a book and send it to the seven churches which are in Asia: to </a:t>
            </a:r>
            <a:r>
              <a:rPr lang="en-US" sz="2400" b="1" dirty="0">
                <a:solidFill>
                  <a:srgbClr val="FFFF00"/>
                </a:solidFill>
                <a:latin typeface="+mj-lt"/>
              </a:rPr>
              <a:t>Ephesus</a:t>
            </a:r>
            <a:r>
              <a:rPr lang="en-US" sz="2400" b="1" dirty="0">
                <a:solidFill>
                  <a:schemeClr val="bg1"/>
                </a:solidFill>
                <a:latin typeface="+mj-lt"/>
              </a:rPr>
              <a:t>, to </a:t>
            </a:r>
            <a:r>
              <a:rPr lang="en-US" sz="2400" b="1" dirty="0">
                <a:solidFill>
                  <a:srgbClr val="FFFF00"/>
                </a:solidFill>
                <a:latin typeface="+mj-lt"/>
              </a:rPr>
              <a:t>Smyrna</a:t>
            </a:r>
            <a:r>
              <a:rPr lang="en-US" sz="2400" b="1" dirty="0">
                <a:solidFill>
                  <a:schemeClr val="bg1"/>
                </a:solidFill>
                <a:latin typeface="+mj-lt"/>
              </a:rPr>
              <a:t>, to </a:t>
            </a:r>
            <a:r>
              <a:rPr lang="en-US" sz="2400" b="1" dirty="0">
                <a:solidFill>
                  <a:srgbClr val="FFFF00"/>
                </a:solidFill>
                <a:latin typeface="+mj-lt"/>
              </a:rPr>
              <a:t>Pergamos</a:t>
            </a:r>
            <a:r>
              <a:rPr lang="en-US" sz="2400" b="1" dirty="0">
                <a:solidFill>
                  <a:schemeClr val="bg1"/>
                </a:solidFill>
                <a:latin typeface="+mj-lt"/>
              </a:rPr>
              <a:t>, to </a:t>
            </a:r>
            <a:r>
              <a:rPr lang="en-US" sz="2400" b="1" dirty="0">
                <a:solidFill>
                  <a:srgbClr val="FFFF00"/>
                </a:solidFill>
                <a:latin typeface="+mj-lt"/>
              </a:rPr>
              <a:t>Thyatira,</a:t>
            </a:r>
            <a:r>
              <a:rPr lang="en-US" sz="2400" b="1" dirty="0">
                <a:solidFill>
                  <a:schemeClr val="bg1"/>
                </a:solidFill>
                <a:latin typeface="+mj-lt"/>
              </a:rPr>
              <a:t> to </a:t>
            </a:r>
            <a:r>
              <a:rPr lang="en-US" sz="2400" b="1" dirty="0">
                <a:solidFill>
                  <a:srgbClr val="FFFF00"/>
                </a:solidFill>
                <a:latin typeface="+mj-lt"/>
              </a:rPr>
              <a:t>Sardis</a:t>
            </a:r>
            <a:r>
              <a:rPr lang="en-US" sz="2400" b="1" dirty="0">
                <a:solidFill>
                  <a:schemeClr val="bg1"/>
                </a:solidFill>
                <a:latin typeface="+mj-lt"/>
              </a:rPr>
              <a:t>, to </a:t>
            </a:r>
            <a:r>
              <a:rPr lang="en-US" sz="2400" b="1" dirty="0">
                <a:solidFill>
                  <a:srgbClr val="FFFF00"/>
                </a:solidFill>
                <a:latin typeface="+mj-lt"/>
              </a:rPr>
              <a:t>Philadelphia</a:t>
            </a:r>
            <a:r>
              <a:rPr lang="en-US" sz="2400" b="1" dirty="0">
                <a:solidFill>
                  <a:schemeClr val="bg1"/>
                </a:solidFill>
                <a:latin typeface="+mj-lt"/>
              </a:rPr>
              <a:t>, and to </a:t>
            </a:r>
            <a:r>
              <a:rPr lang="en-US" sz="2400" b="1" dirty="0">
                <a:solidFill>
                  <a:srgbClr val="FFFF00"/>
                </a:solidFill>
                <a:latin typeface="+mj-lt"/>
              </a:rPr>
              <a:t>Laodicea.</a:t>
            </a:r>
            <a:r>
              <a:rPr lang="en-US" sz="2400" b="1" dirty="0">
                <a:solidFill>
                  <a:schemeClr val="bg1"/>
                </a:solidFill>
                <a:latin typeface="+mj-lt"/>
              </a:rPr>
              <a:t>"</a:t>
            </a:r>
          </a:p>
          <a:p>
            <a:pPr algn="just"/>
            <a:r>
              <a:rPr lang="en-US" sz="2400" b="1" dirty="0">
                <a:solidFill>
                  <a:schemeClr val="bg1"/>
                </a:solidFill>
                <a:latin typeface="+mj-lt"/>
              </a:rPr>
              <a:t>3  Blessed is he who reads and those who hear the words of this prophecy, and keep those things which are written in it; for the time is near. </a:t>
            </a:r>
          </a:p>
        </p:txBody>
      </p:sp>
      <p:sp>
        <p:nvSpPr>
          <p:cNvPr id="4" name="TextBox 3">
            <a:extLst>
              <a:ext uri="{FF2B5EF4-FFF2-40B4-BE49-F238E27FC236}">
                <a16:creationId xmlns:a16="http://schemas.microsoft.com/office/drawing/2014/main" id="{8A9A8B68-64BE-42D5-83F3-1469D4940189}"/>
              </a:ext>
            </a:extLst>
          </p:cNvPr>
          <p:cNvSpPr txBox="1"/>
          <p:nvPr/>
        </p:nvSpPr>
        <p:spPr>
          <a:xfrm>
            <a:off x="515816" y="1477109"/>
            <a:ext cx="5662246" cy="2939266"/>
          </a:xfrm>
          <a:prstGeom prst="rect">
            <a:avLst/>
          </a:prstGeom>
          <a:noFill/>
        </p:spPr>
        <p:txBody>
          <a:bodyPr wrap="square" rtlCol="0">
            <a:spAutoFit/>
          </a:bodyPr>
          <a:lstStyle/>
          <a:p>
            <a:pPr marL="339725" indent="-339725">
              <a:spcAft>
                <a:spcPts val="1800"/>
              </a:spcAft>
              <a:buFont typeface="Arial" panose="020B0604020202020204" pitchFamily="34" charset="0"/>
              <a:buChar char="•"/>
            </a:pPr>
            <a:r>
              <a:rPr lang="en-US" sz="2800" b="1" dirty="0">
                <a:solidFill>
                  <a:schemeClr val="tx1"/>
                </a:solidFill>
                <a:latin typeface="+mj-lt"/>
              </a:rPr>
              <a:t>To understand this book, we must keep it in a first century world</a:t>
            </a:r>
          </a:p>
          <a:p>
            <a:pPr marL="339725" indent="-339725">
              <a:spcAft>
                <a:spcPts val="1800"/>
              </a:spcAft>
              <a:buFont typeface="Arial" panose="020B0604020202020204" pitchFamily="34" charset="0"/>
              <a:buChar char="•"/>
            </a:pPr>
            <a:r>
              <a:rPr lang="en-US" sz="2800" b="1" dirty="0">
                <a:latin typeface="+mj-lt"/>
              </a:rPr>
              <a:t>Two topics to consider</a:t>
            </a:r>
          </a:p>
          <a:p>
            <a:pPr>
              <a:spcAft>
                <a:spcPts val="1800"/>
              </a:spcAft>
            </a:pPr>
            <a:r>
              <a:rPr lang="en-US" sz="2800" b="1" dirty="0">
                <a:latin typeface="+mj-lt"/>
              </a:rPr>
              <a:t>     -  Source of persecution</a:t>
            </a:r>
          </a:p>
          <a:p>
            <a:pPr>
              <a:spcAft>
                <a:spcPts val="1800"/>
              </a:spcAft>
            </a:pPr>
            <a:r>
              <a:rPr lang="en-US" sz="2800" b="1" dirty="0">
                <a:latin typeface="+mj-lt"/>
              </a:rPr>
              <a:t>     -  Vineyard parable &amp; tribulation</a:t>
            </a:r>
          </a:p>
        </p:txBody>
      </p:sp>
      <p:sp>
        <p:nvSpPr>
          <p:cNvPr id="6" name="TextBox 5">
            <a:extLst>
              <a:ext uri="{FF2B5EF4-FFF2-40B4-BE49-F238E27FC236}">
                <a16:creationId xmlns:a16="http://schemas.microsoft.com/office/drawing/2014/main" id="{82DEDDE0-736E-4853-8653-EC12136FB9FD}"/>
              </a:ext>
            </a:extLst>
          </p:cNvPr>
          <p:cNvSpPr txBox="1"/>
          <p:nvPr/>
        </p:nvSpPr>
        <p:spPr>
          <a:xfrm>
            <a:off x="375139" y="316524"/>
            <a:ext cx="11383108" cy="769441"/>
          </a:xfrm>
          <a:prstGeom prst="rect">
            <a:avLst/>
          </a:prstGeom>
          <a:noFill/>
        </p:spPr>
        <p:txBody>
          <a:bodyPr wrap="square" rtlCol="0">
            <a:spAutoFit/>
          </a:bodyPr>
          <a:lstStyle/>
          <a:p>
            <a:r>
              <a:rPr lang="en-US" sz="4400" b="1" dirty="0">
                <a:latin typeface="+mj-lt"/>
              </a:rPr>
              <a:t>	Becoming Part of the First Century World</a:t>
            </a:r>
          </a:p>
        </p:txBody>
      </p:sp>
    </p:spTree>
    <p:extLst>
      <p:ext uri="{BB962C8B-B14F-4D97-AF65-F5344CB8AC3E}">
        <p14:creationId xmlns:p14="http://schemas.microsoft.com/office/powerpoint/2010/main" val="29166218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07886"/>
          </a:xfrm>
          <a:prstGeom prst="rect">
            <a:avLst/>
          </a:prstGeom>
          <a:noFill/>
        </p:spPr>
        <p:txBody>
          <a:bodyPr wrap="square" rtlCol="0">
            <a:spAutoFit/>
          </a:bodyPr>
          <a:lstStyle/>
          <a:p>
            <a:pPr algn="ctr"/>
            <a:r>
              <a:rPr lang="en-US" sz="4000" b="1" dirty="0">
                <a:latin typeface="+mj-lt"/>
              </a:rPr>
              <a:t>Chapter Fourteen—New Song, 3 Angels, 2 Harvests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277572" y="908278"/>
            <a:ext cx="11636856" cy="2685351"/>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Those Redeemed Ones  Sing a New Song</a:t>
            </a:r>
            <a:r>
              <a:rPr lang="en-US" sz="2250" b="1" dirty="0">
                <a:latin typeface="+mj-lt"/>
              </a:rPr>
              <a:t>   </a:t>
            </a:r>
            <a:endParaRPr lang="en-US" sz="2800" b="1" dirty="0">
              <a:latin typeface="+mj-lt"/>
            </a:endParaRPr>
          </a:p>
          <a:p>
            <a:pPr marL="339725" indent="-339725">
              <a:buFont typeface="Arial" panose="020B0604020202020204" pitchFamily="34" charset="0"/>
              <a:buChar char="•"/>
            </a:pPr>
            <a:r>
              <a:rPr lang="en-US" sz="2800" b="1" dirty="0">
                <a:latin typeface="+mj-lt"/>
              </a:rPr>
              <a:t>Messages of Three Flying Angels </a:t>
            </a:r>
          </a:p>
          <a:p>
            <a:r>
              <a:rPr lang="en-US" sz="2250" b="1" dirty="0">
                <a:latin typeface="+mj-lt"/>
              </a:rPr>
              <a:t>      - First angel—with eternal gospel to proclaim to every nation, tribe, language &amp; people</a:t>
            </a:r>
          </a:p>
          <a:p>
            <a:r>
              <a:rPr lang="en-US" sz="2250" b="1" dirty="0">
                <a:latin typeface="+mj-lt"/>
              </a:rPr>
              <a:t>      - Fear God who made heaven, earth, sea &amp; springs (four items of first four trumpets</a:t>
            </a:r>
          </a:p>
          <a:p>
            <a:r>
              <a:rPr lang="en-US" sz="2250" b="1" dirty="0">
                <a:latin typeface="+mj-lt"/>
              </a:rPr>
              <a:t>      - Second angel-Babylon is fallen (past tense) literally fell, fell</a:t>
            </a:r>
          </a:p>
          <a:p>
            <a:r>
              <a:rPr lang="en-US" sz="2250" b="1" dirty="0">
                <a:latin typeface="+mj-lt"/>
              </a:rPr>
              <a:t>      - Babylon mentioned 295 times on Bible; six times in Revelation; (is the harlot of </a:t>
            </a:r>
            <a:r>
              <a:rPr lang="en-US" sz="2250" b="1" dirty="0" err="1">
                <a:latin typeface="+mj-lt"/>
              </a:rPr>
              <a:t>ch.</a:t>
            </a:r>
            <a:r>
              <a:rPr lang="en-US" sz="2250" b="1" dirty="0">
                <a:latin typeface="+mj-lt"/>
              </a:rPr>
              <a:t> 17)</a:t>
            </a:r>
          </a:p>
          <a:p>
            <a:r>
              <a:rPr lang="en-US" sz="2250" b="1" dirty="0">
                <a:latin typeface="+mj-lt"/>
              </a:rPr>
              <a:t>      - Babylon is “the great city” =  compare “where our Lord was crucified” (Rev. 11:8)</a:t>
            </a:r>
            <a:endParaRPr lang="en-US" sz="1300" b="1" dirty="0">
              <a:latin typeface="+mj-lt"/>
            </a:endParaRPr>
          </a:p>
        </p:txBody>
      </p:sp>
    </p:spTree>
    <p:extLst>
      <p:ext uri="{BB962C8B-B14F-4D97-AF65-F5344CB8AC3E}">
        <p14:creationId xmlns:p14="http://schemas.microsoft.com/office/powerpoint/2010/main" val="31747655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07886"/>
          </a:xfrm>
          <a:prstGeom prst="rect">
            <a:avLst/>
          </a:prstGeom>
          <a:noFill/>
        </p:spPr>
        <p:txBody>
          <a:bodyPr wrap="square" rtlCol="0">
            <a:spAutoFit/>
          </a:bodyPr>
          <a:lstStyle/>
          <a:p>
            <a:pPr algn="ctr"/>
            <a:r>
              <a:rPr lang="en-US" sz="4000" b="1" dirty="0">
                <a:latin typeface="+mj-lt"/>
              </a:rPr>
              <a:t>Chapter Fourteen—New Song, 3 Angels, 2 Harvests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277572" y="908278"/>
            <a:ext cx="11636856" cy="3724096"/>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Those Redeemed Ones  Sing a New Song</a:t>
            </a:r>
            <a:r>
              <a:rPr lang="en-US" sz="2250" b="1" dirty="0">
                <a:latin typeface="+mj-lt"/>
              </a:rPr>
              <a:t>   </a:t>
            </a:r>
            <a:endParaRPr lang="en-US" sz="2800" b="1" dirty="0">
              <a:latin typeface="+mj-lt"/>
            </a:endParaRPr>
          </a:p>
          <a:p>
            <a:pPr marL="339725" indent="-339725">
              <a:buFont typeface="Arial" panose="020B0604020202020204" pitchFamily="34" charset="0"/>
              <a:buChar char="•"/>
            </a:pPr>
            <a:r>
              <a:rPr lang="en-US" sz="2800" b="1" dirty="0">
                <a:latin typeface="+mj-lt"/>
              </a:rPr>
              <a:t>Messages of Three Flying Angels </a:t>
            </a:r>
          </a:p>
          <a:p>
            <a:r>
              <a:rPr lang="en-US" sz="2250" b="1" dirty="0">
                <a:latin typeface="+mj-lt"/>
              </a:rPr>
              <a:t>      - First angel—with eternal gospel to proclaim to every nation, tribe, language &amp; people</a:t>
            </a:r>
          </a:p>
          <a:p>
            <a:r>
              <a:rPr lang="en-US" sz="2250" b="1" dirty="0">
                <a:latin typeface="+mj-lt"/>
              </a:rPr>
              <a:t>      - Fear God who made heaven, earth, sea &amp; springs (four items of first four trumpets</a:t>
            </a:r>
          </a:p>
          <a:p>
            <a:r>
              <a:rPr lang="en-US" sz="2250" b="1" dirty="0">
                <a:latin typeface="+mj-lt"/>
              </a:rPr>
              <a:t>      - Second angel-Babylon is fallen (past tense) literally fell, fell</a:t>
            </a:r>
          </a:p>
          <a:p>
            <a:r>
              <a:rPr lang="en-US" sz="2250" b="1" dirty="0">
                <a:latin typeface="+mj-lt"/>
              </a:rPr>
              <a:t>      - Babylon mentioned 295 times on Bible; six times in Revelation; (is the harlot of </a:t>
            </a:r>
            <a:r>
              <a:rPr lang="en-US" sz="2250" b="1" dirty="0" err="1">
                <a:latin typeface="+mj-lt"/>
              </a:rPr>
              <a:t>ch.</a:t>
            </a:r>
            <a:r>
              <a:rPr lang="en-US" sz="2250" b="1" dirty="0">
                <a:latin typeface="+mj-lt"/>
              </a:rPr>
              <a:t> 17)</a:t>
            </a:r>
          </a:p>
          <a:p>
            <a:r>
              <a:rPr lang="en-US" sz="2250" b="1" dirty="0">
                <a:latin typeface="+mj-lt"/>
              </a:rPr>
              <a:t>      - Babylon is “the great city” =  compare “where our Lord was crucified” (Rev. 11:8)</a:t>
            </a:r>
          </a:p>
          <a:p>
            <a:r>
              <a:rPr lang="en-US" sz="2250" b="1" dirty="0">
                <a:latin typeface="+mj-lt"/>
              </a:rPr>
              <a:t>      - Third angel message to those who worship beast and have his mark</a:t>
            </a:r>
          </a:p>
          <a:p>
            <a:r>
              <a:rPr lang="en-US" sz="2250" b="1" dirty="0">
                <a:latin typeface="+mj-lt"/>
              </a:rPr>
              <a:t>      - Will drink full measure of wrath of God—fire and brimstone</a:t>
            </a:r>
          </a:p>
          <a:p>
            <a:r>
              <a:rPr lang="en-US" sz="2250" b="1" dirty="0">
                <a:latin typeface="+mj-lt"/>
              </a:rPr>
              <a:t>      - Tormented forever and ever; no rest day or night</a:t>
            </a:r>
            <a:endParaRPr lang="en-US" sz="1300" b="1" dirty="0">
              <a:latin typeface="+mj-lt"/>
            </a:endParaRPr>
          </a:p>
        </p:txBody>
      </p:sp>
    </p:spTree>
    <p:extLst>
      <p:ext uri="{BB962C8B-B14F-4D97-AF65-F5344CB8AC3E}">
        <p14:creationId xmlns:p14="http://schemas.microsoft.com/office/powerpoint/2010/main" val="36623593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07886"/>
          </a:xfrm>
          <a:prstGeom prst="rect">
            <a:avLst/>
          </a:prstGeom>
          <a:noFill/>
        </p:spPr>
        <p:txBody>
          <a:bodyPr wrap="square" rtlCol="0">
            <a:spAutoFit/>
          </a:bodyPr>
          <a:lstStyle/>
          <a:p>
            <a:pPr algn="ctr"/>
            <a:r>
              <a:rPr lang="en-US" sz="4000" b="1" dirty="0">
                <a:latin typeface="+mj-lt"/>
              </a:rPr>
              <a:t>Chapter Fourteen—New Song, 3 Angels, 2 Harvests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277572" y="908278"/>
            <a:ext cx="11636856" cy="4270400"/>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Those Redeemed Ones  Sing a New Song</a:t>
            </a:r>
            <a:r>
              <a:rPr lang="en-US" sz="2250" b="1" dirty="0">
                <a:latin typeface="+mj-lt"/>
              </a:rPr>
              <a:t>   </a:t>
            </a:r>
            <a:endParaRPr lang="en-US" sz="2800" b="1" dirty="0">
              <a:latin typeface="+mj-lt"/>
            </a:endParaRPr>
          </a:p>
          <a:p>
            <a:pPr marL="339725" indent="-339725">
              <a:buFont typeface="Arial" panose="020B0604020202020204" pitchFamily="34" charset="0"/>
              <a:buChar char="•"/>
            </a:pPr>
            <a:r>
              <a:rPr lang="en-US" sz="2800" b="1" dirty="0">
                <a:latin typeface="+mj-lt"/>
              </a:rPr>
              <a:t>Messages of Three Flying Angels </a:t>
            </a:r>
          </a:p>
          <a:p>
            <a:r>
              <a:rPr lang="en-US" sz="2250" b="1" dirty="0">
                <a:latin typeface="+mj-lt"/>
              </a:rPr>
              <a:t>      - First angel—with eternal gospel to proclaim to every nation, tribe, language &amp; people</a:t>
            </a:r>
          </a:p>
          <a:p>
            <a:r>
              <a:rPr lang="en-US" sz="2250" b="1" dirty="0">
                <a:latin typeface="+mj-lt"/>
              </a:rPr>
              <a:t>      - Fear God who made heaven, earth, sea &amp; springs (four items of first four trumpets</a:t>
            </a:r>
          </a:p>
          <a:p>
            <a:r>
              <a:rPr lang="en-US" sz="2250" b="1" dirty="0">
                <a:latin typeface="+mj-lt"/>
              </a:rPr>
              <a:t>      - Second angel-Babylon is fallen (past tense) literally fell, fell</a:t>
            </a:r>
          </a:p>
          <a:p>
            <a:r>
              <a:rPr lang="en-US" sz="2250" b="1" dirty="0">
                <a:latin typeface="+mj-lt"/>
              </a:rPr>
              <a:t>      - Babylon mentioned 295 times on Bible; six times in Revelation; (is the harlot of </a:t>
            </a:r>
            <a:r>
              <a:rPr lang="en-US" sz="2250" b="1" dirty="0" err="1">
                <a:latin typeface="+mj-lt"/>
              </a:rPr>
              <a:t>ch.</a:t>
            </a:r>
            <a:r>
              <a:rPr lang="en-US" sz="2250" b="1" dirty="0">
                <a:latin typeface="+mj-lt"/>
              </a:rPr>
              <a:t> 17)</a:t>
            </a:r>
          </a:p>
          <a:p>
            <a:r>
              <a:rPr lang="en-US" sz="2250" b="1" dirty="0">
                <a:latin typeface="+mj-lt"/>
              </a:rPr>
              <a:t>      - Babylon is “the great city” =  compare “where our Lord was crucified” (Rev. 11:8)</a:t>
            </a:r>
          </a:p>
          <a:p>
            <a:r>
              <a:rPr lang="en-US" sz="2250" b="1" dirty="0">
                <a:latin typeface="+mj-lt"/>
              </a:rPr>
              <a:t>      - Third angel message to those who worship beast and have his mark</a:t>
            </a:r>
          </a:p>
          <a:p>
            <a:r>
              <a:rPr lang="en-US" sz="2250" b="1" dirty="0">
                <a:latin typeface="+mj-lt"/>
              </a:rPr>
              <a:t>      - Will drink full measure of wrath of God—fire and brimstone</a:t>
            </a:r>
          </a:p>
          <a:p>
            <a:r>
              <a:rPr lang="en-US" sz="2250" b="1" dirty="0">
                <a:latin typeface="+mj-lt"/>
              </a:rPr>
              <a:t>      - Tormented forever and ever; no rest day or night</a:t>
            </a:r>
          </a:p>
          <a:p>
            <a:r>
              <a:rPr lang="en-US" sz="2250" b="1" dirty="0">
                <a:latin typeface="+mj-lt"/>
              </a:rPr>
              <a:t>      - The blessed rest of Christians; torment does not await them, but rest</a:t>
            </a:r>
          </a:p>
          <a:p>
            <a:endParaRPr lang="en-US" sz="1300" b="1" dirty="0">
              <a:latin typeface="+mj-lt"/>
            </a:endParaRPr>
          </a:p>
        </p:txBody>
      </p:sp>
    </p:spTree>
    <p:extLst>
      <p:ext uri="{BB962C8B-B14F-4D97-AF65-F5344CB8AC3E}">
        <p14:creationId xmlns:p14="http://schemas.microsoft.com/office/powerpoint/2010/main" val="39795100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07886"/>
          </a:xfrm>
          <a:prstGeom prst="rect">
            <a:avLst/>
          </a:prstGeom>
          <a:noFill/>
        </p:spPr>
        <p:txBody>
          <a:bodyPr wrap="square" rtlCol="0">
            <a:spAutoFit/>
          </a:bodyPr>
          <a:lstStyle/>
          <a:p>
            <a:pPr algn="ctr"/>
            <a:r>
              <a:rPr lang="en-US" sz="4000" b="1" dirty="0">
                <a:latin typeface="+mj-lt"/>
              </a:rPr>
              <a:t>Chapter Fourteen—New Song, 3 Angels, 2 Harvests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277572" y="908278"/>
            <a:ext cx="11636856" cy="2077492"/>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Those Redeemed Ones  Sing a New Song</a:t>
            </a:r>
          </a:p>
          <a:p>
            <a:pPr marL="339725" indent="-339725">
              <a:buFont typeface="Arial" panose="020B0604020202020204" pitchFamily="34" charset="0"/>
              <a:buChar char="•"/>
            </a:pPr>
            <a:r>
              <a:rPr lang="en-US" sz="2800" b="1" dirty="0">
                <a:latin typeface="+mj-lt"/>
              </a:rPr>
              <a:t>Messages of Three Flying Angels</a:t>
            </a:r>
          </a:p>
          <a:p>
            <a:pPr marL="339725" indent="-339725">
              <a:buFont typeface="Arial" panose="020B0604020202020204" pitchFamily="34" charset="0"/>
              <a:buChar char="•"/>
            </a:pPr>
            <a:r>
              <a:rPr lang="en-US" sz="2800" b="1" dirty="0">
                <a:latin typeface="+mj-lt"/>
              </a:rPr>
              <a:t>Harvest by Jesus of the saints; Wicked cast in winepress of God’s wrath</a:t>
            </a:r>
          </a:p>
          <a:p>
            <a:r>
              <a:rPr lang="en-US" sz="2250" b="1" dirty="0">
                <a:latin typeface="+mj-lt"/>
              </a:rPr>
              <a:t>      - John sees one like the Son of Man, sitting on white throne with sharp sickle</a:t>
            </a:r>
          </a:p>
          <a:p>
            <a:r>
              <a:rPr lang="en-US" sz="2250" b="1" dirty="0">
                <a:latin typeface="+mj-lt"/>
              </a:rPr>
              <a:t>      - He swings sickle across the earth and the earth is reaped</a:t>
            </a:r>
            <a:endParaRPr lang="en-US" sz="1800" b="1" dirty="0">
              <a:latin typeface="+mj-lt"/>
            </a:endParaRPr>
          </a:p>
        </p:txBody>
      </p:sp>
    </p:spTree>
    <p:extLst>
      <p:ext uri="{BB962C8B-B14F-4D97-AF65-F5344CB8AC3E}">
        <p14:creationId xmlns:p14="http://schemas.microsoft.com/office/powerpoint/2010/main" val="15177650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07886"/>
          </a:xfrm>
          <a:prstGeom prst="rect">
            <a:avLst/>
          </a:prstGeom>
          <a:noFill/>
        </p:spPr>
        <p:txBody>
          <a:bodyPr wrap="square" rtlCol="0">
            <a:spAutoFit/>
          </a:bodyPr>
          <a:lstStyle/>
          <a:p>
            <a:pPr algn="ctr"/>
            <a:r>
              <a:rPr lang="en-US" sz="4000" b="1" dirty="0">
                <a:latin typeface="+mj-lt"/>
              </a:rPr>
              <a:t>Chapter Fourteen—New Song, 3 Angels, 2 Harvests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277572" y="908278"/>
            <a:ext cx="11636856" cy="2769989"/>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Those Redeemed Ones  Sing a New Song</a:t>
            </a:r>
          </a:p>
          <a:p>
            <a:pPr marL="339725" indent="-339725">
              <a:buFont typeface="Arial" panose="020B0604020202020204" pitchFamily="34" charset="0"/>
              <a:buChar char="•"/>
            </a:pPr>
            <a:r>
              <a:rPr lang="en-US" sz="2800" b="1" dirty="0">
                <a:latin typeface="+mj-lt"/>
              </a:rPr>
              <a:t>Messages of Three Flying Angels</a:t>
            </a:r>
          </a:p>
          <a:p>
            <a:pPr marL="339725" indent="-339725">
              <a:buFont typeface="Arial" panose="020B0604020202020204" pitchFamily="34" charset="0"/>
              <a:buChar char="•"/>
            </a:pPr>
            <a:r>
              <a:rPr lang="en-US" sz="2800" b="1" dirty="0">
                <a:latin typeface="+mj-lt"/>
              </a:rPr>
              <a:t>Harvest by Jesus of the saints; Wicked cast in winepress of God’s wrath</a:t>
            </a:r>
          </a:p>
          <a:p>
            <a:r>
              <a:rPr lang="en-US" sz="2250" b="1" dirty="0">
                <a:latin typeface="+mj-lt"/>
              </a:rPr>
              <a:t>      - John sees one like the Son of Man, sitting on white throne with sharp sickle</a:t>
            </a:r>
          </a:p>
          <a:p>
            <a:r>
              <a:rPr lang="en-US" sz="2250" b="1" dirty="0">
                <a:latin typeface="+mj-lt"/>
              </a:rPr>
              <a:t>      - He swings sickle across the earth and the earth is reaped</a:t>
            </a:r>
          </a:p>
          <a:p>
            <a:r>
              <a:rPr lang="en-US" sz="2250" b="1" dirty="0">
                <a:latin typeface="+mj-lt"/>
              </a:rPr>
              <a:t>      - Not the gathering of wicked; but of His wheat into barn; separated from chaff (Matt. 3:12)</a:t>
            </a:r>
          </a:p>
          <a:p>
            <a:r>
              <a:rPr lang="en-US" sz="2250" b="1" dirty="0">
                <a:latin typeface="+mj-lt"/>
              </a:rPr>
              <a:t>      - Followed by the harvesting of the chaff, the wicked—called the clusters of vine</a:t>
            </a:r>
            <a:endParaRPr lang="en-US" sz="1800" b="1" dirty="0">
              <a:latin typeface="+mj-lt"/>
            </a:endParaRPr>
          </a:p>
        </p:txBody>
      </p:sp>
    </p:spTree>
    <p:extLst>
      <p:ext uri="{BB962C8B-B14F-4D97-AF65-F5344CB8AC3E}">
        <p14:creationId xmlns:p14="http://schemas.microsoft.com/office/powerpoint/2010/main" val="24967722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07886"/>
          </a:xfrm>
          <a:prstGeom prst="rect">
            <a:avLst/>
          </a:prstGeom>
          <a:noFill/>
        </p:spPr>
        <p:txBody>
          <a:bodyPr wrap="square" rtlCol="0">
            <a:spAutoFit/>
          </a:bodyPr>
          <a:lstStyle/>
          <a:p>
            <a:pPr algn="ctr"/>
            <a:r>
              <a:rPr lang="en-US" sz="4000" b="1" dirty="0">
                <a:latin typeface="+mj-lt"/>
              </a:rPr>
              <a:t>Chapter Fourteen—New Song, 3 Angels, 2 Harvests</a:t>
            </a:r>
          </a:p>
        </p:txBody>
      </p:sp>
      <p:sp>
        <p:nvSpPr>
          <p:cNvPr id="4" name="TextBox 3">
            <a:extLst>
              <a:ext uri="{FF2B5EF4-FFF2-40B4-BE49-F238E27FC236}">
                <a16:creationId xmlns:a16="http://schemas.microsoft.com/office/drawing/2014/main" id="{58A4526D-1C06-4BB6-AF90-95E639F7C075}"/>
              </a:ext>
            </a:extLst>
          </p:cNvPr>
          <p:cNvSpPr txBox="1"/>
          <p:nvPr/>
        </p:nvSpPr>
        <p:spPr>
          <a:xfrm>
            <a:off x="277572" y="908278"/>
            <a:ext cx="11636856" cy="3462486"/>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Those Redeemed Ones  Sing a New Song</a:t>
            </a:r>
          </a:p>
          <a:p>
            <a:pPr marL="339725" indent="-339725">
              <a:buFont typeface="Arial" panose="020B0604020202020204" pitchFamily="34" charset="0"/>
              <a:buChar char="•"/>
            </a:pPr>
            <a:r>
              <a:rPr lang="en-US" sz="2800" b="1" dirty="0">
                <a:latin typeface="+mj-lt"/>
              </a:rPr>
              <a:t>Messages of Three Flying Angels</a:t>
            </a:r>
          </a:p>
          <a:p>
            <a:pPr marL="339725" indent="-339725">
              <a:buFont typeface="Arial" panose="020B0604020202020204" pitchFamily="34" charset="0"/>
              <a:buChar char="•"/>
            </a:pPr>
            <a:r>
              <a:rPr lang="en-US" sz="2800" b="1" dirty="0">
                <a:latin typeface="+mj-lt"/>
              </a:rPr>
              <a:t>Harvest by Jesus of the saints; Wicked cast in winepress of God’s wrath</a:t>
            </a:r>
          </a:p>
          <a:p>
            <a:r>
              <a:rPr lang="en-US" sz="2250" b="1" dirty="0">
                <a:latin typeface="+mj-lt"/>
              </a:rPr>
              <a:t>      - John sees one like the Son of Man, sitting on white throne with sharp sickle</a:t>
            </a:r>
          </a:p>
          <a:p>
            <a:r>
              <a:rPr lang="en-US" sz="2250" b="1" dirty="0">
                <a:latin typeface="+mj-lt"/>
              </a:rPr>
              <a:t>      - He swings sickle across the earth and the earth is reaped</a:t>
            </a:r>
          </a:p>
          <a:p>
            <a:r>
              <a:rPr lang="en-US" sz="2250" b="1" dirty="0">
                <a:latin typeface="+mj-lt"/>
              </a:rPr>
              <a:t>      - Not the gathering of wicked; but of His wheat into barn; separated from chaff (Matt. 3:12)</a:t>
            </a:r>
          </a:p>
          <a:p>
            <a:r>
              <a:rPr lang="en-US" sz="2250" b="1" dirty="0">
                <a:latin typeface="+mj-lt"/>
              </a:rPr>
              <a:t>      - Followed by the harvesting of the chaff, the wicked—called the clusters of vine</a:t>
            </a:r>
          </a:p>
          <a:p>
            <a:r>
              <a:rPr lang="en-US" sz="2250" b="1" dirty="0">
                <a:latin typeface="+mj-lt"/>
              </a:rPr>
              <a:t>      - Thrown into the winepress of the wrath of God</a:t>
            </a:r>
          </a:p>
          <a:p>
            <a:r>
              <a:rPr lang="en-US" sz="2250" b="1" dirty="0">
                <a:latin typeface="+mj-lt"/>
              </a:rPr>
              <a:t>      - Winepress produce not wine, but blood as high as horse’s bridle for 200 miles</a:t>
            </a:r>
            <a:endParaRPr lang="en-US" sz="1800" b="1" dirty="0">
              <a:latin typeface="+mj-lt"/>
            </a:endParaRPr>
          </a:p>
        </p:txBody>
      </p:sp>
    </p:spTree>
    <p:extLst>
      <p:ext uri="{BB962C8B-B14F-4D97-AF65-F5344CB8AC3E}">
        <p14:creationId xmlns:p14="http://schemas.microsoft.com/office/powerpoint/2010/main" val="5624806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Fifteen—Saints Sing the Song of Moses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2600712"/>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John sees seven angels with seven final plagues, finishes God’s wrath</a:t>
            </a:r>
          </a:p>
          <a:p>
            <a:r>
              <a:rPr lang="en-US" sz="2250" b="1" dirty="0">
                <a:latin typeface="+mj-lt"/>
              </a:rPr>
              <a:t>      - Sees those who have gained the victory (</a:t>
            </a:r>
            <a:r>
              <a:rPr lang="en-US" sz="2250" b="1" dirty="0" err="1">
                <a:latin typeface="+mj-lt"/>
              </a:rPr>
              <a:t>Gk</a:t>
            </a:r>
            <a:r>
              <a:rPr lang="en-US" sz="2250" b="1" dirty="0">
                <a:latin typeface="+mj-lt"/>
              </a:rPr>
              <a:t> = overcome)—word found 17 times in Rev.</a:t>
            </a:r>
          </a:p>
          <a:p>
            <a:r>
              <a:rPr lang="en-US" sz="2250" b="1" dirty="0">
                <a:latin typeface="+mj-lt"/>
              </a:rPr>
              <a:t>      - Victory over the beast, image and his name</a:t>
            </a:r>
          </a:p>
          <a:p>
            <a:r>
              <a:rPr lang="en-US" sz="2250" b="1" dirty="0">
                <a:latin typeface="+mj-lt"/>
              </a:rPr>
              <a:t>      - They are singing the song of Moses and the Lamb</a:t>
            </a:r>
          </a:p>
          <a:p>
            <a:r>
              <a:rPr lang="en-US" sz="2250" b="1" dirty="0">
                <a:latin typeface="+mj-lt"/>
              </a:rPr>
              <a:t>      - John then sees 7 angels with seven bowls filled with wrath of God</a:t>
            </a:r>
          </a:p>
          <a:p>
            <a:r>
              <a:rPr lang="en-US" sz="2250" b="1" dirty="0">
                <a:latin typeface="+mj-lt"/>
              </a:rPr>
              <a:t>      - The glory of God fills the sanctuary and stays until seven bowls with the seven last 	plagues are finished</a:t>
            </a:r>
          </a:p>
        </p:txBody>
      </p:sp>
    </p:spTree>
    <p:extLst>
      <p:ext uri="{BB962C8B-B14F-4D97-AF65-F5344CB8AC3E}">
        <p14:creationId xmlns:p14="http://schemas.microsoft.com/office/powerpoint/2010/main" val="296391414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Fifteen—Saints Sing the Song of Moses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3377848"/>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John sees seven angels with seven final plagues, finishes God’s wrath</a:t>
            </a:r>
          </a:p>
          <a:p>
            <a:r>
              <a:rPr lang="en-US" sz="2250" b="1" dirty="0">
                <a:latin typeface="+mj-lt"/>
              </a:rPr>
              <a:t>      - Sees those who have gained the victory (</a:t>
            </a:r>
            <a:r>
              <a:rPr lang="en-US" sz="2250" b="1" dirty="0" err="1">
                <a:latin typeface="+mj-lt"/>
              </a:rPr>
              <a:t>Gk</a:t>
            </a:r>
            <a:r>
              <a:rPr lang="en-US" sz="2250" b="1" dirty="0">
                <a:latin typeface="+mj-lt"/>
              </a:rPr>
              <a:t> = overcome)—word found 17 times in Rev.</a:t>
            </a:r>
          </a:p>
          <a:p>
            <a:r>
              <a:rPr lang="en-US" sz="2250" b="1" dirty="0">
                <a:latin typeface="+mj-lt"/>
              </a:rPr>
              <a:t>      - Victory over the beast, image and his name</a:t>
            </a:r>
          </a:p>
          <a:p>
            <a:r>
              <a:rPr lang="en-US" sz="2250" b="1" dirty="0">
                <a:latin typeface="+mj-lt"/>
              </a:rPr>
              <a:t>      - They are singing the song of Moses and the Lamb</a:t>
            </a:r>
          </a:p>
          <a:p>
            <a:r>
              <a:rPr lang="en-US" sz="2250" b="1" dirty="0">
                <a:latin typeface="+mj-lt"/>
              </a:rPr>
              <a:t>      - John then sees 7 angels with seven bowls filled with wrath of God</a:t>
            </a:r>
          </a:p>
          <a:p>
            <a:r>
              <a:rPr lang="en-US" sz="2250" b="1" dirty="0">
                <a:latin typeface="+mj-lt"/>
              </a:rPr>
              <a:t>      - The glory of God fills the sanctuary and stays until seven bowls with the seven last 	plagues are finished</a:t>
            </a:r>
            <a:endParaRPr lang="en-US" sz="2800" b="1" dirty="0">
              <a:latin typeface="+mj-lt"/>
            </a:endParaRPr>
          </a:p>
          <a:p>
            <a:pPr marL="339725" indent="-339725">
              <a:buFont typeface="Arial" panose="020B0604020202020204" pitchFamily="34" charset="0"/>
              <a:buChar char="•"/>
            </a:pPr>
            <a:r>
              <a:rPr lang="en-US" sz="2800" b="1" dirty="0">
                <a:latin typeface="+mj-lt"/>
              </a:rPr>
              <a:t>The Song of Moses</a:t>
            </a:r>
          </a:p>
          <a:p>
            <a:r>
              <a:rPr lang="en-US" sz="2250" b="1" dirty="0">
                <a:latin typeface="+mj-lt"/>
              </a:rPr>
              <a:t>      - Many confuse this with song Miriam sang in Exodus 15</a:t>
            </a:r>
          </a:p>
        </p:txBody>
      </p:sp>
    </p:spTree>
    <p:extLst>
      <p:ext uri="{BB962C8B-B14F-4D97-AF65-F5344CB8AC3E}">
        <p14:creationId xmlns:p14="http://schemas.microsoft.com/office/powerpoint/2010/main" val="5384709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Fifteen—Saints Sing the Song of Moses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4070345"/>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John sees seven angels with seven final plagues, finishes God’s wrath</a:t>
            </a:r>
          </a:p>
          <a:p>
            <a:r>
              <a:rPr lang="en-US" sz="2250" b="1" dirty="0">
                <a:latin typeface="+mj-lt"/>
              </a:rPr>
              <a:t>      - Sees those who have gained the victory (</a:t>
            </a:r>
            <a:r>
              <a:rPr lang="en-US" sz="2250" b="1" dirty="0" err="1">
                <a:latin typeface="+mj-lt"/>
              </a:rPr>
              <a:t>Gk</a:t>
            </a:r>
            <a:r>
              <a:rPr lang="en-US" sz="2250" b="1" dirty="0">
                <a:latin typeface="+mj-lt"/>
              </a:rPr>
              <a:t> = overcome)—word found 17 times in Rev.</a:t>
            </a:r>
          </a:p>
          <a:p>
            <a:r>
              <a:rPr lang="en-US" sz="2250" b="1" dirty="0">
                <a:latin typeface="+mj-lt"/>
              </a:rPr>
              <a:t>      - Victory over the beast, image and his name</a:t>
            </a:r>
          </a:p>
          <a:p>
            <a:r>
              <a:rPr lang="en-US" sz="2250" b="1" dirty="0">
                <a:latin typeface="+mj-lt"/>
              </a:rPr>
              <a:t>      - They are singing the song of Moses and the Lamb</a:t>
            </a:r>
          </a:p>
          <a:p>
            <a:r>
              <a:rPr lang="en-US" sz="2250" b="1" dirty="0">
                <a:latin typeface="+mj-lt"/>
              </a:rPr>
              <a:t>      - John then sees 7 angels with seven bowls filled with wrath of God</a:t>
            </a:r>
          </a:p>
          <a:p>
            <a:r>
              <a:rPr lang="en-US" sz="2250" b="1" dirty="0">
                <a:latin typeface="+mj-lt"/>
              </a:rPr>
              <a:t>      - The glory of God fills the sanctuary and stays until seven bowls with the seven last 	plagues are finished</a:t>
            </a:r>
            <a:endParaRPr lang="en-US" sz="2800" b="1" dirty="0">
              <a:latin typeface="+mj-lt"/>
            </a:endParaRPr>
          </a:p>
          <a:p>
            <a:pPr marL="339725" indent="-339725">
              <a:buFont typeface="Arial" panose="020B0604020202020204" pitchFamily="34" charset="0"/>
              <a:buChar char="•"/>
            </a:pPr>
            <a:r>
              <a:rPr lang="en-US" sz="2800" b="1" dirty="0">
                <a:latin typeface="+mj-lt"/>
              </a:rPr>
              <a:t>The Song of Moses</a:t>
            </a:r>
          </a:p>
          <a:p>
            <a:r>
              <a:rPr lang="en-US" sz="2250" b="1" dirty="0">
                <a:latin typeface="+mj-lt"/>
              </a:rPr>
              <a:t>      - Many confuse this with song Miriam sang in Exodus 15</a:t>
            </a:r>
          </a:p>
          <a:p>
            <a:r>
              <a:rPr lang="en-US" sz="2250" b="1" dirty="0">
                <a:latin typeface="+mj-lt"/>
              </a:rPr>
              <a:t>      - Song Identified by God 6 times in Deuteronomy (31:19, 19, 21, 22, 30; 32:44)</a:t>
            </a:r>
          </a:p>
          <a:p>
            <a:r>
              <a:rPr lang="en-US" sz="2250" b="1" dirty="0">
                <a:latin typeface="+mj-lt"/>
              </a:rPr>
              <a:t>      - Read the entire song in Deut. 32</a:t>
            </a:r>
          </a:p>
        </p:txBody>
      </p:sp>
    </p:spTree>
    <p:extLst>
      <p:ext uri="{BB962C8B-B14F-4D97-AF65-F5344CB8AC3E}">
        <p14:creationId xmlns:p14="http://schemas.microsoft.com/office/powerpoint/2010/main" val="38772848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Fifteen—Saints Sing the Song of Moses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4416594"/>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John sees seven angels with seven final plagues, finishes God’s wrath</a:t>
            </a:r>
          </a:p>
          <a:p>
            <a:r>
              <a:rPr lang="en-US" sz="2250" b="1" dirty="0">
                <a:latin typeface="+mj-lt"/>
              </a:rPr>
              <a:t>      - Sees those who have gained the victory (</a:t>
            </a:r>
            <a:r>
              <a:rPr lang="en-US" sz="2250" b="1" dirty="0" err="1">
                <a:latin typeface="+mj-lt"/>
              </a:rPr>
              <a:t>Gk</a:t>
            </a:r>
            <a:r>
              <a:rPr lang="en-US" sz="2250" b="1" dirty="0">
                <a:latin typeface="+mj-lt"/>
              </a:rPr>
              <a:t> = overcome)—word found 17 times in Rev.</a:t>
            </a:r>
          </a:p>
          <a:p>
            <a:r>
              <a:rPr lang="en-US" sz="2250" b="1" dirty="0">
                <a:latin typeface="+mj-lt"/>
              </a:rPr>
              <a:t>      - Victory over the beast, image and his name</a:t>
            </a:r>
          </a:p>
          <a:p>
            <a:r>
              <a:rPr lang="en-US" sz="2250" b="1" dirty="0">
                <a:latin typeface="+mj-lt"/>
              </a:rPr>
              <a:t>      - They are singing the song of Moses and the Lamb</a:t>
            </a:r>
          </a:p>
          <a:p>
            <a:r>
              <a:rPr lang="en-US" sz="2250" b="1" dirty="0">
                <a:latin typeface="+mj-lt"/>
              </a:rPr>
              <a:t>      - John then sees 7 angels with seven bowls filled with wrath of God</a:t>
            </a:r>
          </a:p>
          <a:p>
            <a:r>
              <a:rPr lang="en-US" sz="2250" b="1" dirty="0">
                <a:latin typeface="+mj-lt"/>
              </a:rPr>
              <a:t>      - The glory of God fills the sanctuary and stays until seven bowls with the seven last 	plagues are finished</a:t>
            </a:r>
            <a:endParaRPr lang="en-US" sz="2800" b="1" dirty="0">
              <a:latin typeface="+mj-lt"/>
            </a:endParaRPr>
          </a:p>
          <a:p>
            <a:pPr marL="339725" indent="-339725">
              <a:buFont typeface="Arial" panose="020B0604020202020204" pitchFamily="34" charset="0"/>
              <a:buChar char="•"/>
            </a:pPr>
            <a:r>
              <a:rPr lang="en-US" sz="2800" b="1" dirty="0">
                <a:latin typeface="+mj-lt"/>
              </a:rPr>
              <a:t>The Song of Moses</a:t>
            </a:r>
          </a:p>
          <a:p>
            <a:r>
              <a:rPr lang="en-US" sz="2250" b="1" dirty="0">
                <a:latin typeface="+mj-lt"/>
              </a:rPr>
              <a:t>      - Many confuse this with song Miriam sang in Exodus 15</a:t>
            </a:r>
          </a:p>
          <a:p>
            <a:r>
              <a:rPr lang="en-US" sz="2250" b="1" dirty="0">
                <a:latin typeface="+mj-lt"/>
              </a:rPr>
              <a:t>      - Song Identified by God 6 times in Deuteronomy (31:19, 19, 21, 22, 30; 32:44)</a:t>
            </a:r>
          </a:p>
          <a:p>
            <a:r>
              <a:rPr lang="en-US" sz="2250" b="1" dirty="0">
                <a:latin typeface="+mj-lt"/>
              </a:rPr>
              <a:t>      - Read the entire song in Deut. 32</a:t>
            </a:r>
          </a:p>
          <a:p>
            <a:r>
              <a:rPr lang="en-US" sz="2250" b="1" dirty="0">
                <a:latin typeface="+mj-lt"/>
              </a:rPr>
              <a:t>      - First stanza (v. 1-4) God is great and perfect</a:t>
            </a:r>
          </a:p>
        </p:txBody>
      </p:sp>
    </p:spTree>
    <p:extLst>
      <p:ext uri="{BB962C8B-B14F-4D97-AF65-F5344CB8AC3E}">
        <p14:creationId xmlns:p14="http://schemas.microsoft.com/office/powerpoint/2010/main" val="57836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4" name="TextBox 3">
            <a:extLst>
              <a:ext uri="{FF2B5EF4-FFF2-40B4-BE49-F238E27FC236}">
                <a16:creationId xmlns:a16="http://schemas.microsoft.com/office/drawing/2014/main" id="{8A9A8B68-64BE-42D5-83F3-1469D4940189}"/>
              </a:ext>
            </a:extLst>
          </p:cNvPr>
          <p:cNvSpPr txBox="1"/>
          <p:nvPr/>
        </p:nvSpPr>
        <p:spPr>
          <a:xfrm>
            <a:off x="235527" y="831274"/>
            <a:ext cx="11623957" cy="5934958"/>
          </a:xfrm>
          <a:prstGeom prst="rect">
            <a:avLst/>
          </a:prstGeom>
          <a:noFill/>
        </p:spPr>
        <p:txBody>
          <a:bodyPr wrap="square" rtlCol="0">
            <a:spAutoFit/>
          </a:bodyPr>
          <a:lstStyle/>
          <a:p>
            <a:pPr marL="514350" indent="-514350">
              <a:spcAft>
                <a:spcPts val="500"/>
              </a:spcAft>
              <a:buFont typeface="Arial" panose="020B0604020202020204" pitchFamily="34" charset="0"/>
              <a:buChar char="•"/>
            </a:pPr>
            <a:r>
              <a:rPr lang="en-US" sz="2600" b="1" dirty="0">
                <a:latin typeface="+mj-lt"/>
              </a:rPr>
              <a:t>Parable Found in Matthew, Mark &amp; Luke shows its importance</a:t>
            </a:r>
          </a:p>
          <a:p>
            <a:pPr marL="514350" indent="-514350">
              <a:spcAft>
                <a:spcPts val="500"/>
              </a:spcAft>
              <a:buFont typeface="Arial" panose="020B0604020202020204" pitchFamily="34" charset="0"/>
              <a:buChar char="•"/>
            </a:pPr>
            <a:r>
              <a:rPr lang="en-US" sz="2600" b="1" dirty="0">
                <a:latin typeface="+mj-lt"/>
              </a:rPr>
              <a:t>We understand the parable—Matt. 21:33-46; Mark 12:1-12; Luke 20-9-18</a:t>
            </a:r>
          </a:p>
          <a:p>
            <a:pPr lvl="2">
              <a:spcAft>
                <a:spcPts val="500"/>
              </a:spcAft>
            </a:pPr>
            <a:r>
              <a:rPr lang="en-US" sz="2600" b="1" dirty="0">
                <a:latin typeface="+mj-lt"/>
              </a:rPr>
              <a:t>       -  Vineyard = God’s kingdom on this earth leased to Jews (Matt. 21:43</a:t>
            </a:r>
          </a:p>
          <a:p>
            <a:pPr lvl="2">
              <a:spcAft>
                <a:spcPts val="500"/>
              </a:spcAft>
            </a:pPr>
            <a:r>
              <a:rPr lang="en-US" sz="2600" b="1" dirty="0">
                <a:latin typeface="+mj-lt"/>
              </a:rPr>
              <a:t>       -  Wicked vineyard tenants—Jewish nation</a:t>
            </a:r>
          </a:p>
          <a:p>
            <a:pPr lvl="2">
              <a:spcAft>
                <a:spcPts val="500"/>
              </a:spcAft>
            </a:pPr>
            <a:r>
              <a:rPr lang="en-US" sz="2600" b="1" dirty="0">
                <a:latin typeface="+mj-lt"/>
              </a:rPr>
              <a:t>       -  Son who was sent and killed—Jesus</a:t>
            </a:r>
          </a:p>
          <a:p>
            <a:pPr lvl="2">
              <a:spcAft>
                <a:spcPts val="500"/>
              </a:spcAft>
            </a:pPr>
            <a:r>
              <a:rPr lang="en-US" sz="2600" b="1" dirty="0">
                <a:latin typeface="+mj-lt"/>
              </a:rPr>
              <a:t>       -  First servants killed—OT prophets (cf. Matt. 23:29-31)</a:t>
            </a:r>
          </a:p>
          <a:p>
            <a:pPr lvl="2">
              <a:spcAft>
                <a:spcPts val="500"/>
              </a:spcAft>
            </a:pPr>
            <a:r>
              <a:rPr lang="en-US" sz="2600" b="1" dirty="0">
                <a:latin typeface="+mj-lt"/>
              </a:rPr>
              <a:t>       -  Punishment of wicked tenants=miserable destroyed (Matt. 21:41)</a:t>
            </a:r>
          </a:p>
          <a:p>
            <a:pPr lvl="2">
              <a:spcAft>
                <a:spcPts val="500"/>
              </a:spcAft>
            </a:pPr>
            <a:r>
              <a:rPr lang="en-US" sz="2600" b="1" dirty="0">
                <a:latin typeface="+mj-lt"/>
              </a:rPr>
              <a:t>       -  Vineyard leased to others (Gentiles)—Matt. 21:43</a:t>
            </a:r>
          </a:p>
          <a:p>
            <a:pPr lvl="2">
              <a:spcAft>
                <a:spcPts val="500"/>
              </a:spcAft>
            </a:pPr>
            <a:r>
              <a:rPr lang="en-US" sz="2600" b="1" dirty="0">
                <a:latin typeface="+mj-lt"/>
              </a:rPr>
              <a:t>       -  The generation which killed Jesus and NT prophets were punished for all the 	righteous blood ever killed (Matt. 23:34-36—cf. Rev. 18:20, 24)</a:t>
            </a:r>
          </a:p>
          <a:p>
            <a:pPr lvl="2">
              <a:spcAft>
                <a:spcPts val="500"/>
              </a:spcAft>
            </a:pPr>
            <a:r>
              <a:rPr lang="en-US" sz="2600" b="1" dirty="0">
                <a:latin typeface="+mj-lt"/>
              </a:rPr>
              <a:t>       -  That generation suffered the worst tribulation ever; signs of its coming given	Matt. 24:20, 34 (signs foretold in Matt. 24:1-14)</a:t>
            </a:r>
          </a:p>
          <a:p>
            <a:pPr lvl="2">
              <a:spcAft>
                <a:spcPts val="500"/>
              </a:spcAft>
            </a:pPr>
            <a:r>
              <a:rPr lang="en-US" sz="2600" b="1" dirty="0">
                <a:latin typeface="+mj-lt"/>
              </a:rPr>
              <a:t>       -  This tribulation occurred as book of Rev. written (Rev. 1:9; 7:14)</a:t>
            </a:r>
            <a:endParaRPr lang="en-US" sz="2800" b="1" dirty="0">
              <a:latin typeface="+mj-lt"/>
            </a:endParaRPr>
          </a:p>
        </p:txBody>
      </p:sp>
      <p:sp>
        <p:nvSpPr>
          <p:cNvPr id="6" name="TextBox 5">
            <a:extLst>
              <a:ext uri="{FF2B5EF4-FFF2-40B4-BE49-F238E27FC236}">
                <a16:creationId xmlns:a16="http://schemas.microsoft.com/office/drawing/2014/main" id="{82DEDDE0-736E-4853-8653-EC12136FB9FD}"/>
              </a:ext>
            </a:extLst>
          </p:cNvPr>
          <p:cNvSpPr txBox="1"/>
          <p:nvPr/>
        </p:nvSpPr>
        <p:spPr>
          <a:xfrm>
            <a:off x="375139" y="177980"/>
            <a:ext cx="11383108" cy="769441"/>
          </a:xfrm>
          <a:prstGeom prst="rect">
            <a:avLst/>
          </a:prstGeom>
          <a:noFill/>
        </p:spPr>
        <p:txBody>
          <a:bodyPr wrap="square" rtlCol="0">
            <a:spAutoFit/>
          </a:bodyPr>
          <a:lstStyle/>
          <a:p>
            <a:pPr algn="ctr"/>
            <a:r>
              <a:rPr lang="en-US" sz="4400" b="1" dirty="0">
                <a:latin typeface="+mj-lt"/>
              </a:rPr>
              <a:t>Parable of Vineyard &amp; The Tribulation</a:t>
            </a:r>
          </a:p>
        </p:txBody>
      </p:sp>
    </p:spTree>
    <p:extLst>
      <p:ext uri="{BB962C8B-B14F-4D97-AF65-F5344CB8AC3E}">
        <p14:creationId xmlns:p14="http://schemas.microsoft.com/office/powerpoint/2010/main" val="35018025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Fifteen—Saints Sing the Song of Moses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4762842"/>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John sees seven angels with seven final plagues, finishes God’s wrath</a:t>
            </a:r>
          </a:p>
          <a:p>
            <a:r>
              <a:rPr lang="en-US" sz="2250" b="1" dirty="0">
                <a:latin typeface="+mj-lt"/>
              </a:rPr>
              <a:t>      - Sees those who have gained the victory (</a:t>
            </a:r>
            <a:r>
              <a:rPr lang="en-US" sz="2250" b="1" dirty="0" err="1">
                <a:latin typeface="+mj-lt"/>
              </a:rPr>
              <a:t>Gk</a:t>
            </a:r>
            <a:r>
              <a:rPr lang="en-US" sz="2250" b="1" dirty="0">
                <a:latin typeface="+mj-lt"/>
              </a:rPr>
              <a:t> = overcome)—word found 17 times in Rev.</a:t>
            </a:r>
          </a:p>
          <a:p>
            <a:r>
              <a:rPr lang="en-US" sz="2250" b="1" dirty="0">
                <a:latin typeface="+mj-lt"/>
              </a:rPr>
              <a:t>      - Victory over the beast, image and his name</a:t>
            </a:r>
          </a:p>
          <a:p>
            <a:r>
              <a:rPr lang="en-US" sz="2250" b="1" dirty="0">
                <a:latin typeface="+mj-lt"/>
              </a:rPr>
              <a:t>      - They are singing the song of Moses and the Lamb</a:t>
            </a:r>
          </a:p>
          <a:p>
            <a:r>
              <a:rPr lang="en-US" sz="2250" b="1" dirty="0">
                <a:latin typeface="+mj-lt"/>
              </a:rPr>
              <a:t>      - John then sees 7 angels with seven bowls filled with wrath of God</a:t>
            </a:r>
          </a:p>
          <a:p>
            <a:r>
              <a:rPr lang="en-US" sz="2250" b="1" dirty="0">
                <a:latin typeface="+mj-lt"/>
              </a:rPr>
              <a:t>      - The glory of God fills the sanctuary and stays until seven bowls with the seven last 	plagues are finished</a:t>
            </a:r>
            <a:endParaRPr lang="en-US" sz="2800" b="1" dirty="0">
              <a:latin typeface="+mj-lt"/>
            </a:endParaRPr>
          </a:p>
          <a:p>
            <a:pPr marL="339725" indent="-339725">
              <a:buFont typeface="Arial" panose="020B0604020202020204" pitchFamily="34" charset="0"/>
              <a:buChar char="•"/>
            </a:pPr>
            <a:r>
              <a:rPr lang="en-US" sz="2800" b="1" dirty="0">
                <a:latin typeface="+mj-lt"/>
              </a:rPr>
              <a:t>The Song of Moses</a:t>
            </a:r>
          </a:p>
          <a:p>
            <a:r>
              <a:rPr lang="en-US" sz="2250" b="1" dirty="0">
                <a:latin typeface="+mj-lt"/>
              </a:rPr>
              <a:t>      - Many confuse this with song Miriam sang in Exodus 15</a:t>
            </a:r>
          </a:p>
          <a:p>
            <a:r>
              <a:rPr lang="en-US" sz="2250" b="1" dirty="0">
                <a:latin typeface="+mj-lt"/>
              </a:rPr>
              <a:t>      - Song Identified by God 6 times in Deuteronomy (31:19, 19, 21, 22, 30; 32:44)</a:t>
            </a:r>
          </a:p>
          <a:p>
            <a:r>
              <a:rPr lang="en-US" sz="2250" b="1" dirty="0">
                <a:latin typeface="+mj-lt"/>
              </a:rPr>
              <a:t>      - Read the entire song in Deut. 32</a:t>
            </a:r>
          </a:p>
          <a:p>
            <a:r>
              <a:rPr lang="en-US" sz="2250" b="1" dirty="0">
                <a:latin typeface="+mj-lt"/>
              </a:rPr>
              <a:t>      - First stanza (v. 1-4) God is great and perfect</a:t>
            </a:r>
          </a:p>
          <a:p>
            <a:r>
              <a:rPr lang="en-US" sz="2250" b="1" dirty="0">
                <a:latin typeface="+mj-lt"/>
              </a:rPr>
              <a:t>      - Second stanza (v. 5-18)   Israel is corrupt, entered promised land, turned to idols</a:t>
            </a:r>
          </a:p>
        </p:txBody>
      </p:sp>
    </p:spTree>
    <p:extLst>
      <p:ext uri="{BB962C8B-B14F-4D97-AF65-F5344CB8AC3E}">
        <p14:creationId xmlns:p14="http://schemas.microsoft.com/office/powerpoint/2010/main" val="21411386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Fifteen—Saints Sing the Song of Moses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5109091"/>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John sees seven angels with seven final plagues, finishes God’s wrath</a:t>
            </a:r>
          </a:p>
          <a:p>
            <a:r>
              <a:rPr lang="en-US" sz="2250" b="1" dirty="0">
                <a:latin typeface="+mj-lt"/>
              </a:rPr>
              <a:t>      - Sees those who have gained the victory (</a:t>
            </a:r>
            <a:r>
              <a:rPr lang="en-US" sz="2250" b="1" dirty="0" err="1">
                <a:latin typeface="+mj-lt"/>
              </a:rPr>
              <a:t>Gk</a:t>
            </a:r>
            <a:r>
              <a:rPr lang="en-US" sz="2250" b="1" dirty="0">
                <a:latin typeface="+mj-lt"/>
              </a:rPr>
              <a:t> = overcome)—word found 17 times in Rev.</a:t>
            </a:r>
          </a:p>
          <a:p>
            <a:r>
              <a:rPr lang="en-US" sz="2250" b="1" dirty="0">
                <a:latin typeface="+mj-lt"/>
              </a:rPr>
              <a:t>      - Victory over the beast, image and his name</a:t>
            </a:r>
          </a:p>
          <a:p>
            <a:r>
              <a:rPr lang="en-US" sz="2250" b="1" dirty="0">
                <a:latin typeface="+mj-lt"/>
              </a:rPr>
              <a:t>      - They are singing the song of Moses and the Lamb</a:t>
            </a:r>
          </a:p>
          <a:p>
            <a:r>
              <a:rPr lang="en-US" sz="2250" b="1" dirty="0">
                <a:latin typeface="+mj-lt"/>
              </a:rPr>
              <a:t>      - John then sees 7 angels with seven bowls filled with wrath of God</a:t>
            </a:r>
          </a:p>
          <a:p>
            <a:r>
              <a:rPr lang="en-US" sz="2250" b="1" dirty="0">
                <a:latin typeface="+mj-lt"/>
              </a:rPr>
              <a:t>      - The glory of God fills the sanctuary and stays until seven bowls with the seven last 	plagues are finished</a:t>
            </a:r>
            <a:endParaRPr lang="en-US" sz="2800" b="1" dirty="0">
              <a:latin typeface="+mj-lt"/>
            </a:endParaRPr>
          </a:p>
          <a:p>
            <a:pPr marL="339725" indent="-339725">
              <a:buFont typeface="Arial" panose="020B0604020202020204" pitchFamily="34" charset="0"/>
              <a:buChar char="•"/>
            </a:pPr>
            <a:r>
              <a:rPr lang="en-US" sz="2800" b="1" dirty="0">
                <a:latin typeface="+mj-lt"/>
              </a:rPr>
              <a:t>The Song of Moses</a:t>
            </a:r>
          </a:p>
          <a:p>
            <a:r>
              <a:rPr lang="en-US" sz="2250" b="1" dirty="0">
                <a:latin typeface="+mj-lt"/>
              </a:rPr>
              <a:t>      - Many confuse this with song Miriam sang in Exodus 15</a:t>
            </a:r>
          </a:p>
          <a:p>
            <a:r>
              <a:rPr lang="en-US" sz="2250" b="1" dirty="0">
                <a:latin typeface="+mj-lt"/>
              </a:rPr>
              <a:t>      - Song Identified by God 6 times in Deuteronomy (31:19, 19, 21, 22, 30; 32:44)</a:t>
            </a:r>
          </a:p>
          <a:p>
            <a:r>
              <a:rPr lang="en-US" sz="2250" b="1" dirty="0">
                <a:latin typeface="+mj-lt"/>
              </a:rPr>
              <a:t>      - Read the entire song in Deut. 32</a:t>
            </a:r>
          </a:p>
          <a:p>
            <a:r>
              <a:rPr lang="en-US" sz="2250" b="1" dirty="0">
                <a:latin typeface="+mj-lt"/>
              </a:rPr>
              <a:t>      - First stanza (v. 1-4) God is great and perfect</a:t>
            </a:r>
          </a:p>
          <a:p>
            <a:r>
              <a:rPr lang="en-US" sz="2250" b="1" dirty="0">
                <a:latin typeface="+mj-lt"/>
              </a:rPr>
              <a:t>      - Second stanza (v. 5-18)   Israel is corrupt, entered promised land, turned to idols  </a:t>
            </a:r>
          </a:p>
          <a:p>
            <a:r>
              <a:rPr lang="en-US" sz="2250" b="1" dirty="0">
                <a:latin typeface="+mj-lt"/>
              </a:rPr>
              <a:t>      - Third stanza (v. 19-42) Wrath and vengeance of God is the results, Jews rejected</a:t>
            </a:r>
          </a:p>
        </p:txBody>
      </p:sp>
    </p:spTree>
    <p:extLst>
      <p:ext uri="{BB962C8B-B14F-4D97-AF65-F5344CB8AC3E}">
        <p14:creationId xmlns:p14="http://schemas.microsoft.com/office/powerpoint/2010/main" val="13133205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Fifteen—Saints Sing the Song of Moses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5455340"/>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John sees seven angels with seven final plagues, finishes God’s wrath</a:t>
            </a:r>
          </a:p>
          <a:p>
            <a:r>
              <a:rPr lang="en-US" sz="2250" b="1" dirty="0">
                <a:latin typeface="+mj-lt"/>
              </a:rPr>
              <a:t>      - Sees those who have gained the victory (</a:t>
            </a:r>
            <a:r>
              <a:rPr lang="en-US" sz="2250" b="1" dirty="0" err="1">
                <a:latin typeface="+mj-lt"/>
              </a:rPr>
              <a:t>Gk</a:t>
            </a:r>
            <a:r>
              <a:rPr lang="en-US" sz="2250" b="1" dirty="0">
                <a:latin typeface="+mj-lt"/>
              </a:rPr>
              <a:t> = overcome)—word found 17 times in Rev.</a:t>
            </a:r>
          </a:p>
          <a:p>
            <a:r>
              <a:rPr lang="en-US" sz="2250" b="1" dirty="0">
                <a:latin typeface="+mj-lt"/>
              </a:rPr>
              <a:t>      - Victory over the beast, image and his name</a:t>
            </a:r>
          </a:p>
          <a:p>
            <a:r>
              <a:rPr lang="en-US" sz="2250" b="1" dirty="0">
                <a:latin typeface="+mj-lt"/>
              </a:rPr>
              <a:t>      - They are singing the song of Moses and the Lamb</a:t>
            </a:r>
          </a:p>
          <a:p>
            <a:r>
              <a:rPr lang="en-US" sz="2250" b="1" dirty="0">
                <a:latin typeface="+mj-lt"/>
              </a:rPr>
              <a:t>      - John then sees 7 angels with seven bowls filled with wrath of God</a:t>
            </a:r>
          </a:p>
          <a:p>
            <a:r>
              <a:rPr lang="en-US" sz="2250" b="1" dirty="0">
                <a:latin typeface="+mj-lt"/>
              </a:rPr>
              <a:t>      - The glory of God fills the sanctuary and stays until seven bowls with the seven last 	plagues are finished</a:t>
            </a:r>
            <a:endParaRPr lang="en-US" sz="2800" b="1" dirty="0">
              <a:latin typeface="+mj-lt"/>
            </a:endParaRPr>
          </a:p>
          <a:p>
            <a:pPr marL="339725" indent="-339725">
              <a:buFont typeface="Arial" panose="020B0604020202020204" pitchFamily="34" charset="0"/>
              <a:buChar char="•"/>
            </a:pPr>
            <a:r>
              <a:rPr lang="en-US" sz="2800" b="1" dirty="0">
                <a:latin typeface="+mj-lt"/>
              </a:rPr>
              <a:t>The Song of Moses</a:t>
            </a:r>
          </a:p>
          <a:p>
            <a:r>
              <a:rPr lang="en-US" sz="2250" b="1" dirty="0">
                <a:latin typeface="+mj-lt"/>
              </a:rPr>
              <a:t>      - Many confuse this with song Miriam sang in Exodus 15</a:t>
            </a:r>
          </a:p>
          <a:p>
            <a:r>
              <a:rPr lang="en-US" sz="2250" b="1" dirty="0">
                <a:latin typeface="+mj-lt"/>
              </a:rPr>
              <a:t>      - Song Identified by God 6 times in Deuteronomy (31:19, 19, 21, 22, 30; 32:44)</a:t>
            </a:r>
          </a:p>
          <a:p>
            <a:r>
              <a:rPr lang="en-US" sz="2250" b="1" dirty="0">
                <a:latin typeface="+mj-lt"/>
              </a:rPr>
              <a:t>      - Read the entire song in Deut. 32</a:t>
            </a:r>
          </a:p>
          <a:p>
            <a:r>
              <a:rPr lang="en-US" sz="2250" b="1" dirty="0">
                <a:latin typeface="+mj-lt"/>
              </a:rPr>
              <a:t>      - First stanza (v. 1-4) God is great and perfect</a:t>
            </a:r>
          </a:p>
          <a:p>
            <a:r>
              <a:rPr lang="en-US" sz="2250" b="1" dirty="0">
                <a:latin typeface="+mj-lt"/>
              </a:rPr>
              <a:t>      - Second stanza (v. 5-18)   Israel is corrupt, entered promised land, turned to idols  </a:t>
            </a:r>
          </a:p>
          <a:p>
            <a:r>
              <a:rPr lang="en-US" sz="2250" b="1" dirty="0">
                <a:latin typeface="+mj-lt"/>
              </a:rPr>
              <a:t>      - Third stanza (v. 19-42) Wrath and vengeance of God is the results, Jews rejected</a:t>
            </a:r>
          </a:p>
          <a:p>
            <a:r>
              <a:rPr lang="en-US" sz="2250" b="1" dirty="0">
                <a:latin typeface="+mj-lt"/>
              </a:rPr>
              <a:t>      - Reason for Gentiles to rejoice is fact God’s vengeance has come (v. 43)</a:t>
            </a:r>
          </a:p>
        </p:txBody>
      </p:sp>
    </p:spTree>
    <p:extLst>
      <p:ext uri="{BB962C8B-B14F-4D97-AF65-F5344CB8AC3E}">
        <p14:creationId xmlns:p14="http://schemas.microsoft.com/office/powerpoint/2010/main" val="121163293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Fifteen—Saints Sing the Song of Moses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5801588"/>
          </a:xfrm>
          <a:prstGeom prst="rect">
            <a:avLst/>
          </a:prstGeom>
          <a:noFill/>
        </p:spPr>
        <p:txBody>
          <a:bodyPr wrap="square" rtlCol="0">
            <a:spAutoFit/>
          </a:bodyPr>
          <a:lstStyle/>
          <a:p>
            <a:pPr marL="339725" indent="-339725">
              <a:buFont typeface="Arial" panose="020B0604020202020204" pitchFamily="34" charset="0"/>
              <a:buChar char="•"/>
            </a:pPr>
            <a:r>
              <a:rPr lang="en-US" sz="2800" b="1" dirty="0">
                <a:latin typeface="+mj-lt"/>
              </a:rPr>
              <a:t>John sees seven angels with seven final plagues, finishes God’s wrath</a:t>
            </a:r>
          </a:p>
          <a:p>
            <a:r>
              <a:rPr lang="en-US" sz="2250" b="1" dirty="0">
                <a:latin typeface="+mj-lt"/>
              </a:rPr>
              <a:t>      - Sees those who have gained the victory (</a:t>
            </a:r>
            <a:r>
              <a:rPr lang="en-US" sz="2250" b="1" dirty="0" err="1">
                <a:latin typeface="+mj-lt"/>
              </a:rPr>
              <a:t>Gk</a:t>
            </a:r>
            <a:r>
              <a:rPr lang="en-US" sz="2250" b="1" dirty="0">
                <a:latin typeface="+mj-lt"/>
              </a:rPr>
              <a:t> = overcome)—word found 17 times in Rev.</a:t>
            </a:r>
          </a:p>
          <a:p>
            <a:r>
              <a:rPr lang="en-US" sz="2250" b="1" dirty="0">
                <a:latin typeface="+mj-lt"/>
              </a:rPr>
              <a:t>      - Victory over the beast, image and his name</a:t>
            </a:r>
          </a:p>
          <a:p>
            <a:r>
              <a:rPr lang="en-US" sz="2250" b="1" dirty="0">
                <a:latin typeface="+mj-lt"/>
              </a:rPr>
              <a:t>      - They are singing the song of Moses and the Lamb</a:t>
            </a:r>
          </a:p>
          <a:p>
            <a:r>
              <a:rPr lang="en-US" sz="2250" b="1" dirty="0">
                <a:latin typeface="+mj-lt"/>
              </a:rPr>
              <a:t>      - John then sees 7 angels with seven bowls filled with wrath of God</a:t>
            </a:r>
          </a:p>
          <a:p>
            <a:r>
              <a:rPr lang="en-US" sz="2250" b="1" dirty="0">
                <a:latin typeface="+mj-lt"/>
              </a:rPr>
              <a:t>      - The glory of God fills the sanctuary and stays until seven bowls with the seven last 	plagues are finished</a:t>
            </a:r>
            <a:endParaRPr lang="en-US" sz="2800" b="1" dirty="0">
              <a:latin typeface="+mj-lt"/>
            </a:endParaRPr>
          </a:p>
          <a:p>
            <a:pPr marL="339725" indent="-339725">
              <a:buFont typeface="Arial" panose="020B0604020202020204" pitchFamily="34" charset="0"/>
              <a:buChar char="•"/>
            </a:pPr>
            <a:r>
              <a:rPr lang="en-US" sz="2800" b="1" dirty="0">
                <a:latin typeface="+mj-lt"/>
              </a:rPr>
              <a:t>The Song of Moses</a:t>
            </a:r>
          </a:p>
          <a:p>
            <a:r>
              <a:rPr lang="en-US" sz="2250" b="1" dirty="0">
                <a:latin typeface="+mj-lt"/>
              </a:rPr>
              <a:t>      - Many confuse this with song Miriam sang in Exodus 15</a:t>
            </a:r>
          </a:p>
          <a:p>
            <a:r>
              <a:rPr lang="en-US" sz="2250" b="1" dirty="0">
                <a:latin typeface="+mj-lt"/>
              </a:rPr>
              <a:t>      - Song Identified by God 6 times in Deuteronomy (31:19, 19, 21, 22, 30; 32:44)</a:t>
            </a:r>
          </a:p>
          <a:p>
            <a:r>
              <a:rPr lang="en-US" sz="2250" b="1" dirty="0">
                <a:latin typeface="+mj-lt"/>
              </a:rPr>
              <a:t>      - Read the entire song in Deut. 32</a:t>
            </a:r>
          </a:p>
          <a:p>
            <a:r>
              <a:rPr lang="en-US" sz="2250" b="1" dirty="0">
                <a:latin typeface="+mj-lt"/>
              </a:rPr>
              <a:t>      - First stanza (v. 1-4) God is great and perfect</a:t>
            </a:r>
          </a:p>
          <a:p>
            <a:r>
              <a:rPr lang="en-US" sz="2250" b="1" dirty="0">
                <a:latin typeface="+mj-lt"/>
              </a:rPr>
              <a:t>      - Second stanza (v. 5-18)   Israel is corrupt, entered promised land, turned to idols  </a:t>
            </a:r>
          </a:p>
          <a:p>
            <a:r>
              <a:rPr lang="en-US" sz="2250" b="1" dirty="0">
                <a:latin typeface="+mj-lt"/>
              </a:rPr>
              <a:t>      - Third stanza (v. 19-42) Wrath and vengeance of God is the results, Jews rejected</a:t>
            </a:r>
          </a:p>
          <a:p>
            <a:r>
              <a:rPr lang="en-US" sz="2250" b="1" dirty="0">
                <a:latin typeface="+mj-lt"/>
              </a:rPr>
              <a:t>      - Reason for Gentiles to rejoice is fact God’s vengeance has come (v. 43)</a:t>
            </a:r>
          </a:p>
          <a:p>
            <a:r>
              <a:rPr lang="en-US" sz="2250" b="1" dirty="0">
                <a:latin typeface="+mj-lt"/>
              </a:rPr>
              <a:t>      - Fulness of these truth are sealed by God (v. 34); revealed in the New Testament</a:t>
            </a:r>
          </a:p>
        </p:txBody>
      </p:sp>
    </p:spTree>
    <p:extLst>
      <p:ext uri="{BB962C8B-B14F-4D97-AF65-F5344CB8AC3E}">
        <p14:creationId xmlns:p14="http://schemas.microsoft.com/office/powerpoint/2010/main" val="24712983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69441"/>
          </a:xfrm>
          <a:prstGeom prst="rect">
            <a:avLst/>
          </a:prstGeom>
          <a:noFill/>
        </p:spPr>
        <p:txBody>
          <a:bodyPr wrap="square" rtlCol="0">
            <a:spAutoFit/>
          </a:bodyPr>
          <a:lstStyle/>
          <a:p>
            <a:pPr algn="ctr"/>
            <a:r>
              <a:rPr lang="en-US" sz="4400" b="1" dirty="0">
                <a:latin typeface="+mj-lt"/>
              </a:rPr>
              <a:t>Chapter Headings/Key Verses</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383108" cy="5801588"/>
          </a:xfrm>
          <a:prstGeom prst="rect">
            <a:avLst/>
          </a:prstGeom>
          <a:noFill/>
        </p:spPr>
        <p:txBody>
          <a:bodyPr wrap="square" rtlCol="0">
            <a:spAutoFit/>
          </a:bodyPr>
          <a:lstStyle/>
          <a:p>
            <a:pPr marL="339725" indent="-339725">
              <a:spcAft>
                <a:spcPts val="600"/>
              </a:spcAft>
              <a:buFont typeface="Arial" panose="020B0604020202020204" pitchFamily="34" charset="0"/>
              <a:buChar char="•"/>
            </a:pPr>
            <a:r>
              <a:rPr lang="en-US" sz="2400" b="1" dirty="0">
                <a:latin typeface="+mj-lt"/>
              </a:rPr>
              <a:t>CHAPTER ONE—John sees Jesus on Patmos—Rev. 1:9</a:t>
            </a:r>
          </a:p>
          <a:p>
            <a:pPr marL="339725" indent="-339725">
              <a:spcAft>
                <a:spcPts val="600"/>
              </a:spcAft>
              <a:buFont typeface="Arial" panose="020B0604020202020204" pitchFamily="34" charset="0"/>
              <a:buChar char="•"/>
            </a:pPr>
            <a:r>
              <a:rPr lang="en-US" sz="2400" b="1" dirty="0">
                <a:latin typeface="+mj-lt"/>
              </a:rPr>
              <a:t>CHAPTERS TWO &amp; THREE—Letters to the Seven Churches in Asia</a:t>
            </a:r>
          </a:p>
          <a:p>
            <a:pPr marL="339725" indent="-339725">
              <a:spcAft>
                <a:spcPts val="600"/>
              </a:spcAft>
              <a:buFont typeface="Arial" panose="020B0604020202020204" pitchFamily="34" charset="0"/>
              <a:buChar char="•"/>
            </a:pPr>
            <a:r>
              <a:rPr lang="en-US" sz="2400" b="1" dirty="0">
                <a:latin typeface="+mj-lt"/>
              </a:rPr>
              <a:t>CHAPTER FOUR—</a:t>
            </a:r>
            <a:r>
              <a:rPr lang="en-US" sz="2400" b="1" i="1" dirty="0">
                <a:latin typeface="+mj-lt"/>
              </a:rPr>
              <a:t>You believe in God . . .</a:t>
            </a:r>
            <a:r>
              <a:rPr lang="en-US" sz="2400" b="1" dirty="0">
                <a:latin typeface="+mj-lt"/>
              </a:rPr>
              <a:t>—Praise of God on His throne, the adoration of the One on the throne!</a:t>
            </a:r>
            <a:r>
              <a:rPr lang="en-US" sz="2400" b="1" i="1" dirty="0">
                <a:latin typeface="+mj-lt"/>
              </a:rPr>
              <a:t> </a:t>
            </a:r>
            <a:endParaRPr lang="en-US" sz="2400" b="1" dirty="0">
              <a:latin typeface="+mj-lt"/>
            </a:endParaRPr>
          </a:p>
          <a:p>
            <a:pPr marL="339725" indent="-339725">
              <a:spcAft>
                <a:spcPts val="600"/>
              </a:spcAft>
              <a:buFont typeface="Arial" panose="020B0604020202020204" pitchFamily="34" charset="0"/>
              <a:buChar char="•"/>
            </a:pPr>
            <a:r>
              <a:rPr lang="en-US" sz="2400" b="1" dirty="0">
                <a:latin typeface="+mj-lt"/>
              </a:rPr>
              <a:t>CHAPTER FIVE— . . . </a:t>
            </a:r>
            <a:r>
              <a:rPr lang="en-US" sz="2400" b="1" i="1" dirty="0">
                <a:latin typeface="+mj-lt"/>
              </a:rPr>
              <a:t>Believe also in Me</a:t>
            </a:r>
            <a:r>
              <a:rPr lang="en-US" sz="2400" b="1" dirty="0">
                <a:latin typeface="+mj-lt"/>
              </a:rPr>
              <a:t>—God has a sealed book in His hand (v. 1) Only the Divine One can open sealed book—this book is about to be opened to show “things shortly to come to pass.”</a:t>
            </a:r>
          </a:p>
          <a:p>
            <a:pPr marL="339725" indent="-339725">
              <a:spcAft>
                <a:spcPts val="600"/>
              </a:spcAft>
              <a:buFont typeface="Arial" panose="020B0604020202020204" pitchFamily="34" charset="0"/>
              <a:buChar char="•"/>
            </a:pPr>
            <a:r>
              <a:rPr lang="en-US" sz="2400" b="1" dirty="0">
                <a:latin typeface="+mj-lt"/>
              </a:rPr>
              <a:t>CHAPTER SIX—</a:t>
            </a:r>
            <a:r>
              <a:rPr lang="en-US" sz="2400" b="1" i="1" dirty="0">
                <a:latin typeface="+mj-lt"/>
              </a:rPr>
              <a:t>The first six seals—</a:t>
            </a:r>
            <a:r>
              <a:rPr lang="en-US" sz="2400" b="1" dirty="0">
                <a:latin typeface="+mj-lt"/>
              </a:rPr>
              <a:t>Christianity goes out to overcome, met with martyrdom, famine, death—souls crying out to God to avenge their blood were told it would have in a little time—the great day of His wrath has come—who will stand?</a:t>
            </a:r>
          </a:p>
          <a:p>
            <a:pPr marL="339725" indent="-339725">
              <a:spcAft>
                <a:spcPts val="600"/>
              </a:spcAft>
              <a:buFont typeface="Arial" panose="020B0604020202020204" pitchFamily="34" charset="0"/>
              <a:buChar char="•"/>
            </a:pPr>
            <a:r>
              <a:rPr lang="en-US" sz="2400" b="1" dirty="0">
                <a:latin typeface="+mj-lt"/>
              </a:rPr>
              <a:t>CHAPTER SEVEN—Who will stand? Those with mark of God, during Great Tribulation</a:t>
            </a:r>
          </a:p>
          <a:p>
            <a:pPr marL="339725" indent="-339725">
              <a:spcAft>
                <a:spcPts val="600"/>
              </a:spcAft>
              <a:buFont typeface="Arial" panose="020B0604020202020204" pitchFamily="34" charset="0"/>
              <a:buChar char="•"/>
            </a:pPr>
            <a:r>
              <a:rPr lang="en-US" sz="2400" b="1" dirty="0">
                <a:latin typeface="+mj-lt"/>
              </a:rPr>
              <a:t>CHAPTER EIGHT/NINE—Wrath poured out on earth; army from bottomless pit &amp; Euphrates</a:t>
            </a:r>
          </a:p>
          <a:p>
            <a:pPr marL="339725" indent="-339725">
              <a:spcAft>
                <a:spcPts val="600"/>
              </a:spcAft>
              <a:buFont typeface="Arial" panose="020B0604020202020204" pitchFamily="34" charset="0"/>
              <a:buChar char="•"/>
            </a:pPr>
            <a:r>
              <a:rPr lang="en-US" sz="2400" b="1" dirty="0">
                <a:latin typeface="+mj-lt"/>
              </a:rPr>
              <a:t>CHAPTER TEN—John eats book; seventh trumpet and mystery finished</a:t>
            </a:r>
          </a:p>
        </p:txBody>
      </p:sp>
    </p:spTree>
    <p:extLst>
      <p:ext uri="{BB962C8B-B14F-4D97-AF65-F5344CB8AC3E}">
        <p14:creationId xmlns:p14="http://schemas.microsoft.com/office/powerpoint/2010/main" val="4008098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69441"/>
          </a:xfrm>
          <a:prstGeom prst="rect">
            <a:avLst/>
          </a:prstGeom>
          <a:noFill/>
        </p:spPr>
        <p:txBody>
          <a:bodyPr wrap="square" rtlCol="0">
            <a:spAutoFit/>
          </a:bodyPr>
          <a:lstStyle/>
          <a:p>
            <a:pPr algn="ctr"/>
            <a:r>
              <a:rPr lang="en-US" sz="4400" b="1" dirty="0">
                <a:latin typeface="+mj-lt"/>
              </a:rPr>
              <a:t>Chapter Ten—the Pause before 7</a:t>
            </a:r>
            <a:r>
              <a:rPr lang="en-US" sz="4400" b="1" baseline="30000" dirty="0">
                <a:latin typeface="+mj-lt"/>
              </a:rPr>
              <a:t>th</a:t>
            </a:r>
            <a:r>
              <a:rPr lang="en-US" sz="4400" b="1" dirty="0">
                <a:latin typeface="+mj-lt"/>
              </a:rPr>
              <a:t> Trumpet</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4832092"/>
          </a:xfrm>
          <a:prstGeom prst="rect">
            <a:avLst/>
          </a:prstGeom>
          <a:noFill/>
        </p:spPr>
        <p:txBody>
          <a:bodyPr wrap="square" rtlCol="0">
            <a:spAutoFit/>
          </a:bodyPr>
          <a:lstStyle/>
          <a:p>
            <a:pPr marL="339725" indent="-339725">
              <a:spcAft>
                <a:spcPts val="1200"/>
              </a:spcAft>
              <a:buFont typeface="Arial" panose="020B0604020202020204" pitchFamily="34" charset="0"/>
              <a:buChar char="•"/>
            </a:pPr>
            <a:r>
              <a:rPr lang="en-US" sz="2400" b="1" dirty="0">
                <a:latin typeface="+mj-lt"/>
              </a:rPr>
              <a:t>John sees book and told to eat the book (cf. Eze 2 and 3 where Ezekiel was told to eat words of the book given to him and then go speak these words.  Later in chapter ten John is told he too would be allowed to speak God’s word after his time on Patmos</a:t>
            </a:r>
          </a:p>
          <a:p>
            <a:pPr marL="339725" indent="-339725">
              <a:spcAft>
                <a:spcPts val="1200"/>
              </a:spcAft>
              <a:buFont typeface="Arial" panose="020B0604020202020204" pitchFamily="34" charset="0"/>
              <a:buChar char="•"/>
            </a:pPr>
            <a:r>
              <a:rPr lang="en-US" sz="2400" b="1" dirty="0">
                <a:latin typeface="+mj-lt"/>
              </a:rPr>
              <a:t>Key verse in 10:6-7 = The time has come (no longer delay) for when 7</a:t>
            </a:r>
            <a:r>
              <a:rPr lang="en-US" sz="2400" b="1" baseline="30000" dirty="0">
                <a:latin typeface="+mj-lt"/>
              </a:rPr>
              <a:t>th</a:t>
            </a:r>
            <a:r>
              <a:rPr lang="en-US" sz="2400" b="1" dirty="0">
                <a:latin typeface="+mj-lt"/>
              </a:rPr>
              <a:t> angel sounds the mystery of God foretold by prophets is finished! </a:t>
            </a:r>
          </a:p>
          <a:p>
            <a:pPr marL="339725" indent="-339725">
              <a:spcAft>
                <a:spcPts val="1200"/>
              </a:spcAft>
              <a:buFont typeface="Arial" panose="020B0604020202020204" pitchFamily="34" charset="0"/>
              <a:buChar char="•"/>
            </a:pPr>
            <a:r>
              <a:rPr lang="en-US" sz="2400" b="1" dirty="0">
                <a:latin typeface="+mj-lt"/>
              </a:rPr>
              <a:t>Key to understanding mystery is Eph. 3:3-6—THE MYSTERY IS THAT JEWS AND GENTILES WILL BE IN ONE BODY—Until temple, sacrifices, altar and priesthood in Jerusalem is destroyed there was no </a:t>
            </a:r>
            <a:r>
              <a:rPr lang="en-US" sz="2400" b="1" i="1" dirty="0">
                <a:latin typeface="+mj-lt"/>
              </a:rPr>
              <a:t>visible </a:t>
            </a:r>
            <a:r>
              <a:rPr lang="en-US" sz="2400" b="1" dirty="0">
                <a:latin typeface="+mj-lt"/>
              </a:rPr>
              <a:t>evidence that the Jews had been rejected as being kingdom of God. Christians had preached THIS gospel of the kingdom to all the world (Matt. 24:14) of the end the temple and the signs preceding its fall</a:t>
            </a:r>
          </a:p>
        </p:txBody>
      </p:sp>
    </p:spTree>
    <p:extLst>
      <p:ext uri="{BB962C8B-B14F-4D97-AF65-F5344CB8AC3E}">
        <p14:creationId xmlns:p14="http://schemas.microsoft.com/office/powerpoint/2010/main" val="4218803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Eleven—Two Witnesses then 7</a:t>
            </a:r>
            <a:r>
              <a:rPr lang="en-US" sz="4200" b="1" baseline="30000" dirty="0">
                <a:latin typeface="+mj-lt"/>
              </a:rPr>
              <a:t>th</a:t>
            </a:r>
            <a:r>
              <a:rPr lang="en-US" sz="4200" b="1" dirty="0">
                <a:latin typeface="+mj-lt"/>
              </a:rPr>
              <a:t> Trumpet</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2092881"/>
          </a:xfrm>
          <a:prstGeom prst="rect">
            <a:avLst/>
          </a:prstGeom>
          <a:noFill/>
        </p:spPr>
        <p:txBody>
          <a:bodyPr wrap="square" rtlCol="0">
            <a:spAutoFit/>
          </a:bodyPr>
          <a:lstStyle/>
          <a:p>
            <a:pPr marL="339725" indent="-339725">
              <a:spcAft>
                <a:spcPts val="1200"/>
              </a:spcAft>
              <a:buFont typeface="Arial" panose="020B0604020202020204" pitchFamily="34" charset="0"/>
              <a:buChar char="•"/>
            </a:pPr>
            <a:r>
              <a:rPr lang="en-US" sz="2400" b="1" dirty="0">
                <a:latin typeface="+mj-lt"/>
              </a:rPr>
              <a:t>Announcement of destruction of Jerusalem, the holy city, when it would trodden under foot by the Gentiles for 42 months.</a:t>
            </a:r>
          </a:p>
          <a:p>
            <a:pPr marL="339725" indent="-339725">
              <a:spcAft>
                <a:spcPts val="1200"/>
              </a:spcAft>
              <a:buFont typeface="Arial" panose="020B0604020202020204" pitchFamily="34" charset="0"/>
              <a:buChar char="•"/>
            </a:pPr>
            <a:r>
              <a:rPr lang="en-US" sz="2400" b="1" dirty="0">
                <a:latin typeface="+mj-lt"/>
              </a:rPr>
              <a:t>During this time two witnesses would be in the city delivering God’s message. These could not be the Christians for they fled from city when Gentiles came to destroy it. They would prophecy for 1260 days (the exact same time as the 42 months).</a:t>
            </a:r>
          </a:p>
        </p:txBody>
      </p:sp>
    </p:spTree>
    <p:extLst>
      <p:ext uri="{BB962C8B-B14F-4D97-AF65-F5344CB8AC3E}">
        <p14:creationId xmlns:p14="http://schemas.microsoft.com/office/powerpoint/2010/main" val="2678081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Eleven—Two Witnesses then 7</a:t>
            </a:r>
            <a:r>
              <a:rPr lang="en-US" sz="4200" b="1" baseline="30000" dirty="0">
                <a:latin typeface="+mj-lt"/>
              </a:rPr>
              <a:t>th</a:t>
            </a:r>
            <a:r>
              <a:rPr lang="en-US" sz="4200" b="1" dirty="0">
                <a:latin typeface="+mj-lt"/>
              </a:rPr>
              <a:t> Trumpet</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4247317"/>
          </a:xfrm>
          <a:prstGeom prst="rect">
            <a:avLst/>
          </a:prstGeom>
          <a:noFill/>
        </p:spPr>
        <p:txBody>
          <a:bodyPr wrap="square" rtlCol="0">
            <a:spAutoFit/>
          </a:bodyPr>
          <a:lstStyle/>
          <a:p>
            <a:pPr marL="339725" indent="-339725">
              <a:spcAft>
                <a:spcPts val="1200"/>
              </a:spcAft>
              <a:buFont typeface="Arial" panose="020B0604020202020204" pitchFamily="34" charset="0"/>
              <a:buChar char="•"/>
            </a:pPr>
            <a:r>
              <a:rPr lang="en-US" sz="2400" b="1" dirty="0">
                <a:latin typeface="+mj-lt"/>
              </a:rPr>
              <a:t>Announcement of destruction of Jerusalem, the holy city, when it would trodden under foot by the Gentiles for 42 months.</a:t>
            </a:r>
          </a:p>
          <a:p>
            <a:pPr marL="339725" indent="-339725">
              <a:spcAft>
                <a:spcPts val="1200"/>
              </a:spcAft>
              <a:buFont typeface="Arial" panose="020B0604020202020204" pitchFamily="34" charset="0"/>
              <a:buChar char="•"/>
            </a:pPr>
            <a:r>
              <a:rPr lang="en-US" sz="2400" b="1" dirty="0">
                <a:latin typeface="+mj-lt"/>
              </a:rPr>
              <a:t>During this time two witnesses would be in the city delivering God’s message. These could not be the Christians for they fled from city when Gentiles came to destroy it. They would prophecy for 1260 days (the exact same time as the 42 months).</a:t>
            </a:r>
          </a:p>
          <a:p>
            <a:pPr marL="339725" indent="-339725">
              <a:spcAft>
                <a:spcPts val="1200"/>
              </a:spcAft>
              <a:buFont typeface="Arial" panose="020B0604020202020204" pitchFamily="34" charset="0"/>
              <a:buChar char="•"/>
            </a:pPr>
            <a:r>
              <a:rPr lang="en-US" sz="2400" b="1" dirty="0">
                <a:latin typeface="+mj-lt"/>
              </a:rPr>
              <a:t>They are like Moses turning water to blood and Elijah calling down fire to destroy kings are (2 Kings 1) and stopping rain for 3 ½ years (the exact same time as 42 months and 1260 days). </a:t>
            </a:r>
          </a:p>
          <a:p>
            <a:pPr marL="339725" indent="-339725">
              <a:spcAft>
                <a:spcPts val="1200"/>
              </a:spcAft>
              <a:buFont typeface="Arial" panose="020B0604020202020204" pitchFamily="34" charset="0"/>
              <a:buChar char="•"/>
            </a:pPr>
            <a:r>
              <a:rPr lang="en-US" sz="2400" b="1" dirty="0">
                <a:latin typeface="+mj-lt"/>
              </a:rPr>
              <a:t>The Jews referred to OT as law and prophets thus even when Christians left the city God still had His prophets there foretelling its doom</a:t>
            </a:r>
          </a:p>
        </p:txBody>
      </p:sp>
    </p:spTree>
    <p:extLst>
      <p:ext uri="{BB962C8B-B14F-4D97-AF65-F5344CB8AC3E}">
        <p14:creationId xmlns:p14="http://schemas.microsoft.com/office/powerpoint/2010/main" val="4137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38664"/>
          </a:xfrm>
          <a:prstGeom prst="rect">
            <a:avLst/>
          </a:prstGeom>
          <a:noFill/>
        </p:spPr>
        <p:txBody>
          <a:bodyPr wrap="square" rtlCol="0">
            <a:spAutoFit/>
          </a:bodyPr>
          <a:lstStyle/>
          <a:p>
            <a:pPr algn="ctr"/>
            <a:r>
              <a:rPr lang="en-US" sz="4200" b="1" dirty="0">
                <a:latin typeface="+mj-lt"/>
              </a:rPr>
              <a:t>Chapter Eleven—Continued</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2092881"/>
          </a:xfrm>
          <a:prstGeom prst="rect">
            <a:avLst/>
          </a:prstGeom>
          <a:noFill/>
        </p:spPr>
        <p:txBody>
          <a:bodyPr wrap="square" rtlCol="0">
            <a:spAutoFit/>
          </a:bodyPr>
          <a:lstStyle/>
          <a:p>
            <a:pPr marL="339725" indent="-339725">
              <a:spcAft>
                <a:spcPts val="1200"/>
              </a:spcAft>
              <a:buFont typeface="Arial" panose="020B0604020202020204" pitchFamily="34" charset="0"/>
              <a:buChar char="•"/>
            </a:pPr>
            <a:r>
              <a:rPr lang="en-US" sz="2400" b="1" dirty="0">
                <a:latin typeface="+mj-lt"/>
              </a:rPr>
              <a:t>The expressions Law and the Prophets found five times in NT and means the OT.  (Matt. 7:12; 22:40; Luke 22:40; Acts 13:15; Rom. 3:21; and possible other places)</a:t>
            </a:r>
          </a:p>
          <a:p>
            <a:pPr marL="339725" indent="-339725">
              <a:spcAft>
                <a:spcPts val="1200"/>
              </a:spcAft>
              <a:buFont typeface="Arial" panose="020B0604020202020204" pitchFamily="34" charset="0"/>
              <a:buChar char="•"/>
            </a:pPr>
            <a:r>
              <a:rPr lang="en-US" sz="2400" b="1" dirty="0">
                <a:latin typeface="+mj-lt"/>
              </a:rPr>
              <a:t>The world thought that destroying the temple would end Jews as God’s special people filled with pride and rejoiced. Such was the case—for the law and the prophets were not destroyed.  They still speak to us!</a:t>
            </a:r>
          </a:p>
        </p:txBody>
      </p:sp>
    </p:spTree>
    <p:extLst>
      <p:ext uri="{BB962C8B-B14F-4D97-AF65-F5344CB8AC3E}">
        <p14:creationId xmlns:p14="http://schemas.microsoft.com/office/powerpoint/2010/main" val="1515965695"/>
      </p:ext>
    </p:extLst>
  </p:cSld>
  <p:clrMapOvr>
    <a:masterClrMapping/>
  </p:clrMapOvr>
</p:sld>
</file>

<file path=ppt/theme/theme1.xml><?xml version="1.0" encoding="utf-8"?>
<a:theme xmlns:a="http://schemas.openxmlformats.org/drawingml/2006/main" name="Revelation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1122</TotalTime>
  <Words>5827</Words>
  <Application>Microsoft Office PowerPoint</Application>
  <PresentationFormat>Widescreen</PresentationFormat>
  <Paragraphs>377</Paragraphs>
  <Slides>43</Slides>
  <Notes>43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43</vt:i4>
      </vt:variant>
    </vt:vector>
  </HeadingPairs>
  <TitlesOfParts>
    <vt:vector size="46" baseType="lpstr">
      <vt:lpstr>Arial</vt:lpstr>
      <vt:lpstr>Calibri</vt:lpstr>
      <vt:lpstr>Revelation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 I Know I Am  Doing His Will—How Can I Find His Will?</dc:title>
  <dc:creator>Dan</dc:creator>
  <cp:lastModifiedBy>David Sproule</cp:lastModifiedBy>
  <cp:revision>495</cp:revision>
  <cp:lastPrinted>2020-10-18T12:37:06Z</cp:lastPrinted>
  <dcterms:modified xsi:type="dcterms:W3CDTF">2020-10-18T12:37:21Z</dcterms:modified>
</cp:coreProperties>
</file>