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3"/>
  </p:notesMasterIdLst>
  <p:sldIdLst>
    <p:sldId id="290" r:id="rId2"/>
    <p:sldId id="260" r:id="rId3"/>
    <p:sldId id="299" r:id="rId4"/>
    <p:sldId id="298" r:id="rId5"/>
    <p:sldId id="292" r:id="rId6"/>
    <p:sldId id="291" r:id="rId7"/>
    <p:sldId id="295" r:id="rId8"/>
    <p:sldId id="296" r:id="rId9"/>
    <p:sldId id="294" r:id="rId10"/>
    <p:sldId id="293" r:id="rId11"/>
    <p:sldId id="297" r:id="rId12"/>
  </p:sldIdLst>
  <p:sldSz cx="9144000" cy="6858000" type="screen4x3"/>
  <p:notesSz cx="7023100" cy="9309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ichard Watson" initials="RW" lastIdx="2" clrIdx="0">
    <p:extLst>
      <p:ext uri="{19B8F6BF-5375-455C-9EA6-DF929625EA0E}">
        <p15:presenceInfo xmlns:p15="http://schemas.microsoft.com/office/powerpoint/2012/main" userId="e5e577014c15fc33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66" autoAdjust="0"/>
    <p:restoredTop sz="92949" autoAdjust="0"/>
  </p:normalViewPr>
  <p:slideViewPr>
    <p:cSldViewPr>
      <p:cViewPr varScale="1">
        <p:scale>
          <a:sx n="106" d="100"/>
          <a:sy n="106" d="100"/>
        </p:scale>
        <p:origin x="1746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343" cy="465455"/>
          </a:xfrm>
          <a:prstGeom prst="rect">
            <a:avLst/>
          </a:prstGeom>
        </p:spPr>
        <p:txBody>
          <a:bodyPr vert="horz" lIns="93317" tIns="46659" rIns="93317" bIns="4665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8132" y="0"/>
            <a:ext cx="3043343" cy="465455"/>
          </a:xfrm>
          <a:prstGeom prst="rect">
            <a:avLst/>
          </a:prstGeom>
        </p:spPr>
        <p:txBody>
          <a:bodyPr vert="horz" lIns="93317" tIns="46659" rIns="93317" bIns="46659" rtlCol="0"/>
          <a:lstStyle>
            <a:lvl1pPr algn="r">
              <a:defRPr sz="1200"/>
            </a:lvl1pPr>
          </a:lstStyle>
          <a:p>
            <a:fld id="{2FCA80CA-B3F8-4C74-BB25-B78B51B5E195}" type="datetimeFigureOut">
              <a:rPr lang="en-US" smtClean="0"/>
              <a:t>2/6/2021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4275" y="698500"/>
            <a:ext cx="4654550" cy="34909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317" tIns="46659" rIns="93317" bIns="4665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2310" y="4421823"/>
            <a:ext cx="5618480" cy="4189095"/>
          </a:xfrm>
          <a:prstGeom prst="rect">
            <a:avLst/>
          </a:prstGeom>
        </p:spPr>
        <p:txBody>
          <a:bodyPr vert="horz" lIns="93317" tIns="46659" rIns="93317" bIns="4665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2030"/>
            <a:ext cx="3043343" cy="465455"/>
          </a:xfrm>
          <a:prstGeom prst="rect">
            <a:avLst/>
          </a:prstGeom>
        </p:spPr>
        <p:txBody>
          <a:bodyPr vert="horz" lIns="93317" tIns="46659" rIns="93317" bIns="4665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8132" y="8842030"/>
            <a:ext cx="3043343" cy="465455"/>
          </a:xfrm>
          <a:prstGeom prst="rect">
            <a:avLst/>
          </a:prstGeom>
        </p:spPr>
        <p:txBody>
          <a:bodyPr vert="horz" lIns="93317" tIns="46659" rIns="93317" bIns="46659" rtlCol="0" anchor="b"/>
          <a:lstStyle>
            <a:lvl1pPr algn="r">
              <a:defRPr sz="1200"/>
            </a:lvl1pPr>
          </a:lstStyle>
          <a:p>
            <a:fld id="{FBDED955-7F6C-474C-9841-D182CF7076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149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DED955-7F6C-474C-9841-D182CF707654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326376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DED955-7F6C-474C-9841-D182CF707654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016764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DED955-7F6C-474C-9841-D182CF707654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694896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DED955-7F6C-474C-9841-D182CF707654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119152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DED955-7F6C-474C-9841-D182CF707654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28763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DED955-7F6C-474C-9841-D182CF707654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262183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DED955-7F6C-474C-9841-D182CF707654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167558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DED955-7F6C-474C-9841-D182CF707654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996241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DED955-7F6C-474C-9841-D182CF707654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295736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DED955-7F6C-474C-9841-D182CF707654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837763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DED955-7F6C-474C-9841-D182CF707654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22412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CE03CE-7585-481A-9510-27E98B3663FF}" type="datetimeFigureOut">
              <a:rPr lang="en-US" smtClean="0"/>
              <a:t>2/6/2021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79FC6E-BAC5-4E7F-9C00-D18389C34FE9}" type="slidenum">
              <a:rPr lang="en-US" smtClean="0"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CE03CE-7585-481A-9510-27E98B3663FF}" type="datetimeFigureOut">
              <a:rPr lang="en-US" smtClean="0"/>
              <a:t>2/6/2021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79FC6E-BAC5-4E7F-9C00-D18389C34FE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CE03CE-7585-481A-9510-27E98B3663FF}" type="datetimeFigureOut">
              <a:rPr lang="en-US" smtClean="0"/>
              <a:t>2/6/2021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79FC6E-BAC5-4E7F-9C00-D18389C34FE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CE03CE-7585-481A-9510-27E98B3663FF}" type="datetimeFigureOut">
              <a:rPr lang="en-US" smtClean="0"/>
              <a:t>2/6/2021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79FC6E-BAC5-4E7F-9C00-D18389C34FE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CE03CE-7585-481A-9510-27E98B3663FF}" type="datetimeFigureOut">
              <a:rPr lang="en-US" smtClean="0"/>
              <a:t>2/6/2021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FB79FC6E-BAC5-4E7F-9C00-D18389C34FE9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CE03CE-7585-481A-9510-27E98B3663FF}" type="datetimeFigureOut">
              <a:rPr lang="en-US" smtClean="0"/>
              <a:t>2/6/2021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79FC6E-BAC5-4E7F-9C00-D18389C34FE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CE03CE-7585-481A-9510-27E98B3663FF}" type="datetimeFigureOut">
              <a:rPr lang="en-US" smtClean="0"/>
              <a:t>2/6/2021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79FC6E-BAC5-4E7F-9C00-D18389C34FE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CE03CE-7585-481A-9510-27E98B3663FF}" type="datetimeFigureOut">
              <a:rPr lang="en-US" smtClean="0"/>
              <a:t>2/6/2021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79FC6E-BAC5-4E7F-9C00-D18389C34FE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CE03CE-7585-481A-9510-27E98B3663FF}" type="datetimeFigureOut">
              <a:rPr lang="en-US" smtClean="0"/>
              <a:t>2/6/2021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79FC6E-BAC5-4E7F-9C00-D18389C34FE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CE03CE-7585-481A-9510-27E98B3663FF}" type="datetimeFigureOut">
              <a:rPr lang="en-US" smtClean="0"/>
              <a:t>2/6/2021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79FC6E-BAC5-4E7F-9C00-D18389C34FE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CE03CE-7585-481A-9510-27E98B3663FF}" type="datetimeFigureOut">
              <a:rPr lang="en-US" smtClean="0"/>
              <a:t>2/6/2021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79FC6E-BAC5-4E7F-9C00-D18389C34FE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ltGray"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37000">
              <a:schemeClr val="accent1">
                <a:lumMod val="45000"/>
                <a:lumOff val="55000"/>
              </a:schemeClr>
            </a:gs>
            <a:gs pos="80000">
              <a:schemeClr val="accent3">
                <a:alpha val="78000"/>
                <a:lumMod val="62000"/>
                <a:lumOff val="38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135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23CE03CE-7585-481A-9510-27E98B3663FF}" type="datetimeFigureOut">
              <a:rPr lang="en-US" smtClean="0"/>
              <a:t>2/6/2021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FB79FC6E-BAC5-4E7F-9C00-D18389C34FE9}" type="slidenum">
              <a:rPr lang="en-US" smtClean="0"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4800" y="457200"/>
            <a:ext cx="8229600" cy="838200"/>
          </a:xfrm>
        </p:spPr>
        <p:txBody>
          <a:bodyPr/>
          <a:lstStyle/>
          <a:p>
            <a:r>
              <a:rPr lang="en-US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A Study of James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93372" y="1966684"/>
            <a:ext cx="6400800" cy="1462316"/>
          </a:xfrm>
        </p:spPr>
        <p:txBody>
          <a:bodyPr>
            <a:noAutofit/>
          </a:bodyPr>
          <a:lstStyle/>
          <a:p>
            <a:r>
              <a:rPr lang="en-US" sz="3200" b="1" i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Written to Jewish Christians scattered about</a:t>
            </a: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7D4B17E1-2C69-45A6-A9A5-8C0B2AE72B00}"/>
              </a:ext>
            </a:extLst>
          </p:cNvPr>
          <p:cNvSpPr txBox="1">
            <a:spLocks/>
          </p:cNvSpPr>
          <p:nvPr/>
        </p:nvSpPr>
        <p:spPr>
          <a:xfrm>
            <a:off x="1415143" y="3581400"/>
            <a:ext cx="6400800" cy="1752600"/>
          </a:xfrm>
          <a:prstGeom prst="rect">
            <a:avLst/>
          </a:prstGeom>
        </p:spPr>
        <p:txBody>
          <a:bodyPr vert="horz">
            <a:normAutofit/>
          </a:bodyPr>
          <a:lstStyle>
            <a:lvl1pPr marL="0" indent="0" algn="ctr" rtl="0" eaLnBrk="1" latinLnBrk="0" hangingPunct="1">
              <a:spcBef>
                <a:spcPct val="20000"/>
              </a:spcBef>
              <a:buClr>
                <a:schemeClr val="tx1">
                  <a:shade val="95000"/>
                </a:schemeClr>
              </a:buClr>
              <a:buSzPct val="65000"/>
              <a:buFont typeface="Wingdings 2"/>
              <a:buNone/>
              <a:defRPr kumimoji="0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1" latinLnBrk="0" hangingPunct="1">
              <a:spcBef>
                <a:spcPct val="20000"/>
              </a:spcBef>
              <a:buClr>
                <a:schemeClr val="tx1"/>
              </a:buClr>
              <a:buSzPct val="80000"/>
              <a:buFont typeface="Wingdings 2"/>
              <a:buNone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1" latinLnBrk="0" hangingPunct="1">
              <a:spcBef>
                <a:spcPct val="20000"/>
              </a:spcBef>
              <a:buClr>
                <a:schemeClr val="tx1"/>
              </a:buClr>
              <a:buSzPct val="95000"/>
              <a:buFont typeface="Wingdings"/>
              <a:buNone/>
              <a:defRPr kumimoji="0"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1" latinLnBrk="0" hangingPunct="1">
              <a:spcBef>
                <a:spcPct val="20000"/>
              </a:spcBef>
              <a:buClr>
                <a:schemeClr val="tx1"/>
              </a:buClr>
              <a:buSzPct val="100000"/>
              <a:buFont typeface="Wingdings 3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2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3"/>
              <a:buNone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2"/>
              <a:buNone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2"/>
              <a:buNone/>
              <a:defRPr kumimoji="0"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2"/>
              <a:buNone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>
              <a:solidFill>
                <a:srgbClr val="00FF00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r>
              <a:rPr lang="en-US" b="1" i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“A right strawy epistle …”</a:t>
            </a:r>
          </a:p>
          <a:p>
            <a:r>
              <a:rPr lang="en-US" dirty="0">
                <a:solidFill>
                  <a:schemeClr val="bg1"/>
                </a:solidFill>
                <a:latin typeface="AR BERKLEY" panose="02000000000000000000" pitchFamily="2" charset="0"/>
              </a:rPr>
              <a:t>Martin Luther</a:t>
            </a:r>
          </a:p>
        </p:txBody>
      </p:sp>
    </p:spTree>
    <p:extLst>
      <p:ext uri="{BB962C8B-B14F-4D97-AF65-F5344CB8AC3E}">
        <p14:creationId xmlns:p14="http://schemas.microsoft.com/office/powerpoint/2010/main" val="21849119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228600"/>
            <a:ext cx="8229600" cy="838200"/>
          </a:xfrm>
        </p:spPr>
        <p:txBody>
          <a:bodyPr/>
          <a:lstStyle/>
          <a:p>
            <a:r>
              <a:rPr lang="en-US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A Study of James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4D396A0-E3C6-4890-B9F2-86EABF712B8E}"/>
              </a:ext>
            </a:extLst>
          </p:cNvPr>
          <p:cNvSpPr txBox="1"/>
          <p:nvPr/>
        </p:nvSpPr>
        <p:spPr>
          <a:xfrm>
            <a:off x="457200" y="1447800"/>
            <a:ext cx="81534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i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Whitewashed Tombs</a:t>
            </a:r>
          </a:p>
          <a:p>
            <a:pPr algn="ctr"/>
            <a:endParaRPr lang="en-US" sz="2800" b="1" i="1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C77EDE7-2ED0-405B-BD3F-29D4816FC8B0}"/>
              </a:ext>
            </a:extLst>
          </p:cNvPr>
          <p:cNvSpPr txBox="1"/>
          <p:nvPr/>
        </p:nvSpPr>
        <p:spPr>
          <a:xfrm>
            <a:off x="0" y="2133600"/>
            <a:ext cx="9144000" cy="53860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i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The Certainty of Judgment – James 2:12-13</a:t>
            </a:r>
            <a:endParaRPr lang="en-US" sz="2400" i="1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ctr"/>
            <a:endParaRPr lang="en-US" sz="2400" b="1" i="1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ctr"/>
            <a:r>
              <a:rPr lang="en-US" sz="2400" i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The PERFECT law of Jesus</a:t>
            </a:r>
          </a:p>
          <a:p>
            <a:pPr algn="ctr"/>
            <a:endParaRPr lang="en-US" sz="2400" i="1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ctr"/>
            <a:r>
              <a:rPr lang="en-US" sz="2400" i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John 12:48</a:t>
            </a:r>
          </a:p>
          <a:p>
            <a:pPr algn="ctr"/>
            <a:r>
              <a:rPr lang="en-US" sz="2400" i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Jesus’ words will judge</a:t>
            </a:r>
          </a:p>
          <a:p>
            <a:pPr algn="ctr"/>
            <a:endParaRPr lang="en-US" sz="2400" i="1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ctr"/>
            <a:r>
              <a:rPr lang="en-US" sz="2400" i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Matthew 18:21-35</a:t>
            </a:r>
          </a:p>
          <a:p>
            <a:pPr algn="ctr"/>
            <a:r>
              <a:rPr lang="en-US" sz="2400" i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The (hypocritical) unforgiving servant did not display mercy</a:t>
            </a:r>
          </a:p>
          <a:p>
            <a:pPr algn="ctr"/>
            <a:endParaRPr lang="en-US" sz="2400" i="1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ctr"/>
            <a:r>
              <a:rPr lang="en-US" sz="2400" i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Mercy triumphs over judgment</a:t>
            </a:r>
          </a:p>
          <a:p>
            <a:pPr algn="ctr"/>
            <a:endParaRPr lang="en-US" sz="2800" i="1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ctr"/>
            <a:endParaRPr lang="en-US" sz="2400" i="1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384442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228600"/>
            <a:ext cx="8229600" cy="838200"/>
          </a:xfrm>
        </p:spPr>
        <p:txBody>
          <a:bodyPr/>
          <a:lstStyle/>
          <a:p>
            <a:r>
              <a:rPr lang="en-US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A Study of James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4D396A0-E3C6-4890-B9F2-86EABF712B8E}"/>
              </a:ext>
            </a:extLst>
          </p:cNvPr>
          <p:cNvSpPr txBox="1"/>
          <p:nvPr/>
        </p:nvSpPr>
        <p:spPr>
          <a:xfrm>
            <a:off x="457200" y="1447800"/>
            <a:ext cx="81534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i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Whitewashed Tombs</a:t>
            </a:r>
          </a:p>
          <a:p>
            <a:pPr algn="ctr"/>
            <a:endParaRPr lang="en-US" sz="2800" b="1" i="1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C77EDE7-2ED0-405B-BD3F-29D4816FC8B0}"/>
              </a:ext>
            </a:extLst>
          </p:cNvPr>
          <p:cNvSpPr txBox="1"/>
          <p:nvPr/>
        </p:nvSpPr>
        <p:spPr>
          <a:xfrm>
            <a:off x="0" y="2133600"/>
            <a:ext cx="9144000" cy="39087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i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Satan wants us to believe we can be two different people, that we can serve 2 masters.</a:t>
            </a:r>
          </a:p>
          <a:p>
            <a:pPr algn="ctr"/>
            <a:endParaRPr lang="en-US" sz="2800" b="1" i="1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ctr"/>
            <a:r>
              <a:rPr lang="en-US" sz="2800" b="1" i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James tells us that if we follow the Satan plan, we are double-minded, unstable and hypocritical.</a:t>
            </a:r>
            <a:endParaRPr lang="en-US" sz="2400" i="1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ctr"/>
            <a:endParaRPr lang="en-US" sz="2800" i="1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ctr"/>
            <a:endParaRPr lang="en-US" sz="2400" i="1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524540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228600"/>
            <a:ext cx="8229600" cy="838200"/>
          </a:xfrm>
        </p:spPr>
        <p:txBody>
          <a:bodyPr/>
          <a:lstStyle/>
          <a:p>
            <a:r>
              <a:rPr lang="en-US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A Study of James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4D396A0-E3C6-4890-B9F2-86EABF712B8E}"/>
              </a:ext>
            </a:extLst>
          </p:cNvPr>
          <p:cNvSpPr txBox="1"/>
          <p:nvPr/>
        </p:nvSpPr>
        <p:spPr>
          <a:xfrm>
            <a:off x="0" y="1447800"/>
            <a:ext cx="9144000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i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Lessons 1 -3 Review</a:t>
            </a:r>
          </a:p>
          <a:p>
            <a:pPr algn="ctr"/>
            <a:endParaRPr lang="en-US" sz="2000" i="1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ctr"/>
            <a:r>
              <a:rPr lang="en-US" sz="2000" i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We will have trials and we should be joyful because they allow our faith to grow</a:t>
            </a:r>
          </a:p>
          <a:p>
            <a:pPr algn="ctr"/>
            <a:endParaRPr lang="en-US" sz="2000" i="1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ctr"/>
            <a:r>
              <a:rPr lang="en-US" sz="2000" i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Pray without Doubt!</a:t>
            </a:r>
          </a:p>
          <a:p>
            <a:pPr algn="ctr"/>
            <a:endParaRPr lang="en-US" sz="2000" i="1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ctr"/>
            <a:r>
              <a:rPr lang="en-US" sz="2000" i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To the POOR – You are RICH</a:t>
            </a:r>
          </a:p>
          <a:p>
            <a:pPr algn="ctr"/>
            <a:r>
              <a:rPr lang="en-US" sz="2000" i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To the RICH – You should be POOR</a:t>
            </a:r>
          </a:p>
          <a:p>
            <a:pPr algn="ctr"/>
            <a:endParaRPr lang="en-US" sz="2000" i="1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ctr"/>
            <a:r>
              <a:rPr lang="en-US" sz="2000" i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Doers, not hearers only</a:t>
            </a:r>
          </a:p>
          <a:p>
            <a:pPr algn="ctr"/>
            <a:r>
              <a:rPr lang="en-US" sz="2000" i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Doers, poet, creative action</a:t>
            </a:r>
          </a:p>
          <a:p>
            <a:pPr algn="ctr"/>
            <a:r>
              <a:rPr lang="en-US" sz="2000" i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An armchair Christian is not a doer</a:t>
            </a:r>
          </a:p>
          <a:p>
            <a:pPr algn="ctr"/>
            <a:endParaRPr lang="en-US" sz="2000" i="1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ctr"/>
            <a:r>
              <a:rPr lang="en-US" sz="2000" i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Quick to hear, Slow to speak, Slow to wrath</a:t>
            </a:r>
          </a:p>
        </p:txBody>
      </p:sp>
    </p:spTree>
    <p:extLst>
      <p:ext uri="{BB962C8B-B14F-4D97-AF65-F5344CB8AC3E}">
        <p14:creationId xmlns:p14="http://schemas.microsoft.com/office/powerpoint/2010/main" val="17564943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228600"/>
            <a:ext cx="8229600" cy="838200"/>
          </a:xfrm>
        </p:spPr>
        <p:txBody>
          <a:bodyPr/>
          <a:lstStyle/>
          <a:p>
            <a:r>
              <a:rPr lang="en-US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A Study of James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4D396A0-E3C6-4890-B9F2-86EABF712B8E}"/>
              </a:ext>
            </a:extLst>
          </p:cNvPr>
          <p:cNvSpPr txBox="1"/>
          <p:nvPr/>
        </p:nvSpPr>
        <p:spPr>
          <a:xfrm>
            <a:off x="0" y="1447800"/>
            <a:ext cx="9144000" cy="32932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i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Lessons 1-3 Review</a:t>
            </a:r>
          </a:p>
          <a:p>
            <a:pPr algn="ctr"/>
            <a:endParaRPr lang="en-US" sz="2000" i="1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ctr"/>
            <a:r>
              <a:rPr lang="en-US" sz="2000" i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Pure and undefiled religion</a:t>
            </a:r>
          </a:p>
          <a:p>
            <a:pPr algn="ctr"/>
            <a:r>
              <a:rPr lang="en-US" sz="2000" i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To take care of those who can’t take care of themselves</a:t>
            </a:r>
          </a:p>
          <a:p>
            <a:pPr algn="ctr"/>
            <a:r>
              <a:rPr lang="en-US" sz="2000" i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We are family</a:t>
            </a:r>
          </a:p>
          <a:p>
            <a:pPr algn="ctr"/>
            <a:endParaRPr lang="en-US" sz="2000" i="1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ctr"/>
            <a:r>
              <a:rPr lang="en-US" sz="2000" i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Talking the talk is not enough</a:t>
            </a:r>
          </a:p>
          <a:p>
            <a:pPr algn="ctr"/>
            <a:r>
              <a:rPr lang="en-US" sz="2000" i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We must walk the walk</a:t>
            </a:r>
          </a:p>
          <a:p>
            <a:pPr algn="ctr"/>
            <a:endParaRPr lang="en-US" sz="2000" i="1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ctr"/>
            <a:endParaRPr lang="en-US" sz="2000" i="1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408814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228600"/>
            <a:ext cx="8229600" cy="838200"/>
          </a:xfrm>
        </p:spPr>
        <p:txBody>
          <a:bodyPr/>
          <a:lstStyle/>
          <a:p>
            <a:r>
              <a:rPr lang="en-US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A Study of James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4D396A0-E3C6-4890-B9F2-86EABF712B8E}"/>
              </a:ext>
            </a:extLst>
          </p:cNvPr>
          <p:cNvSpPr txBox="1"/>
          <p:nvPr/>
        </p:nvSpPr>
        <p:spPr>
          <a:xfrm>
            <a:off x="0" y="1447800"/>
            <a:ext cx="9144000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i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Whitewashed Tombs</a:t>
            </a:r>
          </a:p>
          <a:p>
            <a:pPr algn="ctr"/>
            <a:endParaRPr lang="en-US" sz="2800" b="1" i="1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ctr"/>
            <a:r>
              <a:rPr lang="en-US" sz="2800" b="1" i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How does Jesus feel about hypocrisy?</a:t>
            </a:r>
          </a:p>
          <a:p>
            <a:pPr algn="ctr"/>
            <a:endParaRPr lang="en-US" sz="2800" b="1" i="1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ctr"/>
            <a:r>
              <a:rPr lang="en-US" sz="2800" b="1" i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Matthew 7:4</a:t>
            </a:r>
          </a:p>
          <a:p>
            <a:pPr algn="ctr"/>
            <a:endParaRPr lang="en-US" sz="2800" b="1" i="1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ctr"/>
            <a:r>
              <a:rPr lang="en-US" sz="2800" b="1" i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Matthew 23:13-30</a:t>
            </a:r>
          </a:p>
        </p:txBody>
      </p:sp>
    </p:spTree>
    <p:extLst>
      <p:ext uri="{BB962C8B-B14F-4D97-AF65-F5344CB8AC3E}">
        <p14:creationId xmlns:p14="http://schemas.microsoft.com/office/powerpoint/2010/main" val="5156271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228600"/>
            <a:ext cx="8229600" cy="838200"/>
          </a:xfrm>
        </p:spPr>
        <p:txBody>
          <a:bodyPr/>
          <a:lstStyle/>
          <a:p>
            <a:r>
              <a:rPr lang="en-US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A Study of James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4D396A0-E3C6-4890-B9F2-86EABF712B8E}"/>
              </a:ext>
            </a:extLst>
          </p:cNvPr>
          <p:cNvSpPr txBox="1"/>
          <p:nvPr/>
        </p:nvSpPr>
        <p:spPr>
          <a:xfrm>
            <a:off x="0" y="1447800"/>
            <a:ext cx="9144000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i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Whitewashed Tombs</a:t>
            </a:r>
          </a:p>
          <a:p>
            <a:pPr algn="ctr"/>
            <a:endParaRPr lang="en-US" sz="2800" b="1" i="1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ctr"/>
            <a:r>
              <a:rPr lang="en-US" sz="2400" b="1" i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James 2:1-13 is NOT about RICHES</a:t>
            </a:r>
          </a:p>
          <a:p>
            <a:pPr algn="ctr"/>
            <a:endParaRPr lang="en-US" sz="2400" b="1" i="1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ctr"/>
            <a:r>
              <a:rPr lang="en-US" sz="2400" b="1" i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It is about HYPOCRISY</a:t>
            </a:r>
          </a:p>
          <a:p>
            <a:pPr algn="ctr"/>
            <a:endParaRPr lang="en-US" sz="2400" b="1" i="1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ctr"/>
            <a:r>
              <a:rPr lang="en-US" sz="2400" b="1" i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It is about Jesus’ sacrifice for ALL MANKIND</a:t>
            </a:r>
          </a:p>
          <a:p>
            <a:pPr algn="ctr"/>
            <a:endParaRPr lang="en-US" sz="2400" b="1" i="1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ctr"/>
            <a:r>
              <a:rPr lang="en-US" sz="2400" b="1" i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It is about SIN</a:t>
            </a:r>
          </a:p>
          <a:p>
            <a:pPr algn="ctr"/>
            <a:endParaRPr lang="en-US" sz="2400" b="1" i="1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ctr"/>
            <a:r>
              <a:rPr lang="en-US" sz="2400" b="1" i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It is about JUDGMENT</a:t>
            </a:r>
          </a:p>
          <a:p>
            <a:pPr algn="ctr"/>
            <a:endParaRPr lang="en-US" sz="2400" b="1" i="1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ctr"/>
            <a:r>
              <a:rPr lang="en-US" sz="2400" b="1" i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It is about MERCY</a:t>
            </a:r>
          </a:p>
        </p:txBody>
      </p:sp>
    </p:spTree>
    <p:extLst>
      <p:ext uri="{BB962C8B-B14F-4D97-AF65-F5344CB8AC3E}">
        <p14:creationId xmlns:p14="http://schemas.microsoft.com/office/powerpoint/2010/main" val="19350317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228600"/>
            <a:ext cx="8229600" cy="838200"/>
          </a:xfrm>
        </p:spPr>
        <p:txBody>
          <a:bodyPr/>
          <a:lstStyle/>
          <a:p>
            <a:r>
              <a:rPr lang="en-US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A Study of James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4D396A0-E3C6-4890-B9F2-86EABF712B8E}"/>
              </a:ext>
            </a:extLst>
          </p:cNvPr>
          <p:cNvSpPr txBox="1"/>
          <p:nvPr/>
        </p:nvSpPr>
        <p:spPr>
          <a:xfrm>
            <a:off x="457200" y="1447800"/>
            <a:ext cx="81534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i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Whitewashed Tombs</a:t>
            </a:r>
          </a:p>
          <a:p>
            <a:pPr algn="ctr"/>
            <a:endParaRPr lang="en-US" sz="2800" b="1" i="1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ctr"/>
            <a:r>
              <a:rPr lang="en-US" sz="2800" b="1" i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The Deity of Jesus - James 2:1-4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950B2C7-E095-4450-BE9D-1B1F82B843AA}"/>
              </a:ext>
            </a:extLst>
          </p:cNvPr>
          <p:cNvSpPr txBox="1"/>
          <p:nvPr/>
        </p:nvSpPr>
        <p:spPr>
          <a:xfrm>
            <a:off x="495300" y="3167390"/>
            <a:ext cx="8153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i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The Sovereignty of God – James 2:5-7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1D3136F-73DE-4373-A3E9-6B523BBB8DB4}"/>
              </a:ext>
            </a:extLst>
          </p:cNvPr>
          <p:cNvSpPr txBox="1"/>
          <p:nvPr/>
        </p:nvSpPr>
        <p:spPr>
          <a:xfrm>
            <a:off x="0" y="4007955"/>
            <a:ext cx="9144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i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The Authority of God’s Word – James 2:8-11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C77EDE7-2ED0-405B-BD3F-29D4816FC8B0}"/>
              </a:ext>
            </a:extLst>
          </p:cNvPr>
          <p:cNvSpPr txBox="1"/>
          <p:nvPr/>
        </p:nvSpPr>
        <p:spPr>
          <a:xfrm>
            <a:off x="0" y="4943565"/>
            <a:ext cx="9144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i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The Certainty of Judgment – James 2:12-13</a:t>
            </a:r>
          </a:p>
        </p:txBody>
      </p:sp>
    </p:spTree>
    <p:extLst>
      <p:ext uri="{BB962C8B-B14F-4D97-AF65-F5344CB8AC3E}">
        <p14:creationId xmlns:p14="http://schemas.microsoft.com/office/powerpoint/2010/main" val="30884185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228600"/>
            <a:ext cx="8229600" cy="838200"/>
          </a:xfrm>
        </p:spPr>
        <p:txBody>
          <a:bodyPr/>
          <a:lstStyle/>
          <a:p>
            <a:r>
              <a:rPr lang="en-US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A Study of James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4D396A0-E3C6-4890-B9F2-86EABF712B8E}"/>
              </a:ext>
            </a:extLst>
          </p:cNvPr>
          <p:cNvSpPr txBox="1"/>
          <p:nvPr/>
        </p:nvSpPr>
        <p:spPr>
          <a:xfrm>
            <a:off x="457200" y="1447800"/>
            <a:ext cx="8153400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i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Whitewashed Tombs</a:t>
            </a:r>
          </a:p>
          <a:p>
            <a:pPr algn="ctr"/>
            <a:endParaRPr lang="en-US" sz="2800" b="1" i="1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ctr"/>
            <a:r>
              <a:rPr lang="en-US" sz="2400" b="1" i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The Deity of Jesus - James 2:1-4</a:t>
            </a:r>
            <a:endParaRPr lang="en-US" sz="2000" b="1" i="1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ctr"/>
            <a:endParaRPr lang="en-US" sz="2400" b="1" i="1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ctr"/>
            <a:r>
              <a:rPr lang="en-US" sz="2400" i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Jesus chose fisherman and tax collectors to be in his inner circle (Matthew 4 and 9)</a:t>
            </a:r>
          </a:p>
          <a:p>
            <a:pPr algn="ctr"/>
            <a:endParaRPr lang="en-US" sz="2400" i="1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ctr"/>
            <a:r>
              <a:rPr lang="en-US" sz="2400" i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Jesus ate with tax collectors, sinners and Pharisees (Matthew 9 and Luke 7)</a:t>
            </a:r>
          </a:p>
          <a:p>
            <a:pPr algn="ctr"/>
            <a:endParaRPr lang="en-US" sz="2400" i="1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ctr"/>
            <a:r>
              <a:rPr lang="en-US" sz="2400" i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Jesus treated all people with love, kindness and equality (Roman centurions and Samaritan adulteresses – Matthew 8 and John 4)</a:t>
            </a:r>
          </a:p>
        </p:txBody>
      </p:sp>
    </p:spTree>
    <p:extLst>
      <p:ext uri="{BB962C8B-B14F-4D97-AF65-F5344CB8AC3E}">
        <p14:creationId xmlns:p14="http://schemas.microsoft.com/office/powerpoint/2010/main" val="404798615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228600"/>
            <a:ext cx="8229600" cy="838200"/>
          </a:xfrm>
        </p:spPr>
        <p:txBody>
          <a:bodyPr/>
          <a:lstStyle/>
          <a:p>
            <a:r>
              <a:rPr lang="en-US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A Study of James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4D396A0-E3C6-4890-B9F2-86EABF712B8E}"/>
              </a:ext>
            </a:extLst>
          </p:cNvPr>
          <p:cNvSpPr txBox="1"/>
          <p:nvPr/>
        </p:nvSpPr>
        <p:spPr>
          <a:xfrm>
            <a:off x="457200" y="1447800"/>
            <a:ext cx="81534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i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Whitewashed Tombs</a:t>
            </a:r>
          </a:p>
          <a:p>
            <a:pPr algn="ctr"/>
            <a:endParaRPr lang="en-US" sz="2800" b="1" i="1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950B2C7-E095-4450-BE9D-1B1F82B843AA}"/>
              </a:ext>
            </a:extLst>
          </p:cNvPr>
          <p:cNvSpPr txBox="1"/>
          <p:nvPr/>
        </p:nvSpPr>
        <p:spPr>
          <a:xfrm>
            <a:off x="533400" y="2057400"/>
            <a:ext cx="8153400" cy="46474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i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The Sovereignty of God – James 2:5-7</a:t>
            </a:r>
            <a:endParaRPr lang="en-US" sz="2400" b="1" i="1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ctr"/>
            <a:endParaRPr lang="en-US" sz="2400" b="1" i="1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ctr"/>
            <a:r>
              <a:rPr lang="en-US" sz="2400" i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James 1:9-10</a:t>
            </a:r>
          </a:p>
          <a:p>
            <a:pPr algn="ctr"/>
            <a:r>
              <a:rPr lang="en-US" sz="2400" i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To the poor – you are rich</a:t>
            </a:r>
          </a:p>
          <a:p>
            <a:pPr algn="ctr"/>
            <a:r>
              <a:rPr lang="en-US" sz="2400" i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To the rich – you need to be poor (Where do you place your trust)</a:t>
            </a:r>
          </a:p>
          <a:p>
            <a:pPr algn="ctr"/>
            <a:endParaRPr lang="en-US" sz="2400" i="1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ctr"/>
            <a:r>
              <a:rPr lang="en-US" sz="2400" i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When we lift man up we put God down </a:t>
            </a:r>
          </a:p>
          <a:p>
            <a:pPr algn="ctr"/>
            <a:endParaRPr lang="en-US" sz="2400" i="1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ctr"/>
            <a:r>
              <a:rPr lang="en-US" sz="2400" i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We are to love one another unconditionally </a:t>
            </a:r>
          </a:p>
          <a:p>
            <a:pPr algn="ctr"/>
            <a:r>
              <a:rPr lang="en-US" sz="2400" i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We are not to seek praise or honor for ourselves</a:t>
            </a:r>
          </a:p>
          <a:p>
            <a:pPr algn="ctr"/>
            <a:endParaRPr lang="en-US" sz="2800" b="1" i="1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70163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228600"/>
            <a:ext cx="8229600" cy="838200"/>
          </a:xfrm>
        </p:spPr>
        <p:txBody>
          <a:bodyPr/>
          <a:lstStyle/>
          <a:p>
            <a:r>
              <a:rPr lang="en-US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A Study of James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4D396A0-E3C6-4890-B9F2-86EABF712B8E}"/>
              </a:ext>
            </a:extLst>
          </p:cNvPr>
          <p:cNvSpPr txBox="1"/>
          <p:nvPr/>
        </p:nvSpPr>
        <p:spPr>
          <a:xfrm>
            <a:off x="457200" y="1447800"/>
            <a:ext cx="81534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i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Whitewashed Tombs</a:t>
            </a:r>
          </a:p>
          <a:p>
            <a:pPr algn="ctr"/>
            <a:endParaRPr lang="en-US" sz="2800" b="1" i="1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1D3136F-73DE-4373-A3E9-6B523BBB8DB4}"/>
              </a:ext>
            </a:extLst>
          </p:cNvPr>
          <p:cNvSpPr txBox="1"/>
          <p:nvPr/>
        </p:nvSpPr>
        <p:spPr>
          <a:xfrm>
            <a:off x="0" y="2209800"/>
            <a:ext cx="9144000" cy="42780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i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The Authority of God’s Word – James 2:8-11</a:t>
            </a:r>
            <a:endParaRPr lang="en-US" sz="2400" i="1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ctr"/>
            <a:endParaRPr lang="en-US" sz="2400" b="1" i="1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ctr"/>
            <a:r>
              <a:rPr lang="en-US" sz="2400" i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All in or all out</a:t>
            </a:r>
          </a:p>
          <a:p>
            <a:pPr algn="ctr"/>
            <a:endParaRPr lang="en-US" sz="2400" i="1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ctr"/>
            <a:r>
              <a:rPr lang="en-US" sz="2400" i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Light or Dark</a:t>
            </a:r>
          </a:p>
          <a:p>
            <a:pPr algn="ctr"/>
            <a:endParaRPr lang="en-US" sz="2400" i="1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ctr"/>
            <a:r>
              <a:rPr lang="en-US" sz="2400" i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Sin is Sin</a:t>
            </a:r>
          </a:p>
          <a:p>
            <a:pPr algn="ctr"/>
            <a:endParaRPr lang="en-US" sz="2400" i="1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ctr"/>
            <a:r>
              <a:rPr lang="en-US" sz="2400" i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I cannot evangelize the world if I am one with the world</a:t>
            </a:r>
            <a:br>
              <a:rPr lang="en-US" sz="2400" i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</a:br>
            <a:endParaRPr lang="en-US" sz="2400" i="1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ctr"/>
            <a:r>
              <a:rPr lang="en-US" sz="2400" i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The importance of our actions backing up our words</a:t>
            </a:r>
            <a:endParaRPr lang="en-US" sz="2800" i="1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8973457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Apex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4097</TotalTime>
  <Words>494</Words>
  <Application>Microsoft Office PowerPoint</Application>
  <PresentationFormat>On-screen Show (4:3)</PresentationFormat>
  <Paragraphs>121</Paragraphs>
  <Slides>11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20" baseType="lpstr">
      <vt:lpstr>AR BERKLEY</vt:lpstr>
      <vt:lpstr>Book Antiqua</vt:lpstr>
      <vt:lpstr>Calibri</vt:lpstr>
      <vt:lpstr>Lucida Sans</vt:lpstr>
      <vt:lpstr>Verdana</vt:lpstr>
      <vt:lpstr>Wingdings</vt:lpstr>
      <vt:lpstr>Wingdings 2</vt:lpstr>
      <vt:lpstr>Wingdings 3</vt:lpstr>
      <vt:lpstr>Apex</vt:lpstr>
      <vt:lpstr>A Study of James</vt:lpstr>
      <vt:lpstr>A Study of James</vt:lpstr>
      <vt:lpstr>A Study of James</vt:lpstr>
      <vt:lpstr>A Study of James</vt:lpstr>
      <vt:lpstr>A Study of James</vt:lpstr>
      <vt:lpstr>A Study of James</vt:lpstr>
      <vt:lpstr>A Study of James</vt:lpstr>
      <vt:lpstr>A Study of James</vt:lpstr>
      <vt:lpstr>A Study of James</vt:lpstr>
      <vt:lpstr>A Study of James</vt:lpstr>
      <vt:lpstr>A Study of James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Richard Watson</dc:creator>
  <cp:lastModifiedBy>Richard Watson</cp:lastModifiedBy>
  <cp:revision>19</cp:revision>
  <cp:lastPrinted>2021-02-06T18:34:55Z</cp:lastPrinted>
  <dcterms:created xsi:type="dcterms:W3CDTF">2020-02-29T01:28:36Z</dcterms:created>
  <dcterms:modified xsi:type="dcterms:W3CDTF">2021-02-06T18:36:39Z</dcterms:modified>
</cp:coreProperties>
</file>