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50B"/>
    <a:srgbClr val="893709"/>
    <a:srgbClr val="A72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90D6B391-BBD1-40B2-8E39-BA56857912C6}"/>
    <pc:docChg chg="custSel addSld delSld modSld">
      <pc:chgData name="David Sproule" userId="c8dad340-932d-4df5-ab3a-be7029586225" providerId="ADAL" clId="{90D6B391-BBD1-40B2-8E39-BA56857912C6}" dt="2023-08-14T01:32:26.455" v="258"/>
      <pc:docMkLst>
        <pc:docMk/>
      </pc:docMkLst>
      <pc:sldChg chg="modSp mod">
        <pc:chgData name="David Sproule" userId="c8dad340-932d-4df5-ab3a-be7029586225" providerId="ADAL" clId="{90D6B391-BBD1-40B2-8E39-BA56857912C6}" dt="2023-08-06T17:40:23.973" v="6" actId="6549"/>
        <pc:sldMkLst>
          <pc:docMk/>
          <pc:sldMk cId="839501631" sldId="256"/>
        </pc:sldMkLst>
        <pc:spChg chg="mod">
          <ac:chgData name="David Sproule" userId="c8dad340-932d-4df5-ab3a-be7029586225" providerId="ADAL" clId="{90D6B391-BBD1-40B2-8E39-BA56857912C6}" dt="2023-08-06T17:40:23.973" v="6" actId="6549"/>
          <ac:spMkLst>
            <pc:docMk/>
            <pc:sldMk cId="839501631" sldId="256"/>
            <ac:spMk id="2" creationId="{89C1CA97-E4A6-FCA5-7C5A-237577017A9E}"/>
          </ac:spMkLst>
        </pc:spChg>
      </pc:sldChg>
      <pc:sldChg chg="modSp mod modAnim">
        <pc:chgData name="David Sproule" userId="c8dad340-932d-4df5-ab3a-be7029586225" providerId="ADAL" clId="{90D6B391-BBD1-40B2-8E39-BA56857912C6}" dt="2023-08-06T18:23:36.325" v="249"/>
        <pc:sldMkLst>
          <pc:docMk/>
          <pc:sldMk cId="3614113530" sldId="257"/>
        </pc:sldMkLst>
        <pc:spChg chg="mod">
          <ac:chgData name="David Sproule" userId="c8dad340-932d-4df5-ab3a-be7029586225" providerId="ADAL" clId="{90D6B391-BBD1-40B2-8E39-BA56857912C6}" dt="2023-08-06T17:40:35.925" v="12" actId="6549"/>
          <ac:spMkLst>
            <pc:docMk/>
            <pc:sldMk cId="3614113530" sldId="257"/>
            <ac:spMk id="2" creationId="{D353539A-FB88-35E4-A099-62701F154CFA}"/>
          </ac:spMkLst>
        </pc:spChg>
        <pc:spChg chg="mod">
          <ac:chgData name="David Sproule" userId="c8dad340-932d-4df5-ab3a-be7029586225" providerId="ADAL" clId="{90D6B391-BBD1-40B2-8E39-BA56857912C6}" dt="2023-08-06T18:19:17.907" v="215" actId="115"/>
          <ac:spMkLst>
            <pc:docMk/>
            <pc:sldMk cId="3614113530" sldId="257"/>
            <ac:spMk id="3" creationId="{0CAF674A-D9D8-8295-02DB-BA63870D8C77}"/>
          </ac:spMkLst>
        </pc:spChg>
        <pc:spChg chg="mod">
          <ac:chgData name="David Sproule" userId="c8dad340-932d-4df5-ab3a-be7029586225" providerId="ADAL" clId="{90D6B391-BBD1-40B2-8E39-BA56857912C6}" dt="2023-08-06T17:40:53.272" v="13"/>
          <ac:spMkLst>
            <pc:docMk/>
            <pc:sldMk cId="3614113530" sldId="257"/>
            <ac:spMk id="4" creationId="{71AC96A4-4E20-5BA5-B996-FAF91442A552}"/>
          </ac:spMkLst>
        </pc:spChg>
      </pc:sldChg>
      <pc:sldChg chg="del">
        <pc:chgData name="David Sproule" userId="c8dad340-932d-4df5-ab3a-be7029586225" providerId="ADAL" clId="{90D6B391-BBD1-40B2-8E39-BA56857912C6}" dt="2023-08-06T17:42:29.398" v="22" actId="2696"/>
        <pc:sldMkLst>
          <pc:docMk/>
          <pc:sldMk cId="741266698" sldId="258"/>
        </pc:sldMkLst>
      </pc:sldChg>
      <pc:sldChg chg="modSp mod">
        <pc:chgData name="David Sproule" userId="c8dad340-932d-4df5-ab3a-be7029586225" providerId="ADAL" clId="{90D6B391-BBD1-40B2-8E39-BA56857912C6}" dt="2023-08-14T01:32:26.455" v="258"/>
        <pc:sldMkLst>
          <pc:docMk/>
          <pc:sldMk cId="3080452997" sldId="260"/>
        </pc:sldMkLst>
        <pc:spChg chg="mod">
          <ac:chgData name="David Sproule" userId="c8dad340-932d-4df5-ab3a-be7029586225" providerId="ADAL" clId="{90D6B391-BBD1-40B2-8E39-BA56857912C6}" dt="2023-08-14T01:32:26.455" v="258"/>
          <ac:spMkLst>
            <pc:docMk/>
            <pc:sldMk cId="3080452997" sldId="260"/>
            <ac:spMk id="2" creationId="{D353539A-FB88-35E4-A099-62701F154CFA}"/>
          </ac:spMkLst>
        </pc:spChg>
        <pc:spChg chg="mod">
          <ac:chgData name="David Sproule" userId="c8dad340-932d-4df5-ab3a-be7029586225" providerId="ADAL" clId="{90D6B391-BBD1-40B2-8E39-BA56857912C6}" dt="2023-08-06T18:18:48.663" v="211" actId="20577"/>
          <ac:spMkLst>
            <pc:docMk/>
            <pc:sldMk cId="3080452997" sldId="260"/>
            <ac:spMk id="5" creationId="{EF268A04-2D7B-DB26-B2E0-E5D3D38E20F0}"/>
          </ac:spMkLst>
        </pc:spChg>
      </pc:sldChg>
      <pc:sldChg chg="del">
        <pc:chgData name="David Sproule" userId="c8dad340-932d-4df5-ab3a-be7029586225" providerId="ADAL" clId="{90D6B391-BBD1-40B2-8E39-BA56857912C6}" dt="2023-08-06T17:42:29.398" v="22" actId="2696"/>
        <pc:sldMkLst>
          <pc:docMk/>
          <pc:sldMk cId="670302188" sldId="261"/>
        </pc:sldMkLst>
      </pc:sldChg>
      <pc:sldChg chg="modSp add modAnim">
        <pc:chgData name="David Sproule" userId="c8dad340-932d-4df5-ab3a-be7029586225" providerId="ADAL" clId="{90D6B391-BBD1-40B2-8E39-BA56857912C6}" dt="2023-08-06T18:20:10.158" v="218" actId="115"/>
        <pc:sldMkLst>
          <pc:docMk/>
          <pc:sldMk cId="3056416467" sldId="261"/>
        </pc:sldMkLst>
        <pc:spChg chg="mod">
          <ac:chgData name="David Sproule" userId="c8dad340-932d-4df5-ab3a-be7029586225" providerId="ADAL" clId="{90D6B391-BBD1-40B2-8E39-BA56857912C6}" dt="2023-08-06T18:20:10.158" v="218" actId="115"/>
          <ac:spMkLst>
            <pc:docMk/>
            <pc:sldMk cId="3056416467" sldId="261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90D6B391-BBD1-40B2-8E39-BA56857912C6}" dt="2023-08-06T17:42:29.398" v="22" actId="2696"/>
        <pc:sldMkLst>
          <pc:docMk/>
          <pc:sldMk cId="1494101321" sldId="262"/>
        </pc:sldMkLst>
      </pc:sldChg>
      <pc:sldChg chg="modSp add modAnim">
        <pc:chgData name="David Sproule" userId="c8dad340-932d-4df5-ab3a-be7029586225" providerId="ADAL" clId="{90D6B391-BBD1-40B2-8E39-BA56857912C6}" dt="2023-08-06T18:24:07.486" v="250"/>
        <pc:sldMkLst>
          <pc:docMk/>
          <pc:sldMk cId="3047317677" sldId="262"/>
        </pc:sldMkLst>
        <pc:spChg chg="mod">
          <ac:chgData name="David Sproule" userId="c8dad340-932d-4df5-ab3a-be7029586225" providerId="ADAL" clId="{90D6B391-BBD1-40B2-8E39-BA56857912C6}" dt="2023-08-06T18:20:31.704" v="224" actId="115"/>
          <ac:spMkLst>
            <pc:docMk/>
            <pc:sldMk cId="3047317677" sldId="262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25:34.205" v="251"/>
        <pc:sldMkLst>
          <pc:docMk/>
          <pc:sldMk cId="2213779962" sldId="263"/>
        </pc:sldMkLst>
        <pc:spChg chg="mod">
          <ac:chgData name="David Sproule" userId="c8dad340-932d-4df5-ab3a-be7029586225" providerId="ADAL" clId="{90D6B391-BBD1-40B2-8E39-BA56857912C6}" dt="2023-08-06T18:20:49.470" v="229" actId="115"/>
          <ac:spMkLst>
            <pc:docMk/>
            <pc:sldMk cId="2213779962" sldId="263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26:10.793" v="252"/>
        <pc:sldMkLst>
          <pc:docMk/>
          <pc:sldMk cId="102573674" sldId="264"/>
        </pc:sldMkLst>
        <pc:spChg chg="mod">
          <ac:chgData name="David Sproule" userId="c8dad340-932d-4df5-ab3a-be7029586225" providerId="ADAL" clId="{90D6B391-BBD1-40B2-8E39-BA56857912C6}" dt="2023-08-06T18:21:29.544" v="234" actId="115"/>
          <ac:spMkLst>
            <pc:docMk/>
            <pc:sldMk cId="102573674" sldId="264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27:01.445" v="253"/>
        <pc:sldMkLst>
          <pc:docMk/>
          <pc:sldMk cId="4067953756" sldId="265"/>
        </pc:sldMkLst>
        <pc:spChg chg="mod">
          <ac:chgData name="David Sproule" userId="c8dad340-932d-4df5-ab3a-be7029586225" providerId="ADAL" clId="{90D6B391-BBD1-40B2-8E39-BA56857912C6}" dt="2023-08-06T18:21:48.792" v="237" actId="115"/>
          <ac:spMkLst>
            <pc:docMk/>
            <pc:sldMk cId="4067953756" sldId="265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30:03.660" v="255"/>
        <pc:sldMkLst>
          <pc:docMk/>
          <pc:sldMk cId="3051131378" sldId="266"/>
        </pc:sldMkLst>
        <pc:spChg chg="mod">
          <ac:chgData name="David Sproule" userId="c8dad340-932d-4df5-ab3a-be7029586225" providerId="ADAL" clId="{90D6B391-BBD1-40B2-8E39-BA56857912C6}" dt="2023-08-06T18:22:01.971" v="239" actId="115"/>
          <ac:spMkLst>
            <pc:docMk/>
            <pc:sldMk cId="3051131378" sldId="266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23:09.304" v="248" actId="115"/>
        <pc:sldMkLst>
          <pc:docMk/>
          <pc:sldMk cId="3215640329" sldId="267"/>
        </pc:sldMkLst>
        <pc:spChg chg="mod">
          <ac:chgData name="David Sproule" userId="c8dad340-932d-4df5-ab3a-be7029586225" providerId="ADAL" clId="{90D6B391-BBD1-40B2-8E39-BA56857912C6}" dt="2023-08-06T18:23:09.304" v="248" actId="115"/>
          <ac:spMkLst>
            <pc:docMk/>
            <pc:sldMk cId="3215640329" sldId="267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16:55.319" v="178" actId="115"/>
        <pc:sldMkLst>
          <pc:docMk/>
          <pc:sldMk cId="2575131319" sldId="268"/>
        </pc:sldMkLst>
        <pc:spChg chg="mod">
          <ac:chgData name="David Sproule" userId="c8dad340-932d-4df5-ab3a-be7029586225" providerId="ADAL" clId="{90D6B391-BBD1-40B2-8E39-BA56857912C6}" dt="2023-08-06T18:16:55.319" v="178" actId="115"/>
          <ac:spMkLst>
            <pc:docMk/>
            <pc:sldMk cId="2575131319" sldId="268"/>
            <ac:spMk id="3" creationId="{0CAF674A-D9D8-8295-02DB-BA63870D8C77}"/>
          </ac:spMkLst>
        </pc:spChg>
        <pc:spChg chg="mod">
          <ac:chgData name="David Sproule" userId="c8dad340-932d-4df5-ab3a-be7029586225" providerId="ADAL" clId="{90D6B391-BBD1-40B2-8E39-BA56857912C6}" dt="2023-08-06T18:15:50.122" v="98" actId="20577"/>
          <ac:spMkLst>
            <pc:docMk/>
            <pc:sldMk cId="2575131319" sldId="268"/>
            <ac:spMk id="4" creationId="{71AC96A4-4E20-5BA5-B996-FAF91442A552}"/>
          </ac:spMkLst>
        </pc:spChg>
      </pc:sldChg>
      <pc:sldChg chg="modSp add modAnim">
        <pc:chgData name="David Sproule" userId="c8dad340-932d-4df5-ab3a-be7029586225" providerId="ADAL" clId="{90D6B391-BBD1-40B2-8E39-BA56857912C6}" dt="2023-08-06T18:31:50.657" v="257"/>
        <pc:sldMkLst>
          <pc:docMk/>
          <pc:sldMk cId="2909526623" sldId="269"/>
        </pc:sldMkLst>
        <pc:spChg chg="mod">
          <ac:chgData name="David Sproule" userId="c8dad340-932d-4df5-ab3a-be7029586225" providerId="ADAL" clId="{90D6B391-BBD1-40B2-8E39-BA56857912C6}" dt="2023-08-06T18:17:47.936" v="188" actId="115"/>
          <ac:spMkLst>
            <pc:docMk/>
            <pc:sldMk cId="2909526623" sldId="269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90D6B391-BBD1-40B2-8E39-BA56857912C6}" dt="2023-08-06T18:18:26.654" v="195" actId="115"/>
        <pc:sldMkLst>
          <pc:docMk/>
          <pc:sldMk cId="2298835407" sldId="270"/>
        </pc:sldMkLst>
        <pc:spChg chg="mod">
          <ac:chgData name="David Sproule" userId="c8dad340-932d-4df5-ab3a-be7029586225" providerId="ADAL" clId="{90D6B391-BBD1-40B2-8E39-BA56857912C6}" dt="2023-08-06T18:18:26.654" v="195" actId="115"/>
          <ac:spMkLst>
            <pc:docMk/>
            <pc:sldMk cId="2298835407" sldId="270"/>
            <ac:spMk id="3" creationId="{0CAF674A-D9D8-8295-02DB-BA63870D8C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ilhouette of a person and sheep&#10;&#10;Description automatically generated with low confidence">
            <a:extLst>
              <a:ext uri="{FF2B5EF4-FFF2-40B4-BE49-F238E27FC236}">
                <a16:creationId xmlns:a16="http://schemas.microsoft.com/office/drawing/2014/main" id="{C14731D3-B99E-591E-3539-3EA153F1F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BD7CD5-3234-20C8-DF23-2553635DE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54" y="5892071"/>
            <a:ext cx="9630032" cy="830005"/>
          </a:xfrm>
        </p:spPr>
        <p:txBody>
          <a:bodyPr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10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3728-F503-CA18-6F8B-CD84A920F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AA521-6B61-E424-99BA-F6192B7A5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79213-D11A-B502-6AC4-AD16A165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DA554-D091-1EBE-EB36-C54CC33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C0445-D40D-D058-F89C-45F477B5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3B0DB-98A3-174B-57C0-227D9B1D8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DCFD0-DDBE-6BDA-5F92-613E62A7A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A986B-44DD-A2DA-4023-A0251923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816-3D6B-B3FE-E751-01B852D8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DF8D1-3787-A3DE-6691-9DD588E0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text, screenshot, mammal, silhouette&#10;&#10;Description automatically generated">
            <a:extLst>
              <a:ext uri="{FF2B5EF4-FFF2-40B4-BE49-F238E27FC236}">
                <a16:creationId xmlns:a16="http://schemas.microsoft.com/office/drawing/2014/main" id="{C2827F6D-4026-734B-92A0-2C4492A1D6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54D40D-C58E-0940-FC7A-D22DA8A5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3" y="700575"/>
            <a:ext cx="11681254" cy="601362"/>
          </a:xfrm>
          <a:solidFill>
            <a:srgbClr val="AD450B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77DE-B66E-2921-6F88-AE39E97F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401417"/>
            <a:ext cx="11810731" cy="5456583"/>
          </a:xfrm>
        </p:spPr>
        <p:txBody>
          <a:bodyPr/>
          <a:lstStyle>
            <a:lvl1pPr marL="396875" indent="-396875">
              <a:buFont typeface="+mj-lt"/>
              <a:buAutoNum type="arabicPeriod"/>
              <a:defRPr b="1">
                <a:effectLst>
                  <a:glow rad="63500">
                    <a:schemeClr val="bg1"/>
                  </a:glow>
                </a:effectLst>
              </a:defRPr>
            </a:lvl1pPr>
            <a:lvl2pPr marL="804863" indent="-407988">
              <a:buFont typeface="+mj-lt"/>
              <a:buAutoNum type="alphaLcPeriod"/>
              <a:defRPr b="1">
                <a:effectLst>
                  <a:glow rad="63500">
                    <a:schemeClr val="bg1"/>
                  </a:glow>
                </a:effectLst>
              </a:defRPr>
            </a:lvl2pPr>
            <a:lvl3pPr marL="1262063" indent="-457200">
              <a:buFont typeface="+mj-lt"/>
              <a:buAutoNum type="romanLcPeriod"/>
              <a:defRPr b="1">
                <a:effectLst>
                  <a:glow rad="63500">
                    <a:schemeClr val="bg1"/>
                  </a:glow>
                </a:effectLst>
              </a:defRPr>
            </a:lvl3pPr>
            <a:lvl4pPr>
              <a:defRPr b="1">
                <a:effectLst>
                  <a:glow rad="63500">
                    <a:schemeClr val="bg1"/>
                  </a:glow>
                </a:effectLst>
              </a:defRPr>
            </a:lvl4pPr>
            <a:lvl5pPr>
              <a:defRPr b="1">
                <a:effectLst>
                  <a:glow rad="63500">
                    <a:schemeClr val="bg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043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F9BB-F9F5-328B-1703-72D7875B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14D39-59F3-44D6-7232-57AA26DE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FABE1-A2F3-D6AB-3D67-C5BF9DB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829B6-2BAD-15D0-7125-EB30F888F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9972-030E-4B44-8DD1-BECD405F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5793-ACF0-5912-D562-5F049400B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A8A9E-B115-8950-F6B1-F215187FF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D5372-1488-B801-D249-920EECC04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4829-384A-8244-BC5B-EC699C1B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13588-F651-0F37-0CFB-F6ABC4EA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71DC1-F2B3-E3FF-C945-4E12DD7E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0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6B1D-13BB-EA34-6E07-610205BBB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35EB4-542A-6260-A575-5EA0CA27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FA8D5-CA11-BE8B-2608-2E61E8732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5C326-3546-5B2B-B936-A07A94754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724C4-5E14-03CB-3687-F3F709218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50143-62D7-AF9B-0040-9F347CBF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01D39-98D3-9B83-7B9C-A367CFB1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C9F75-B047-9CCA-386E-7302BEC6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3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9EBE-6496-7D8C-EDED-3EF4823B7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FE9FB-1814-D78C-98ED-2BB308D5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E3368-5742-F564-480D-02A13D98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FD3C-5B9D-DF75-9BB9-035084E6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D3C8F-3AB6-BB20-7B6C-947448A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A1BA3-EC0A-5EDF-D08E-94674870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2196D-DA6D-FB34-90A2-2E4501D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C81B-4E75-2029-ACBA-9AC2C91B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C15D9-71FC-17D5-541E-2F7EE125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D9FD-9494-0CB0-5C9D-0A91B378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844C9-A257-0F41-AE06-32266DBC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51EFB-C8B2-5CC7-D6DD-0973D9CA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A79AA-8A07-CE15-919F-77444AD5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7F6C-E77B-35D1-6828-F8B3D591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05BC3-2B75-6266-DC6D-687AADF99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4906-8092-CA30-759E-3F8FFC9C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15FB3-9D90-1305-7E9D-AA19C2BD6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9924-4765-93D7-A524-76C32B67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011B6-AA39-8090-0F19-BFF07E69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4ACD5-DBF9-F48C-3A42-0F2170E8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4C16-23D8-6A6D-DD1E-B43941B2C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A02E5-84F5-AF1C-2245-C828BAA65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ED895-4487-F26F-C662-0C8F414EF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F073-4473-99B0-6ABC-8620F2E9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1CA97-E4A6-FCA5-7C5A-237577017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49" y="5714998"/>
            <a:ext cx="9630032" cy="1013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800" u="sng" dirty="0"/>
              <a:t>Lesson 3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dirty="0"/>
              <a:t>Some Current Leadership Styles</a:t>
            </a:r>
          </a:p>
        </p:txBody>
      </p:sp>
    </p:spTree>
    <p:extLst>
      <p:ext uri="{BB962C8B-B14F-4D97-AF65-F5344CB8AC3E}">
        <p14:creationId xmlns:p14="http://schemas.microsoft.com/office/powerpoint/2010/main" val="839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u="sng" dirty="0"/>
              <a:t>Servant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understands that he was appointed to </a:t>
            </a:r>
            <a:r>
              <a:rPr lang="en-US" u="sng" dirty="0"/>
              <a:t>serve</a:t>
            </a:r>
            <a:r>
              <a:rPr lang="en-US" dirty="0"/>
              <a:t> and not to be </a:t>
            </a:r>
            <a:r>
              <a:rPr lang="en-US" u="sng" dirty="0"/>
              <a:t>served</a:t>
            </a:r>
            <a:r>
              <a:rPr lang="en-US" dirty="0"/>
              <a:t>, taking Jesus’ words in Matthew 20:26-28 to heart.</a:t>
            </a:r>
            <a:endParaRPr lang="en-US" sz="2000" dirty="0"/>
          </a:p>
          <a:p>
            <a:pPr lvl="1"/>
            <a:r>
              <a:rPr lang="en-US" dirty="0"/>
              <a:t>When appointed, he girded on the </a:t>
            </a:r>
            <a:r>
              <a:rPr lang="en-US" u="sng" dirty="0"/>
              <a:t>towel</a:t>
            </a:r>
            <a:r>
              <a:rPr lang="en-US" dirty="0"/>
              <a:t> (John 13:1-17). </a:t>
            </a:r>
            <a:endParaRPr lang="en-US" sz="2000" dirty="0"/>
          </a:p>
          <a:p>
            <a:pPr lvl="1"/>
            <a:r>
              <a:rPr lang="en-US" dirty="0"/>
              <a:t>He is present for every </a:t>
            </a:r>
            <a:r>
              <a:rPr lang="en-US" u="sng" dirty="0"/>
              <a:t>workday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When disaster strikes, he does not superintend; rather, he is on the </a:t>
            </a:r>
            <a:r>
              <a:rPr lang="en-US" u="sng" dirty="0"/>
              <a:t>front line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One day he will hear, “Well done, good and faithful </a:t>
            </a:r>
            <a:r>
              <a:rPr lang="en-US" u="sng" dirty="0"/>
              <a:t>servant</a:t>
            </a:r>
            <a:r>
              <a:rPr lang="en-US" dirty="0"/>
              <a:t>” (Matt. 25:21, 23).</a:t>
            </a:r>
            <a:endParaRPr lang="en-US" sz="5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Positive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513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2"/>
            </a:pPr>
            <a:r>
              <a:rPr lang="en-US" dirty="0"/>
              <a:t>The </a:t>
            </a:r>
            <a:r>
              <a:rPr lang="en-US" u="sng" dirty="0"/>
              <a:t>Shepherd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Elders are:</a:t>
            </a:r>
            <a:endParaRPr lang="en-US" sz="2000" dirty="0"/>
          </a:p>
          <a:p>
            <a:pPr lvl="2"/>
            <a:r>
              <a:rPr lang="en-US" sz="2200" dirty="0"/>
              <a:t>Shepherds.</a:t>
            </a:r>
          </a:p>
          <a:p>
            <a:pPr lvl="2"/>
            <a:r>
              <a:rPr lang="en-US" sz="2200" dirty="0"/>
              <a:t>Pastors.</a:t>
            </a:r>
          </a:p>
          <a:p>
            <a:pPr lvl="1"/>
            <a:r>
              <a:rPr lang="en-US" dirty="0"/>
              <a:t>Shepherds:</a:t>
            </a:r>
            <a:endParaRPr lang="en-US" sz="2000" dirty="0"/>
          </a:p>
          <a:p>
            <a:pPr lvl="2"/>
            <a:r>
              <a:rPr lang="en-US" sz="2200" u="sng" dirty="0"/>
              <a:t>Feed</a:t>
            </a:r>
            <a:r>
              <a:rPr lang="en-US" sz="2200" dirty="0"/>
              <a:t>.</a:t>
            </a:r>
          </a:p>
          <a:p>
            <a:pPr lvl="2"/>
            <a:r>
              <a:rPr lang="en-US" sz="2200" u="sng" dirty="0"/>
              <a:t>Protect</a:t>
            </a:r>
            <a:r>
              <a:rPr lang="en-US" sz="2200" dirty="0"/>
              <a:t>.</a:t>
            </a:r>
          </a:p>
          <a:p>
            <a:pPr lvl="2"/>
            <a:r>
              <a:rPr lang="en-US" sz="2200" u="sng" dirty="0"/>
              <a:t>Lead</a:t>
            </a:r>
            <a:r>
              <a:rPr lang="en-US" sz="2200" dirty="0"/>
              <a:t>.</a:t>
            </a:r>
          </a:p>
          <a:p>
            <a:pPr lvl="2"/>
            <a:r>
              <a:rPr lang="en-US" sz="2200" u="sng" dirty="0"/>
              <a:t>Know</a:t>
            </a:r>
            <a:r>
              <a:rPr lang="en-US" sz="2200" dirty="0"/>
              <a:t> the sheep, individually.</a:t>
            </a:r>
          </a:p>
          <a:p>
            <a:pPr lvl="2"/>
            <a:r>
              <a:rPr lang="en-US" sz="2200" u="sng" dirty="0"/>
              <a:t>Seek</a:t>
            </a:r>
            <a:r>
              <a:rPr lang="en-US" sz="2200" dirty="0"/>
              <a:t> lost sheep.</a:t>
            </a:r>
          </a:p>
          <a:p>
            <a:pPr lvl="2"/>
            <a:r>
              <a:rPr lang="en-US" sz="2200" dirty="0"/>
              <a:t>Are </a:t>
            </a:r>
            <a:r>
              <a:rPr lang="en-US" sz="2200" u="sng" dirty="0"/>
              <a:t>with</a:t>
            </a:r>
            <a:r>
              <a:rPr lang="en-US" sz="2200" dirty="0"/>
              <a:t> the sheep, never forsaking them.</a:t>
            </a:r>
          </a:p>
          <a:p>
            <a:pPr lvl="2"/>
            <a:r>
              <a:rPr lang="en-US" sz="2200" dirty="0"/>
              <a:t>Are willing to give </a:t>
            </a:r>
            <a:r>
              <a:rPr lang="en-US" sz="2200" u="sng" dirty="0"/>
              <a:t>their lives</a:t>
            </a:r>
            <a:r>
              <a:rPr lang="en-US" sz="2200" dirty="0"/>
              <a:t> for the sheep.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Positive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952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n-US" dirty="0"/>
              <a:t>The </a:t>
            </a:r>
            <a:r>
              <a:rPr lang="en-US" u="sng" dirty="0"/>
              <a:t>Participative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solicits </a:t>
            </a:r>
            <a:r>
              <a:rPr lang="en-US" u="sng" dirty="0"/>
              <a:t>input</a:t>
            </a:r>
            <a:r>
              <a:rPr lang="en-US" dirty="0"/>
              <a:t> and carefully weighs what is received.</a:t>
            </a:r>
            <a:endParaRPr lang="en-US" sz="2000" dirty="0"/>
          </a:p>
          <a:p>
            <a:pPr lvl="1"/>
            <a:r>
              <a:rPr lang="en-US" dirty="0"/>
              <a:t>He is willing to </a:t>
            </a:r>
            <a:r>
              <a:rPr lang="en-US" u="sng" dirty="0"/>
              <a:t>listen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He is not afraid to try </a:t>
            </a:r>
            <a:r>
              <a:rPr lang="en-US" u="sng" dirty="0"/>
              <a:t>new methods</a:t>
            </a:r>
            <a:r>
              <a:rPr lang="en-US" dirty="0"/>
              <a:t>, while holding steadfastly to the truth.</a:t>
            </a:r>
            <a:endParaRPr lang="en-US" sz="2000" dirty="0"/>
          </a:p>
          <a:p>
            <a:pPr lvl="1"/>
            <a:r>
              <a:rPr lang="en-US" dirty="0"/>
              <a:t>If the input received is unscriptural or not expedient, he is willing to </a:t>
            </a:r>
            <a:r>
              <a:rPr lang="en-US" u="sng" dirty="0"/>
              <a:t>explain why</a:t>
            </a:r>
            <a:r>
              <a:rPr lang="en-US" dirty="0"/>
              <a:t> such was not adopted.</a:t>
            </a:r>
            <a:endParaRPr lang="en-US" sz="19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Positive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883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Some Current Leadership Styles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268A04-2D7B-DB26-B2E0-E5D3D38E20F0}"/>
              </a:ext>
            </a:extLst>
          </p:cNvPr>
          <p:cNvSpPr txBox="1">
            <a:spLocks/>
          </p:cNvSpPr>
          <p:nvPr/>
        </p:nvSpPr>
        <p:spPr>
          <a:xfrm>
            <a:off x="1154783" y="1773055"/>
            <a:ext cx="9882433" cy="2695252"/>
          </a:xfrm>
          <a:prstGeom prst="rect">
            <a:avLst/>
          </a:prstGeom>
          <a:noFill/>
          <a:ln w="57150">
            <a:solidFill>
              <a:srgbClr val="AD450B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</a:pP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Indispensable Qualities for </a:t>
            </a:r>
            <a:b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</a:b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Today’s Leaders </a:t>
            </a:r>
          </a:p>
          <a:p>
            <a:r>
              <a:rPr lang="en-US" dirty="0">
                <a:solidFill>
                  <a:srgbClr val="893709"/>
                </a:solidFill>
                <a:effectLst>
                  <a:glow rad="63500">
                    <a:schemeClr val="bg1"/>
                  </a:glow>
                </a:effectLst>
              </a:rPr>
              <a:t>Next Sunday @ 5:00 p.m.</a:t>
            </a:r>
          </a:p>
        </p:txBody>
      </p:sp>
    </p:spTree>
    <p:extLst>
      <p:ext uri="{BB962C8B-B14F-4D97-AF65-F5344CB8AC3E}">
        <p14:creationId xmlns:p14="http://schemas.microsoft.com/office/powerpoint/2010/main" val="30804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u="sng" dirty="0"/>
              <a:t>Passive, Figurehead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is usually a very good man morally, but you would scarcely know he is a leader unless someone told you.</a:t>
            </a:r>
            <a:endParaRPr lang="en-US" sz="2000" dirty="0"/>
          </a:p>
          <a:p>
            <a:pPr lvl="1"/>
            <a:r>
              <a:rPr lang="en-US" dirty="0"/>
              <a:t>He never comes up with an </a:t>
            </a:r>
            <a:r>
              <a:rPr lang="en-US" u="sng" dirty="0"/>
              <a:t>idea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Such a leader is usually motivated by </a:t>
            </a:r>
            <a:r>
              <a:rPr lang="en-US" u="sng" dirty="0"/>
              <a:t>fear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He is content with the </a:t>
            </a:r>
            <a:r>
              <a:rPr lang="en-US" u="sng" dirty="0"/>
              <a:t>status quo</a:t>
            </a:r>
            <a:r>
              <a:rPr lang="en-US" dirty="0"/>
              <a:t>, the usual.</a:t>
            </a:r>
            <a:endParaRPr lang="en-US" sz="2000" dirty="0"/>
          </a:p>
          <a:p>
            <a:pPr lvl="1"/>
            <a:r>
              <a:rPr lang="en-US" dirty="0"/>
              <a:t>No one follows him, for he is going nowhere.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411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2"/>
            </a:pPr>
            <a:r>
              <a:rPr lang="en-US" dirty="0"/>
              <a:t>The </a:t>
            </a:r>
            <a:r>
              <a:rPr lang="en-US" u="sng" dirty="0"/>
              <a:t>Reactionary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spends his time listening to </a:t>
            </a:r>
            <a:r>
              <a:rPr lang="en-US" u="sng" dirty="0"/>
              <a:t>critics</a:t>
            </a:r>
            <a:r>
              <a:rPr lang="en-US" dirty="0"/>
              <a:t> and responding accordingly.</a:t>
            </a:r>
          </a:p>
          <a:p>
            <a:pPr lvl="1"/>
            <a:r>
              <a:rPr lang="en-US" dirty="0"/>
              <a:t>He majors in </a:t>
            </a:r>
            <a:r>
              <a:rPr lang="en-US" u="sng" dirty="0"/>
              <a:t>crisis management</a:t>
            </a:r>
            <a:r>
              <a:rPr lang="en-US" dirty="0"/>
              <a:t>, always focusing on problem-solving.</a:t>
            </a:r>
          </a:p>
          <a:p>
            <a:pPr lvl="1"/>
            <a:r>
              <a:rPr lang="en-US" dirty="0"/>
              <a:t>Such leaders never move a church </a:t>
            </a:r>
            <a:r>
              <a:rPr lang="en-US" u="sng" dirty="0"/>
              <a:t>forward</a:t>
            </a:r>
            <a:r>
              <a:rPr lang="en-US" dirty="0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641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n-US" dirty="0"/>
              <a:t>The </a:t>
            </a:r>
            <a:r>
              <a:rPr lang="en-US" u="sng" dirty="0"/>
              <a:t>Dictatorial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misunderstands </a:t>
            </a:r>
            <a:r>
              <a:rPr lang="en-US" u="sng" dirty="0"/>
              <a:t>eldership authority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He is </a:t>
            </a:r>
            <a:r>
              <a:rPr lang="en-US" u="sng" dirty="0"/>
              <a:t>intoxicated</a:t>
            </a:r>
            <a:r>
              <a:rPr lang="en-US" dirty="0"/>
              <a:t> with his role.</a:t>
            </a:r>
            <a:endParaRPr lang="en-US" sz="2000" dirty="0"/>
          </a:p>
          <a:p>
            <a:pPr lvl="1"/>
            <a:r>
              <a:rPr lang="en-US" dirty="0"/>
              <a:t>His leadership is exercised through </a:t>
            </a:r>
            <a:r>
              <a:rPr lang="en-US" u="sng" dirty="0"/>
              <a:t>intimidation</a:t>
            </a:r>
            <a:r>
              <a:rPr lang="en-US" dirty="0"/>
              <a:t>, not loving interest.</a:t>
            </a:r>
            <a:endParaRPr lang="en-US" sz="2000" dirty="0"/>
          </a:p>
          <a:p>
            <a:pPr lvl="1"/>
            <a:r>
              <a:rPr lang="en-US" dirty="0"/>
              <a:t>He is </a:t>
            </a:r>
            <a:r>
              <a:rPr lang="en-US" u="sng" dirty="0" err="1"/>
              <a:t>Diotrophean</a:t>
            </a:r>
            <a:r>
              <a:rPr lang="en-US" dirty="0"/>
              <a:t> (3 John 9).</a:t>
            </a:r>
            <a:endParaRPr lang="en-US" sz="2000" dirty="0"/>
          </a:p>
          <a:p>
            <a:pPr lvl="1"/>
            <a:r>
              <a:rPr lang="en-US" dirty="0"/>
              <a:t>Because of him, the membership is frustrated and sometimes splits.</a:t>
            </a:r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731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4"/>
            </a:pPr>
            <a:r>
              <a:rPr lang="en-US" dirty="0"/>
              <a:t>The </a:t>
            </a:r>
            <a:r>
              <a:rPr lang="en-US" u="sng" dirty="0"/>
              <a:t>Presumptive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makes decisions </a:t>
            </a:r>
            <a:r>
              <a:rPr lang="en-US" u="sng" dirty="0"/>
              <a:t>on his own</a:t>
            </a:r>
            <a:r>
              <a:rPr lang="en-US" dirty="0"/>
              <a:t>, and then reports to the eldership.</a:t>
            </a:r>
            <a:endParaRPr lang="en-US" sz="2000" dirty="0"/>
          </a:p>
          <a:p>
            <a:pPr lvl="2"/>
            <a:r>
              <a:rPr lang="en-US" sz="2400" dirty="0"/>
              <a:t>Decisions of some proportions, outside previously agreed upon guidelines, must be made by the eldership; not an elder.</a:t>
            </a:r>
            <a:endParaRPr lang="en-US" dirty="0"/>
          </a:p>
          <a:p>
            <a:pPr lvl="2"/>
            <a:r>
              <a:rPr lang="en-US" sz="2400" dirty="0"/>
              <a:t>To do otherwise, can readily result in a “one man rule” situation.</a:t>
            </a:r>
            <a:endParaRPr lang="en-US" sz="3600" dirty="0"/>
          </a:p>
          <a:p>
            <a:pPr lvl="1"/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377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en-US" dirty="0"/>
              <a:t>The </a:t>
            </a:r>
            <a:r>
              <a:rPr lang="en-US" u="sng" dirty="0"/>
              <a:t>Micro-Manager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needs to have his finger on </a:t>
            </a:r>
            <a:r>
              <a:rPr lang="en-US" u="sng" dirty="0"/>
              <a:t>every detail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He either misunderstands his role/responsibilities or he is insecure.</a:t>
            </a:r>
            <a:endParaRPr lang="en-US" sz="2000" dirty="0"/>
          </a:p>
          <a:p>
            <a:pPr lvl="1"/>
            <a:r>
              <a:rPr lang="en-US" dirty="0"/>
              <a:t>He takes offense at anyone moving forward, even on the smallest of matters, without </a:t>
            </a:r>
            <a:r>
              <a:rPr lang="en-US" u="sng" dirty="0"/>
              <a:t>prior approval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He cannot </a:t>
            </a:r>
            <a:r>
              <a:rPr lang="en-US" u="sng" dirty="0"/>
              <a:t>delegate</a:t>
            </a:r>
            <a:r>
              <a:rPr lang="en-US" dirty="0"/>
              <a:t> work and then </a:t>
            </a:r>
            <a:r>
              <a:rPr lang="en-US" u="sng" dirty="0"/>
              <a:t>trust</a:t>
            </a:r>
            <a:r>
              <a:rPr lang="en-US" dirty="0"/>
              <a:t> the delegate to carry through.  He, therefore, </a:t>
            </a:r>
            <a:endParaRPr lang="en-US" sz="2000" dirty="0"/>
          </a:p>
          <a:p>
            <a:pPr lvl="2"/>
            <a:r>
              <a:rPr lang="en-US" dirty="0"/>
              <a:t>Robs people of opportunities to serve.</a:t>
            </a:r>
            <a:endParaRPr lang="en-US" sz="1800" dirty="0"/>
          </a:p>
          <a:p>
            <a:pPr lvl="2"/>
            <a:r>
              <a:rPr lang="en-US" dirty="0"/>
              <a:t>Destroys the confidence and motivation of those who are trying to serve.</a:t>
            </a:r>
            <a:endParaRPr lang="en-US" sz="1800" dirty="0"/>
          </a:p>
          <a:p>
            <a:pPr lvl="2"/>
            <a:r>
              <a:rPr lang="en-US" dirty="0"/>
              <a:t>Convinces himself he is doing his job because he is always busy (busy work and leadership are miles apart).</a:t>
            </a:r>
            <a:endParaRPr lang="en-US" sz="1800" dirty="0"/>
          </a:p>
          <a:p>
            <a:pPr lvl="1"/>
            <a:r>
              <a:rPr lang="en-US" dirty="0"/>
              <a:t>He leaves himself little time for </a:t>
            </a:r>
            <a:r>
              <a:rPr lang="en-US" u="sng" dirty="0"/>
              <a:t>shepherding</a:t>
            </a:r>
            <a:r>
              <a:rPr lang="en-US" dirty="0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57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6"/>
            </a:pPr>
            <a:r>
              <a:rPr lang="en-US" dirty="0"/>
              <a:t>The </a:t>
            </a:r>
            <a:r>
              <a:rPr lang="en-US" u="sng" dirty="0"/>
              <a:t>Reluctant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is over-cautious, fearful and </a:t>
            </a:r>
            <a:r>
              <a:rPr lang="en-US" u="sng" dirty="0"/>
              <a:t>slow to act</a:t>
            </a:r>
            <a:r>
              <a:rPr lang="en-US" dirty="0"/>
              <a:t>.  </a:t>
            </a:r>
            <a:endParaRPr lang="en-US" sz="2000" dirty="0"/>
          </a:p>
          <a:p>
            <a:pPr lvl="1"/>
            <a:r>
              <a:rPr lang="en-US" dirty="0"/>
              <a:t>He has difficulty </a:t>
            </a:r>
            <a:r>
              <a:rPr lang="en-US" u="sng" dirty="0"/>
              <a:t>making decisions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sz="2400" dirty="0"/>
              <a:t>He is always second-guessing.  Delay is his ally.</a:t>
            </a:r>
            <a:endParaRPr lang="en-US" dirty="0"/>
          </a:p>
          <a:p>
            <a:pPr lvl="2"/>
            <a:r>
              <a:rPr lang="en-US" sz="2400" dirty="0"/>
              <a:t>He finds comfort in knowing that as long as a decision has not been made nor an action taken, he does not have to face the consequences thereof.</a:t>
            </a:r>
            <a:endParaRPr lang="en-US" dirty="0"/>
          </a:p>
          <a:p>
            <a:pPr lvl="2"/>
            <a:r>
              <a:rPr lang="en-US" sz="2400" dirty="0"/>
              <a:t>He always wants to study the matter further.</a:t>
            </a:r>
            <a:endParaRPr lang="en-US" dirty="0"/>
          </a:p>
          <a:p>
            <a:pPr lvl="1"/>
            <a:r>
              <a:rPr lang="en-US" dirty="0"/>
              <a:t>He will ultimately </a:t>
            </a:r>
            <a:r>
              <a:rPr lang="en-US" u="sng" dirty="0"/>
              <a:t>go along</a:t>
            </a:r>
            <a:r>
              <a:rPr lang="en-US" dirty="0"/>
              <a:t> with the others in order to get along.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95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7"/>
            </a:pPr>
            <a:r>
              <a:rPr lang="en-US" dirty="0"/>
              <a:t>The </a:t>
            </a:r>
            <a:r>
              <a:rPr lang="en-US" u="sng" dirty="0"/>
              <a:t>Extremist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can be extreme in the </a:t>
            </a:r>
            <a:r>
              <a:rPr lang="en-US" u="sng" dirty="0"/>
              <a:t>positions</a:t>
            </a:r>
            <a:r>
              <a:rPr lang="en-US" dirty="0"/>
              <a:t> he takes.</a:t>
            </a:r>
            <a:endParaRPr lang="en-US" sz="2000" dirty="0"/>
          </a:p>
          <a:p>
            <a:pPr lvl="2"/>
            <a:r>
              <a:rPr lang="en-US" sz="2100" dirty="0"/>
              <a:t>He tends to bind where God has loosed.</a:t>
            </a:r>
          </a:p>
          <a:p>
            <a:pPr lvl="2"/>
            <a:r>
              <a:rPr lang="en-US" sz="2100" dirty="0"/>
              <a:t>He has difficulty distinguishing between things that differ.</a:t>
            </a:r>
          </a:p>
          <a:p>
            <a:pPr lvl="2"/>
            <a:r>
              <a:rPr lang="en-US" sz="2100" dirty="0"/>
              <a:t>He strains at gnats and swallows camels.</a:t>
            </a:r>
          </a:p>
          <a:p>
            <a:pPr lvl="2"/>
            <a:r>
              <a:rPr lang="en-US" sz="2100" dirty="0"/>
              <a:t>He leaves off the weightier virtues of justice, mercy and faith.</a:t>
            </a:r>
          </a:p>
          <a:p>
            <a:pPr lvl="2"/>
            <a:r>
              <a:rPr lang="en-US" sz="2100" dirty="0"/>
              <a:t>He is not concerned with </a:t>
            </a:r>
            <a:r>
              <a:rPr lang="en-US" sz="2100" u="sng" dirty="0"/>
              <a:t>consistency</a:t>
            </a:r>
            <a:r>
              <a:rPr lang="en-US" sz="2100" dirty="0"/>
              <a:t>.</a:t>
            </a:r>
          </a:p>
          <a:p>
            <a:pPr lvl="2"/>
            <a:r>
              <a:rPr lang="en-US" sz="2100" dirty="0"/>
              <a:t>He has difficulty finding anyone with whom he can have fellowship.</a:t>
            </a:r>
          </a:p>
          <a:p>
            <a:pPr lvl="2"/>
            <a:r>
              <a:rPr lang="en-US" sz="2100" dirty="0"/>
              <a:t>He has </a:t>
            </a:r>
            <a:r>
              <a:rPr lang="en-US" sz="2100" u="sng" dirty="0"/>
              <a:t>no room</a:t>
            </a:r>
            <a:r>
              <a:rPr lang="en-US" sz="2100" dirty="0"/>
              <a:t> for tolerance and forbearance.</a:t>
            </a:r>
          </a:p>
          <a:p>
            <a:pPr lvl="2"/>
            <a:r>
              <a:rPr lang="en-US" sz="2100" dirty="0"/>
              <a:t>And, he seeks to </a:t>
            </a:r>
            <a:r>
              <a:rPr lang="en-US" sz="2100" u="sng" dirty="0"/>
              <a:t>bind</a:t>
            </a:r>
            <a:r>
              <a:rPr lang="en-US" sz="2100" dirty="0"/>
              <a:t> his positions/opinions on others, using pressure, privation or intimidation.</a:t>
            </a:r>
          </a:p>
          <a:p>
            <a:pPr lvl="1"/>
            <a:r>
              <a:rPr lang="en-US" dirty="0"/>
              <a:t>He can be extreme in the treatment of </a:t>
            </a:r>
            <a:r>
              <a:rPr lang="en-US" u="sng" dirty="0"/>
              <a:t>his family</a:t>
            </a:r>
            <a:r>
              <a:rPr lang="en-US" dirty="0"/>
              <a:t>.</a:t>
            </a:r>
            <a:endParaRPr lang="en-US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113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Some Current Leadership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2012724"/>
            <a:ext cx="11810731" cy="484527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8"/>
            </a:pPr>
            <a:r>
              <a:rPr lang="en-US" dirty="0"/>
              <a:t>The D</a:t>
            </a:r>
            <a:r>
              <a:rPr lang="en-US" u="sng" dirty="0"/>
              <a:t>ecision-Making</a:t>
            </a:r>
            <a:r>
              <a:rPr lang="en-US" dirty="0"/>
              <a:t> Leader</a:t>
            </a:r>
          </a:p>
          <a:p>
            <a:pPr lvl="1"/>
            <a:r>
              <a:rPr lang="en-US" dirty="0"/>
              <a:t>He conceives his role somewhat as a </a:t>
            </a:r>
            <a:r>
              <a:rPr lang="en-US" u="sng" dirty="0"/>
              <a:t>CEO</a:t>
            </a:r>
            <a:r>
              <a:rPr lang="en-US" dirty="0"/>
              <a:t> of a corporation.</a:t>
            </a:r>
            <a:endParaRPr lang="en-US" sz="2000" dirty="0"/>
          </a:p>
          <a:p>
            <a:pPr lvl="1"/>
            <a:r>
              <a:rPr lang="en-US" dirty="0"/>
              <a:t>His work is over when the </a:t>
            </a:r>
            <a:r>
              <a:rPr lang="en-US" u="sng" dirty="0"/>
              <a:t>decisions</a:t>
            </a:r>
            <a:r>
              <a:rPr lang="en-US" dirty="0"/>
              <a:t> are made and the meeting is dismissed.</a:t>
            </a:r>
            <a:endParaRPr lang="en-US" sz="2000" dirty="0"/>
          </a:p>
          <a:p>
            <a:pPr lvl="1"/>
            <a:r>
              <a:rPr lang="en-US" dirty="0"/>
              <a:t>He fosters prayers as, “Bless the elders and the </a:t>
            </a:r>
            <a:r>
              <a:rPr lang="en-US" u="sng" dirty="0"/>
              <a:t>decisions</a:t>
            </a:r>
            <a:r>
              <a:rPr lang="en-US" dirty="0"/>
              <a:t> they make,” rather than, “Bless the elders and the </a:t>
            </a:r>
            <a:r>
              <a:rPr lang="en-US" u="sng" dirty="0"/>
              <a:t>work</a:t>
            </a:r>
            <a:r>
              <a:rPr lang="en-US" dirty="0"/>
              <a:t> they do.”</a:t>
            </a:r>
            <a:endParaRPr lang="en-US" sz="2000" dirty="0"/>
          </a:p>
          <a:p>
            <a:pPr lvl="1"/>
            <a:r>
              <a:rPr lang="en-US" dirty="0"/>
              <a:t>There are </a:t>
            </a:r>
            <a:r>
              <a:rPr lang="en-US" u="sng" dirty="0"/>
              <a:t>six</a:t>
            </a:r>
            <a:r>
              <a:rPr lang="en-US" dirty="0"/>
              <a:t> Biblical designations:</a:t>
            </a:r>
            <a:endParaRPr lang="en-US" sz="2000" dirty="0"/>
          </a:p>
          <a:p>
            <a:pPr lvl="2"/>
            <a:r>
              <a:rPr lang="en-US" dirty="0"/>
              <a:t>“Elders” and “Presbyters” – suggesting age, experience and </a:t>
            </a:r>
            <a:r>
              <a:rPr lang="en-US" u="sng" dirty="0"/>
              <a:t>wisdom</a:t>
            </a:r>
            <a:r>
              <a:rPr lang="en-US" dirty="0"/>
              <a:t>.</a:t>
            </a:r>
            <a:endParaRPr lang="en-US" sz="1800" dirty="0"/>
          </a:p>
          <a:p>
            <a:pPr lvl="2"/>
            <a:r>
              <a:rPr lang="en-US" dirty="0"/>
              <a:t>“Bishops” and “Overseers” – suggesting superintendency and </a:t>
            </a:r>
            <a:r>
              <a:rPr lang="en-US" u="sng" dirty="0"/>
              <a:t>rule</a:t>
            </a:r>
            <a:r>
              <a:rPr lang="en-US" dirty="0"/>
              <a:t>.</a:t>
            </a:r>
            <a:endParaRPr lang="en-US" sz="1800" dirty="0"/>
          </a:p>
          <a:p>
            <a:pPr lvl="2"/>
            <a:r>
              <a:rPr lang="en-US" dirty="0"/>
              <a:t>“Pastors” and “Shepherds” – suggesting care, protection and </a:t>
            </a:r>
            <a:r>
              <a:rPr lang="en-US" u="sng" dirty="0"/>
              <a:t>feeding</a:t>
            </a:r>
            <a:r>
              <a:rPr lang="en-US" dirty="0"/>
              <a:t>.</a:t>
            </a:r>
            <a:endParaRPr lang="en-US" sz="1800" dirty="0"/>
          </a:p>
          <a:p>
            <a:pPr lvl="1"/>
            <a:r>
              <a:rPr lang="en-US" dirty="0"/>
              <a:t>The decision-making leader exercises himself in the </a:t>
            </a:r>
            <a:r>
              <a:rPr lang="en-US" u="sng" dirty="0"/>
              <a:t>middle</a:t>
            </a:r>
            <a:r>
              <a:rPr lang="en-US" dirty="0"/>
              <a:t> category to the tragic neglect of the last category.</a:t>
            </a: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AC96A4-4E20-5BA5-B996-FAF91442A552}"/>
              </a:ext>
            </a:extLst>
          </p:cNvPr>
          <p:cNvSpPr txBox="1">
            <a:spLocks/>
          </p:cNvSpPr>
          <p:nvPr/>
        </p:nvSpPr>
        <p:spPr>
          <a:xfrm>
            <a:off x="255373" y="1356649"/>
            <a:ext cx="11681254" cy="6013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Negative Leadership Styles</a:t>
            </a:r>
            <a:endParaRPr lang="en-US" u="sng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56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921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Lesson 3: 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  <vt:lpstr>Some Current Leadership Styles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Biblical Role Models for Today’s Leaders (Part 1)</dc:title>
  <dc:creator>David Sproule</dc:creator>
  <cp:lastModifiedBy>David Sproule</cp:lastModifiedBy>
  <cp:revision>3</cp:revision>
  <dcterms:created xsi:type="dcterms:W3CDTF">2023-06-25T19:30:37Z</dcterms:created>
  <dcterms:modified xsi:type="dcterms:W3CDTF">2023-08-14T01:32:27Z</dcterms:modified>
</cp:coreProperties>
</file>