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9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2D62-3CFE-9C72-D546-3A49282CB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D0F8D-655D-57F9-FCF9-97AF81F84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37567-DCB3-EEF6-C743-317DFA1B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1BD-E67D-4387-87BE-57AF5DD7559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3EE3D-439D-AA01-0BD6-22BBBDD2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D95D3-213D-08B1-B341-00CEECD7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11E4-43FD-47D7-95DE-570089D325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ook and glasses on a table&#10;&#10;Description automatically generated">
            <a:extLst>
              <a:ext uri="{FF2B5EF4-FFF2-40B4-BE49-F238E27FC236}">
                <a16:creationId xmlns:a16="http://schemas.microsoft.com/office/drawing/2014/main" id="{DC2C2D25-BA54-E09B-93DE-55CAE4003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76BCD-954A-EC49-F7EF-72484221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7B3B1-7311-6A00-3FA7-DC6345E4F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B5FAB-B34D-84C0-A600-FE0B08C3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1BD-E67D-4387-87BE-57AF5DD7559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0F5B4-0E99-DFC2-0717-F3C04307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2B52C-892C-0DD9-2F50-10F9BD3E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11E4-43FD-47D7-95DE-570089D32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3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7D3AC7-C7B8-B576-297A-2CA832A3E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391BC-3945-4199-57FA-B4C5E64C8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E5280-EE67-AB82-C546-2A9FB6C0F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1BD-E67D-4387-87BE-57AF5DD7559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61753-7526-9EBD-7CD3-A8D37BDB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22524-F3E3-5AB9-F98A-31D6A1F6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11E4-43FD-47D7-95DE-570089D32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ook and glasses on a table&#10;&#10;Description automatically generated">
            <a:extLst>
              <a:ext uri="{FF2B5EF4-FFF2-40B4-BE49-F238E27FC236}">
                <a16:creationId xmlns:a16="http://schemas.microsoft.com/office/drawing/2014/main" id="{7DA7DE28-D5A6-DDD8-C6AA-A6F407C6B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CD1EF-9E1D-FCB6-E606-3B8DAF004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1858617"/>
            <a:ext cx="11877261" cy="5068956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2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0F63-E081-15F4-DE9F-760C20F5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FDADF-7045-66D6-CC1C-958FC69EF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2EFAB-AA37-FE7C-A8F7-38B98BD6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1BD-E67D-4387-87BE-57AF5DD7559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E07E0-8830-2243-7756-A738CF1F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42294-30BF-AF97-15F3-07F887E1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11E4-43FD-47D7-95DE-570089D32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6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0B56-58D5-DBF7-DA8D-28576443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ABCB5-B830-C831-2D49-D7E87C7E5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633A9-9235-25E7-5A01-107889F67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3BB44-4D64-5B1F-CFCE-2DC72D85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1BD-E67D-4387-87BE-57AF5DD7559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E976D-83A5-85D1-0C7E-8FA9186F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1ECB4-408C-9965-482B-87E5833E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11E4-43FD-47D7-95DE-570089D32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339E-ECA0-60CA-634A-DD73A566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1B0DA-4A94-E1E6-3A41-494B16B96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7E631-C82C-91B1-63FC-C2850E9B9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78B68-C3E2-F710-DDC2-9ACAC5115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E3ED5-A1ED-F656-B51B-2070F8AB8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0727E-28A8-84D4-E129-00A9FBB2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1BD-E67D-4387-87BE-57AF5DD7559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C8E9B4-1B69-7FBF-E432-D3B82EEA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61BF1-546D-31F3-74CD-5D399B75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11E4-43FD-47D7-95DE-570089D32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6096-77B1-9D0C-6B60-25272FD5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DFC60-249C-0EAF-57A5-C6FD93DF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1BD-E67D-4387-87BE-57AF5DD7559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ABCE-497D-BAF4-BA25-FC47A2F4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A3433-2CA1-563D-8C02-84B8A776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11E4-43FD-47D7-95DE-570089D32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5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6A8BC-A9A9-E678-37D9-94F6DC80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1BD-E67D-4387-87BE-57AF5DD7559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41C1C-68A6-EEAD-6C82-6CC8F880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DD70-C0AF-7316-AAF6-133583DC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11E4-43FD-47D7-95DE-570089D32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8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ABAE-385C-1C49-CDCD-786698F2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455F-4E26-0795-A9BE-5F25B355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8D88E-A463-3CBA-D8A3-8161C17C9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15579-98CA-14A4-2E88-F38FD662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1BD-E67D-4387-87BE-57AF5DD7559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8B67E-4931-3E65-38E1-B249ACA0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6BE4B-5CD3-1641-9875-2C75016A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11E4-43FD-47D7-95DE-570089D32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8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F57B-0A7F-AE3F-07C8-D443905B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4EDB3-C18F-6113-E66E-49A078006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6766A-BBCC-F359-F74A-0D0F1A7D5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CF59F-3445-3E33-495B-0CFD1304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1BD-E67D-4387-87BE-57AF5DD7559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0B502-75D9-5D1F-4D3C-99885BAD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18652-E289-30D1-7B26-159979CA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11E4-43FD-47D7-95DE-570089D32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2B37E-6E7E-C773-7D9F-F96A145D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4F655-9D31-E6A4-9C14-15170A99F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C69E6-25F6-0BB8-4CF3-CB895F6E9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B1BD-E67D-4387-87BE-57AF5DD7559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5DED4-87AD-7078-4755-E4A5CFC66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AA0D-3475-100A-3D89-8AD8627C1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911E4-43FD-47D7-95DE-570089D32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1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D9B3966-0DE3-020C-1DDB-1F6D92475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9675250-B6D2-6A4E-9952-4B4E78458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E93EAEF-C61D-F151-28A7-B04C57E7E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15" name="Picture 14" descr="A book and glasses on a table&#10;&#10;Description automatically generated">
            <a:extLst>
              <a:ext uri="{FF2B5EF4-FFF2-40B4-BE49-F238E27FC236}">
                <a16:creationId xmlns:a16="http://schemas.microsoft.com/office/drawing/2014/main" id="{7A6C1D84-6592-AA75-F9ED-621428183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B54810C-C237-7606-96CA-5C764680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6" name="Picture 5" descr="A black screen with green lines&#10;&#10;Description automatically generated">
            <a:extLst>
              <a:ext uri="{FF2B5EF4-FFF2-40B4-BE49-F238E27FC236}">
                <a16:creationId xmlns:a16="http://schemas.microsoft.com/office/drawing/2014/main" id="{C5613A02-BCAD-6C43-7A95-C0C0C66E1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263B0-A59B-15E6-F6C9-6D914E5C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1566153"/>
            <a:ext cx="11877261" cy="5361420"/>
          </a:xfrm>
        </p:spPr>
        <p:txBody>
          <a:bodyPr>
            <a:normAutofit/>
          </a:bodyPr>
          <a:lstStyle/>
          <a:p>
            <a:r>
              <a:rPr lang="en-US" dirty="0"/>
              <a:t>Read the book of Revelation</a:t>
            </a:r>
          </a:p>
          <a:p>
            <a:r>
              <a:rPr lang="en-US" dirty="0"/>
              <a:t>Read the Old Testament</a:t>
            </a:r>
          </a:p>
          <a:p>
            <a:r>
              <a:rPr lang="en-US" dirty="0"/>
              <a:t>Read expecting to understand it, particularly the overall message of the book</a:t>
            </a:r>
          </a:p>
          <a:p>
            <a:pPr lvl="1"/>
            <a:r>
              <a:rPr lang="en-US" dirty="0"/>
              <a:t>Jesus expected ordinary first-century Christians to understand it (1:3)</a:t>
            </a:r>
          </a:p>
          <a:p>
            <a:pPr lvl="1"/>
            <a:r>
              <a:rPr lang="en-US" dirty="0"/>
              <a:t>Don’t try to figure out every detail</a:t>
            </a:r>
          </a:p>
          <a:p>
            <a:r>
              <a:rPr lang="en-US" dirty="0"/>
              <a:t>Be careful with what other people say about the book</a:t>
            </a:r>
          </a:p>
          <a:p>
            <a:r>
              <a:rPr lang="en-US" dirty="0"/>
              <a:t>Do not force an interpretation on the book</a:t>
            </a:r>
          </a:p>
          <a:p>
            <a:endParaRPr lang="en-US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2B95F6-5B3E-C23C-6C30-7CD0D164A8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10635" r="66730" b="77166"/>
          <a:stretch/>
        </p:blipFill>
        <p:spPr>
          <a:xfrm>
            <a:off x="168964" y="729574"/>
            <a:ext cx="3887469" cy="836579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887639-6873-C70B-F590-98F08FDD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12763" r="51409" b="78442"/>
          <a:stretch/>
        </p:blipFill>
        <p:spPr>
          <a:xfrm>
            <a:off x="4056434" y="875489"/>
            <a:ext cx="1867711" cy="6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B54810C-C237-7606-96CA-5C764680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6" name="Picture 5" descr="A black screen with green lines&#10;&#10;Description automatically generated">
            <a:extLst>
              <a:ext uri="{FF2B5EF4-FFF2-40B4-BE49-F238E27FC236}">
                <a16:creationId xmlns:a16="http://schemas.microsoft.com/office/drawing/2014/main" id="{C5613A02-BCAD-6C43-7A95-C0C0C66E1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263B0-A59B-15E6-F6C9-6D914E5C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2315183"/>
            <a:ext cx="11877261" cy="4612390"/>
          </a:xfrm>
        </p:spPr>
        <p:txBody>
          <a:bodyPr>
            <a:normAutofit/>
          </a:bodyPr>
          <a:lstStyle/>
          <a:p>
            <a:r>
              <a:rPr lang="en-US" dirty="0"/>
              <a:t>Word “Revelation” comes from Greek </a:t>
            </a:r>
            <a:r>
              <a:rPr lang="en-US" i="1" dirty="0" err="1"/>
              <a:t>apocalupsis</a:t>
            </a:r>
            <a:r>
              <a:rPr lang="en-US" i="1" dirty="0"/>
              <a:t> </a:t>
            </a:r>
            <a:r>
              <a:rPr lang="en-US" dirty="0"/>
              <a:t>(English: “apocalypse”)</a:t>
            </a:r>
          </a:p>
          <a:p>
            <a:r>
              <a:rPr lang="en-US" i="1" dirty="0" err="1"/>
              <a:t>Apocalupsis</a:t>
            </a:r>
            <a:r>
              <a:rPr lang="en-US" i="1" dirty="0"/>
              <a:t> </a:t>
            </a:r>
            <a:r>
              <a:rPr lang="en-US" dirty="0"/>
              <a:t>= “unveiling, revealing that which has been hidden or concealed”</a:t>
            </a:r>
          </a:p>
          <a:p>
            <a:pPr lvl="1"/>
            <a:r>
              <a:rPr lang="en-US" dirty="0"/>
              <a:t>An “unveiling” implies that it is to be understood, which is the opposite of confusing</a:t>
            </a:r>
          </a:p>
          <a:p>
            <a:r>
              <a:rPr lang="en-US" dirty="0"/>
              <a:t>Apocalyptic literature had some distinguishing characteristics:</a:t>
            </a:r>
          </a:p>
          <a:p>
            <a:pPr lvl="1"/>
            <a:r>
              <a:rPr lang="en-US" dirty="0"/>
              <a:t>Conflict</a:t>
            </a:r>
          </a:p>
          <a:p>
            <a:pPr lvl="1"/>
            <a:r>
              <a:rPr lang="en-US" dirty="0"/>
              <a:t>Visions</a:t>
            </a:r>
          </a:p>
          <a:p>
            <a:pPr lvl="1"/>
            <a:r>
              <a:rPr lang="en-US" dirty="0"/>
              <a:t>Symbols</a:t>
            </a:r>
          </a:p>
          <a:p>
            <a:pPr lvl="1"/>
            <a:r>
              <a:rPr lang="en-US" dirty="0"/>
              <a:t>Drama</a:t>
            </a:r>
          </a:p>
          <a:p>
            <a:pPr lvl="1"/>
            <a:r>
              <a:rPr lang="en-US" dirty="0"/>
              <a:t>Predictions</a:t>
            </a: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2B95F6-5B3E-C23C-6C30-7CD0D164A8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10635" r="66730" b="77166"/>
          <a:stretch/>
        </p:blipFill>
        <p:spPr>
          <a:xfrm>
            <a:off x="168964" y="729574"/>
            <a:ext cx="3887469" cy="836579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887639-6873-C70B-F590-98F08FDD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12763" r="51409" b="78442"/>
          <a:stretch/>
        </p:blipFill>
        <p:spPr>
          <a:xfrm>
            <a:off x="4056434" y="875489"/>
            <a:ext cx="1867711" cy="603115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C210B1F-6DA4-0E37-D985-2A31BE7C5A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21558" r="68725" b="67661"/>
          <a:stretch/>
        </p:blipFill>
        <p:spPr>
          <a:xfrm>
            <a:off x="262647" y="1478604"/>
            <a:ext cx="3550596" cy="73930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573179-E6B8-1B32-1DD7-08C22B1E38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6" t="22835" r="13986" b="67661"/>
          <a:stretch/>
        </p:blipFill>
        <p:spPr>
          <a:xfrm>
            <a:off x="3813243" y="1566153"/>
            <a:ext cx="6673174" cy="6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4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B54810C-C237-7606-96CA-5C764680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6" name="Picture 5" descr="A black screen with green lines&#10;&#10;Description automatically generated">
            <a:extLst>
              <a:ext uri="{FF2B5EF4-FFF2-40B4-BE49-F238E27FC236}">
                <a16:creationId xmlns:a16="http://schemas.microsoft.com/office/drawing/2014/main" id="{C5613A02-BCAD-6C43-7A95-C0C0C66E1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263B0-A59B-15E6-F6C9-6D914E5C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3054485"/>
            <a:ext cx="12023035" cy="3873088"/>
          </a:xfrm>
        </p:spPr>
        <p:txBody>
          <a:bodyPr>
            <a:normAutofit/>
          </a:bodyPr>
          <a:lstStyle/>
          <a:p>
            <a:r>
              <a:rPr lang="en-US" dirty="0"/>
              <a:t>The epistle was to seven first-century congregations in Asia (1:4, 11; 22:16)</a:t>
            </a:r>
          </a:p>
          <a:p>
            <a:r>
              <a:rPr lang="en-US" dirty="0"/>
              <a:t>To understand the book (or any book), we must first ask:</a:t>
            </a:r>
            <a:br>
              <a:rPr lang="en-US" dirty="0"/>
            </a:br>
            <a:r>
              <a:rPr lang="en-US" dirty="0"/>
              <a:t>“What did it mean to those who first received it?”</a:t>
            </a:r>
          </a:p>
          <a:p>
            <a:r>
              <a:rPr lang="en-US" dirty="0"/>
              <a:t>An epistle must have direct meaning and application to its original reader</a:t>
            </a: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2B95F6-5B3E-C23C-6C30-7CD0D164A8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10635" r="66730" b="77166"/>
          <a:stretch/>
        </p:blipFill>
        <p:spPr>
          <a:xfrm>
            <a:off x="168964" y="729574"/>
            <a:ext cx="3887469" cy="836579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887639-6873-C70B-F590-98F08FDD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12763" r="51409" b="78442"/>
          <a:stretch/>
        </p:blipFill>
        <p:spPr>
          <a:xfrm>
            <a:off x="4056434" y="875489"/>
            <a:ext cx="1867711" cy="603115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C210B1F-6DA4-0E37-D985-2A31BE7C5A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21558" r="68725" b="67661"/>
          <a:stretch/>
        </p:blipFill>
        <p:spPr>
          <a:xfrm>
            <a:off x="262647" y="1478604"/>
            <a:ext cx="3550596" cy="73930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573179-E6B8-1B32-1DD7-08C22B1E38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6" t="22835" r="13986" b="67661"/>
          <a:stretch/>
        </p:blipFill>
        <p:spPr>
          <a:xfrm>
            <a:off x="3813243" y="1566153"/>
            <a:ext cx="6673174" cy="651753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FBF55C-DD98-8D11-39AA-79277E1A5B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31511" r="67295" b="56289"/>
          <a:stretch/>
        </p:blipFill>
        <p:spPr>
          <a:xfrm>
            <a:off x="168964" y="2161145"/>
            <a:ext cx="3818574" cy="836579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34273C-D22A-C19C-DC80-C39E1DB363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32481" r="13090" b="58015"/>
          <a:stretch/>
        </p:blipFill>
        <p:spPr>
          <a:xfrm>
            <a:off x="4056432" y="2227634"/>
            <a:ext cx="6539295" cy="6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85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B54810C-C237-7606-96CA-5C764680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6" name="Picture 5" descr="A black screen with green lines&#10;&#10;Description automatically generated">
            <a:extLst>
              <a:ext uri="{FF2B5EF4-FFF2-40B4-BE49-F238E27FC236}">
                <a16:creationId xmlns:a16="http://schemas.microsoft.com/office/drawing/2014/main" id="{C5613A02-BCAD-6C43-7A95-C0C0C66E1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263B0-A59B-15E6-F6C9-6D914E5C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3705955"/>
            <a:ext cx="12023035" cy="3151761"/>
          </a:xfrm>
        </p:spPr>
        <p:txBody>
          <a:bodyPr>
            <a:normAutofit/>
          </a:bodyPr>
          <a:lstStyle/>
          <a:p>
            <a:r>
              <a:rPr lang="en-US" dirty="0"/>
              <a:t>Put the book in context: What were original readers going through?</a:t>
            </a:r>
          </a:p>
          <a:p>
            <a:r>
              <a:rPr lang="en-US" dirty="0"/>
              <a:t>Various terms used in the book to describe what they were enduring: tribulation, kill(ed), slain, torment(ed), persecuted, harm, martyr, blood, fire, smoke, brimstone, heat, burn(ed), wrath, scorpions, scorch(ed), throw/threw, enemies, sackcloth, war, sword, suffer, die, dead, death, beheaded</a:t>
            </a:r>
          </a:p>
          <a:p>
            <a:r>
              <a:rPr lang="en-US" dirty="0"/>
              <a:t>There was more “tribulation” to come (2:10)</a:t>
            </a: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2B95F6-5B3E-C23C-6C30-7CD0D164A8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10635" r="66730" b="77166"/>
          <a:stretch/>
        </p:blipFill>
        <p:spPr>
          <a:xfrm>
            <a:off x="168964" y="729574"/>
            <a:ext cx="3887469" cy="836579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887639-6873-C70B-F590-98F08FDD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12763" r="51409" b="78442"/>
          <a:stretch/>
        </p:blipFill>
        <p:spPr>
          <a:xfrm>
            <a:off x="4056434" y="875489"/>
            <a:ext cx="1867711" cy="603115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C210B1F-6DA4-0E37-D985-2A31BE7C5A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21558" r="68725" b="67661"/>
          <a:stretch/>
        </p:blipFill>
        <p:spPr>
          <a:xfrm>
            <a:off x="262647" y="1478604"/>
            <a:ext cx="3550596" cy="73930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573179-E6B8-1B32-1DD7-08C22B1E38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6" t="22835" r="13986" b="67661"/>
          <a:stretch/>
        </p:blipFill>
        <p:spPr>
          <a:xfrm>
            <a:off x="3813243" y="1566153"/>
            <a:ext cx="6673174" cy="651753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FBF55C-DD98-8D11-39AA-79277E1A5B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31511" r="67295" b="56289"/>
          <a:stretch/>
        </p:blipFill>
        <p:spPr>
          <a:xfrm>
            <a:off x="168964" y="2161145"/>
            <a:ext cx="3818574" cy="836579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34273C-D22A-C19C-DC80-C39E1DB363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32481" r="13090" b="58015"/>
          <a:stretch/>
        </p:blipFill>
        <p:spPr>
          <a:xfrm>
            <a:off x="4056432" y="2227634"/>
            <a:ext cx="6539295" cy="651753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CE8D42-1704-0527-67E0-1BFE3CFDAAC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41985" r="69383" b="47612"/>
          <a:stretch/>
        </p:blipFill>
        <p:spPr>
          <a:xfrm>
            <a:off x="262646" y="2879387"/>
            <a:ext cx="3470367" cy="713329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F8797E-BB0D-6147-97BC-7F7C3D30C72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7" t="43206" r="6362" b="46392"/>
          <a:stretch/>
        </p:blipFill>
        <p:spPr>
          <a:xfrm>
            <a:off x="3591612" y="2963125"/>
            <a:ext cx="7824248" cy="7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95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B54810C-C237-7606-96CA-5C764680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6" name="Picture 5" descr="A black screen with green lines&#10;&#10;Description automatically generated">
            <a:extLst>
              <a:ext uri="{FF2B5EF4-FFF2-40B4-BE49-F238E27FC236}">
                <a16:creationId xmlns:a16="http://schemas.microsoft.com/office/drawing/2014/main" id="{C5613A02-BCAD-6C43-7A95-C0C0C66E1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263B0-A59B-15E6-F6C9-6D914E5C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4404323"/>
            <a:ext cx="12023035" cy="245339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John wrote to encourage them to remain faithful (2:10; 12:10-11; 14:12-13)</a:t>
            </a:r>
          </a:p>
          <a:p>
            <a:r>
              <a:rPr lang="en-US" dirty="0"/>
              <a:t>John wrote to remind them that God is all-powerful (11:15-19; 19:6)</a:t>
            </a:r>
          </a:p>
          <a:p>
            <a:r>
              <a:rPr lang="en-US" dirty="0"/>
              <a:t>John wrote to confirm that their prayers were heard (5:8; 8:3-4)</a:t>
            </a:r>
          </a:p>
          <a:p>
            <a:r>
              <a:rPr lang="en-US" dirty="0"/>
              <a:t>John wrote to assure them of ultimate victory (15:2; 17:14; 19:1-2; 20:4)</a:t>
            </a:r>
          </a:p>
          <a:p>
            <a:r>
              <a:rPr lang="en-US" dirty="0"/>
              <a:t>John wrote to certify that the enemy would be overthrown (14:8-11; 16:5-6; 18:2-8; 20:10)</a:t>
            </a:r>
          </a:p>
          <a:p>
            <a:r>
              <a:rPr lang="en-US" dirty="0"/>
              <a:t>Jesus “overcame” (3:21) and His faithful saints would also “overcome” (12:11)</a:t>
            </a: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2B95F6-5B3E-C23C-6C30-7CD0D164A8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10635" r="66730" b="77166"/>
          <a:stretch/>
        </p:blipFill>
        <p:spPr>
          <a:xfrm>
            <a:off x="168964" y="729574"/>
            <a:ext cx="3887469" cy="836579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887639-6873-C70B-F590-98F08FDD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12763" r="51409" b="78442"/>
          <a:stretch/>
        </p:blipFill>
        <p:spPr>
          <a:xfrm>
            <a:off x="4056434" y="875489"/>
            <a:ext cx="1867711" cy="603115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C210B1F-6DA4-0E37-D985-2A31BE7C5A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21558" r="68725" b="67661"/>
          <a:stretch/>
        </p:blipFill>
        <p:spPr>
          <a:xfrm>
            <a:off x="262647" y="1478604"/>
            <a:ext cx="3550596" cy="73930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573179-E6B8-1B32-1DD7-08C22B1E38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6" t="22835" r="13986" b="67661"/>
          <a:stretch/>
        </p:blipFill>
        <p:spPr>
          <a:xfrm>
            <a:off x="3813243" y="1566153"/>
            <a:ext cx="6673174" cy="651753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FBF55C-DD98-8D11-39AA-79277E1A5B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31511" r="67295" b="56289"/>
          <a:stretch/>
        </p:blipFill>
        <p:spPr>
          <a:xfrm>
            <a:off x="168964" y="2161145"/>
            <a:ext cx="3818574" cy="836579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34273C-D22A-C19C-DC80-C39E1DB363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32481" r="13090" b="58015"/>
          <a:stretch/>
        </p:blipFill>
        <p:spPr>
          <a:xfrm>
            <a:off x="4056432" y="2227634"/>
            <a:ext cx="6539295" cy="651753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CE8D42-1704-0527-67E0-1BFE3CFDAAC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41985" r="69383" b="47612"/>
          <a:stretch/>
        </p:blipFill>
        <p:spPr>
          <a:xfrm>
            <a:off x="262646" y="2879387"/>
            <a:ext cx="3470367" cy="713329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F8797E-BB0D-6147-97BC-7F7C3D30C72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7" t="43206" r="6362" b="46392"/>
          <a:stretch/>
        </p:blipFill>
        <p:spPr>
          <a:xfrm>
            <a:off x="3591612" y="2963125"/>
            <a:ext cx="7824248" cy="713329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D21DB9-FD11-91E3-2FC9-3A1FB3743A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52387" r="69383" b="36494"/>
          <a:stretch/>
        </p:blipFill>
        <p:spPr>
          <a:xfrm>
            <a:off x="168964" y="3592716"/>
            <a:ext cx="3564049" cy="762468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E3235A-ADB7-BE5D-7FCD-B16D4AF0843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8" t="53104" r="2151" b="36494"/>
          <a:stretch/>
        </p:blipFill>
        <p:spPr>
          <a:xfrm>
            <a:off x="3657600" y="3641855"/>
            <a:ext cx="8271753" cy="7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96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B54810C-C237-7606-96CA-5C764680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6" name="Picture 5" descr="A black screen with green lines&#10;&#10;Description automatically generated">
            <a:extLst>
              <a:ext uri="{FF2B5EF4-FFF2-40B4-BE49-F238E27FC236}">
                <a16:creationId xmlns:a16="http://schemas.microsoft.com/office/drawing/2014/main" id="{C5613A02-BCAD-6C43-7A95-C0C0C66E1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263B0-A59B-15E6-F6C9-6D914E5C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5052768"/>
            <a:ext cx="12023035" cy="180494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Apocalyptic language (1:1) must be read differently than other portions of the Bible</a:t>
            </a:r>
          </a:p>
          <a:p>
            <a:r>
              <a:rPr lang="en-US" dirty="0"/>
              <a:t>Writing in symbols had various purposes:</a:t>
            </a:r>
          </a:p>
          <a:p>
            <a:pPr lvl="1"/>
            <a:r>
              <a:rPr lang="en-US" dirty="0"/>
              <a:t>To “reveal” the message to some and “conceal” the message from others</a:t>
            </a:r>
          </a:p>
          <a:p>
            <a:pPr lvl="1"/>
            <a:r>
              <a:rPr lang="en-US" dirty="0"/>
              <a:t>To make the contrast between good and evil obvious to the reader </a:t>
            </a:r>
          </a:p>
          <a:p>
            <a:r>
              <a:rPr lang="en-US" dirty="0"/>
              <a:t>Keep focused on the overall message of the book (even numbers and colors are symbolic)</a:t>
            </a: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2B95F6-5B3E-C23C-6C30-7CD0D164A8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10635" r="66730" b="77166"/>
          <a:stretch/>
        </p:blipFill>
        <p:spPr>
          <a:xfrm>
            <a:off x="168964" y="729574"/>
            <a:ext cx="3887469" cy="836579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887639-6873-C70B-F590-98F08FDD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12763" r="51409" b="78442"/>
          <a:stretch/>
        </p:blipFill>
        <p:spPr>
          <a:xfrm>
            <a:off x="4056434" y="875489"/>
            <a:ext cx="1867711" cy="603115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C210B1F-6DA4-0E37-D985-2A31BE7C5A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21558" r="68725" b="67661"/>
          <a:stretch/>
        </p:blipFill>
        <p:spPr>
          <a:xfrm>
            <a:off x="262647" y="1478604"/>
            <a:ext cx="3550596" cy="73930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573179-E6B8-1B32-1DD7-08C22B1E38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6" t="22835" r="13986" b="67661"/>
          <a:stretch/>
        </p:blipFill>
        <p:spPr>
          <a:xfrm>
            <a:off x="3813243" y="1566153"/>
            <a:ext cx="6673174" cy="651753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FBF55C-DD98-8D11-39AA-79277E1A5B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31511" r="67295" b="56289"/>
          <a:stretch/>
        </p:blipFill>
        <p:spPr>
          <a:xfrm>
            <a:off x="168964" y="2161145"/>
            <a:ext cx="3818574" cy="836579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34273C-D22A-C19C-DC80-C39E1DB363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32481" r="13090" b="58015"/>
          <a:stretch/>
        </p:blipFill>
        <p:spPr>
          <a:xfrm>
            <a:off x="4056432" y="2227634"/>
            <a:ext cx="6539295" cy="651753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CE8D42-1704-0527-67E0-1BFE3CFDAAC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41985" r="69383" b="47612"/>
          <a:stretch/>
        </p:blipFill>
        <p:spPr>
          <a:xfrm>
            <a:off x="262646" y="2879387"/>
            <a:ext cx="3470367" cy="713329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F8797E-BB0D-6147-97BC-7F7C3D30C72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7" t="43206" r="6362" b="46392"/>
          <a:stretch/>
        </p:blipFill>
        <p:spPr>
          <a:xfrm>
            <a:off x="3591612" y="2963125"/>
            <a:ext cx="7824248" cy="713329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D21DB9-FD11-91E3-2FC9-3A1FB3743A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52387" r="69383" b="36494"/>
          <a:stretch/>
        </p:blipFill>
        <p:spPr>
          <a:xfrm>
            <a:off x="168964" y="3592716"/>
            <a:ext cx="3564049" cy="762468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E3235A-ADB7-BE5D-7FCD-B16D4AF0843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8" t="53104" r="2151" b="36494"/>
          <a:stretch/>
        </p:blipFill>
        <p:spPr>
          <a:xfrm>
            <a:off x="3657600" y="3641855"/>
            <a:ext cx="8271753" cy="713329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AE180B-4E14-3383-DF23-D2F31882CD5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62861" r="77502" b="25084"/>
          <a:stretch/>
        </p:blipFill>
        <p:spPr>
          <a:xfrm>
            <a:off x="262646" y="4310958"/>
            <a:ext cx="2480554" cy="826650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8D05D46-EC05-28E4-D13F-82379E661F9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t="63506" r="45261" b="26321"/>
          <a:stretch/>
        </p:blipFill>
        <p:spPr>
          <a:xfrm>
            <a:off x="2743200" y="4355184"/>
            <a:ext cx="3930478" cy="6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66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B54810C-C237-7606-96CA-5C764680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6" name="Picture 5" descr="A black screen with green lines&#10;&#10;Description automatically generated">
            <a:extLst>
              <a:ext uri="{FF2B5EF4-FFF2-40B4-BE49-F238E27FC236}">
                <a16:creationId xmlns:a16="http://schemas.microsoft.com/office/drawing/2014/main" id="{C5613A02-BCAD-6C43-7A95-C0C0C66E1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263B0-A59B-15E6-F6C9-6D914E5C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5731498"/>
            <a:ext cx="12023035" cy="112621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epistle is a “prophecy” (1:3; 22:7, 10, 18, 19), which would come to pass “shortly” (1:1; 22:6)</a:t>
            </a:r>
          </a:p>
          <a:p>
            <a:r>
              <a:rPr lang="en-US" dirty="0"/>
              <a:t>The focus is on things that were “near” (1:3) and “at hand” (22:10)</a:t>
            </a:r>
          </a:p>
          <a:p>
            <a:r>
              <a:rPr lang="en-US" dirty="0"/>
              <a:t>Context: It has personal and timely application to the churches under persecution</a:t>
            </a: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2B95F6-5B3E-C23C-6C30-7CD0D164A8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10635" r="66730" b="77166"/>
          <a:stretch/>
        </p:blipFill>
        <p:spPr>
          <a:xfrm>
            <a:off x="168964" y="729574"/>
            <a:ext cx="3887469" cy="836579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887639-6873-C70B-F590-98F08FDD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12763" r="51409" b="78442"/>
          <a:stretch/>
        </p:blipFill>
        <p:spPr>
          <a:xfrm>
            <a:off x="4056434" y="875489"/>
            <a:ext cx="1867711" cy="603115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C210B1F-6DA4-0E37-D985-2A31BE7C5A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21558" r="68725" b="67661"/>
          <a:stretch/>
        </p:blipFill>
        <p:spPr>
          <a:xfrm>
            <a:off x="262647" y="1478604"/>
            <a:ext cx="3550596" cy="73930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573179-E6B8-1B32-1DD7-08C22B1E38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6" t="22835" r="13986" b="67661"/>
          <a:stretch/>
        </p:blipFill>
        <p:spPr>
          <a:xfrm>
            <a:off x="3813243" y="1566153"/>
            <a:ext cx="6673174" cy="651753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FBF55C-DD98-8D11-39AA-79277E1A5B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31511" r="67295" b="56289"/>
          <a:stretch/>
        </p:blipFill>
        <p:spPr>
          <a:xfrm>
            <a:off x="168964" y="2161145"/>
            <a:ext cx="3818574" cy="836579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34273C-D22A-C19C-DC80-C39E1DB363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32481" r="13090" b="58015"/>
          <a:stretch/>
        </p:blipFill>
        <p:spPr>
          <a:xfrm>
            <a:off x="4056432" y="2227634"/>
            <a:ext cx="6539295" cy="651753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CE8D42-1704-0527-67E0-1BFE3CFDAAC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41985" r="69383" b="47612"/>
          <a:stretch/>
        </p:blipFill>
        <p:spPr>
          <a:xfrm>
            <a:off x="262646" y="2879387"/>
            <a:ext cx="3470367" cy="713329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F8797E-BB0D-6147-97BC-7F7C3D30C72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7" t="43206" r="6362" b="46392"/>
          <a:stretch/>
        </p:blipFill>
        <p:spPr>
          <a:xfrm>
            <a:off x="3591612" y="2963125"/>
            <a:ext cx="7824248" cy="713329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D21DB9-FD11-91E3-2FC9-3A1FB3743A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52387" r="69383" b="36494"/>
          <a:stretch/>
        </p:blipFill>
        <p:spPr>
          <a:xfrm>
            <a:off x="168964" y="3592716"/>
            <a:ext cx="3564049" cy="762468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E3235A-ADB7-BE5D-7FCD-B16D4AF0843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8" t="53104" r="2151" b="36494"/>
          <a:stretch/>
        </p:blipFill>
        <p:spPr>
          <a:xfrm>
            <a:off x="3657600" y="3641855"/>
            <a:ext cx="8271753" cy="713329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AE180B-4E14-3383-DF23-D2F31882CD5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62861" r="77502" b="25084"/>
          <a:stretch/>
        </p:blipFill>
        <p:spPr>
          <a:xfrm>
            <a:off x="262646" y="4310958"/>
            <a:ext cx="2480554" cy="826650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8D05D46-EC05-28E4-D13F-82379E661F9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t="63506" r="45261" b="26321"/>
          <a:stretch/>
        </p:blipFill>
        <p:spPr>
          <a:xfrm>
            <a:off x="2743200" y="4355184"/>
            <a:ext cx="3930478" cy="697584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6949EE-C8E0-BF2C-C2BD-C8FF08F51D4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72899" r="66734" b="15553"/>
          <a:stretch/>
        </p:blipFill>
        <p:spPr>
          <a:xfrm>
            <a:off x="262646" y="4999315"/>
            <a:ext cx="3793282" cy="791885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2A724C9-8B17-C79C-D80F-16B18A18C15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5" t="74274" r="24998" b="15553"/>
          <a:stretch/>
        </p:blipFill>
        <p:spPr>
          <a:xfrm>
            <a:off x="4055928" y="5093616"/>
            <a:ext cx="5088072" cy="6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43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screen with green text&#10;&#10;Description automatically generated">
            <a:extLst>
              <a:ext uri="{FF2B5EF4-FFF2-40B4-BE49-F238E27FC236}">
                <a16:creationId xmlns:a16="http://schemas.microsoft.com/office/drawing/2014/main" id="{0BAC8F0E-DF50-858F-C0FB-4BF9AA38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5" name="Picture 4" descr="A black rectangle with white dots&#10;&#10;Description automatically generated">
            <a:extLst>
              <a:ext uri="{FF2B5EF4-FFF2-40B4-BE49-F238E27FC236}">
                <a16:creationId xmlns:a16="http://schemas.microsoft.com/office/drawing/2014/main" id="{FD1B3DBD-E268-93B0-A0D7-31E087B4D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263B0-A59B-15E6-F6C9-6D914E5C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6" y="1566153"/>
            <a:ext cx="10077450" cy="53614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sz="3200" dirty="0"/>
              <a:t>Believe Jesus is the Son of God – Acts 16:31</a:t>
            </a:r>
          </a:p>
          <a:p>
            <a:pPr marL="342900" indent="-342900">
              <a:lnSpc>
                <a:spcPct val="100000"/>
              </a:lnSpc>
            </a:pPr>
            <a:r>
              <a:rPr lang="en-US" sz="3200" dirty="0"/>
              <a:t>Repent of your sins and turn toward God – Acts 3:19</a:t>
            </a:r>
          </a:p>
          <a:p>
            <a:pPr marL="342900" indent="-342900">
              <a:lnSpc>
                <a:spcPct val="100000"/>
              </a:lnSpc>
            </a:pPr>
            <a:r>
              <a:rPr lang="en-US" sz="3200" dirty="0"/>
              <a:t>Confess your faith in Jesus Christ – Romans 10:9</a:t>
            </a:r>
          </a:p>
          <a:p>
            <a:pPr marL="342900" indent="-342900">
              <a:lnSpc>
                <a:spcPct val="100000"/>
              </a:lnSpc>
            </a:pPr>
            <a:r>
              <a:rPr lang="en-US" sz="3200" dirty="0"/>
              <a:t>Be baptized into Christ – Mark 16:16</a:t>
            </a:r>
          </a:p>
          <a:p>
            <a:pPr marL="914400" lvl="1" indent="-342900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914400" lvl="1" indent="-342900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914400" lvl="1" indent="-342900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 marL="342900" indent="-342900">
              <a:lnSpc>
                <a:spcPct val="100000"/>
              </a:lnSpc>
            </a:pPr>
            <a:r>
              <a:rPr lang="en-US" sz="3200" dirty="0"/>
              <a:t>Be faithful unto death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41000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572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2023-11-25T23:46:22Z</dcterms:created>
  <dcterms:modified xsi:type="dcterms:W3CDTF">2023-11-26T13:41:34Z</dcterms:modified>
</cp:coreProperties>
</file>