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C67A-EB48-8019-794F-17F470C8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8531F-1D1C-F5D9-BD2F-931407B3A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91461-C21C-9A1C-C13C-F7521F34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0462-A45F-A144-69E0-39A17937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E074-E715-1CC7-9AAD-E3386040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lose-up of a magnifying glass&#10;&#10;Description automatically generated">
            <a:extLst>
              <a:ext uri="{FF2B5EF4-FFF2-40B4-BE49-F238E27FC236}">
                <a16:creationId xmlns:a16="http://schemas.microsoft.com/office/drawing/2014/main" id="{E8F4FA6C-ADD4-85B8-7616-39480A6D9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C087-7F14-F5C1-D3A0-17004B3B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125CF-37F4-1C98-7E64-8D5E415C3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3CADE-F549-51CE-ECFF-0E9B987B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C7DBD-532F-CE85-4D83-849CE422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DE53B-F0A0-E1D6-7827-49F6082F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67678-965F-E253-C16B-B29AEC9E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505-6500-D703-8BCC-4860AFBD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8884-4F8B-BCD3-E1A8-5E3C27D18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037D-D23A-0205-24DB-0AABB8C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3EA6-4232-6409-1719-E2DD0A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8EFB5-4CAE-A269-49DD-04055399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6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7370E-9313-2FE1-B6AF-738D2C8DE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10990-2ED7-8307-48C6-499EEE91C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1350-14F8-ACAD-8C1A-B92D3EBC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392F7-4163-6DDB-176A-5289D526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AD7E-2582-EDD7-96C7-64BDA81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pencil with a light on it&#10;&#10;Description automatically generated">
            <a:extLst>
              <a:ext uri="{FF2B5EF4-FFF2-40B4-BE49-F238E27FC236}">
                <a16:creationId xmlns:a16="http://schemas.microsoft.com/office/drawing/2014/main" id="{89C4F842-5DB5-4869-2E2B-FE3D15C4E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6ACCF-2DA9-2408-8886-7A4CB698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4"/>
            <a:ext cx="11787809" cy="2100333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5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pen and text&#10;&#10;Description automatically generated">
            <a:extLst>
              <a:ext uri="{FF2B5EF4-FFF2-40B4-BE49-F238E27FC236}">
                <a16:creationId xmlns:a16="http://schemas.microsoft.com/office/drawing/2014/main" id="{75AF3590-02E0-670C-45D1-9BC93C673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6ACCF-2DA9-2408-8886-7A4CB698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4"/>
            <a:ext cx="11787809" cy="458432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28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0FD81-FAE5-D8C3-1E6A-9B78ACF7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58E27-B9E5-9B41-8C94-2D8B8875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4A57-1617-67C6-B29A-3785209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7DC0-196D-A39C-59E2-3076EA7A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6ECF-D6DD-50C1-65B0-F32A486F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5B4B-1496-315D-DD92-90DB0A98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836E-D074-8DE0-A673-C50E097A4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92AAE-8E1A-4505-E92F-34040835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34AF6-F5A7-7AEC-0E7E-28E7C2EC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8F1EE-841C-3D6F-1BF0-5040C3D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EFF0E-1C05-C5E2-E471-3053577C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C01B-3982-B507-037D-E652F76E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512A8-7E43-B904-6BD8-522E84B4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A0DB-6BD3-1D56-82D5-047D6BF7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33A30-D4A1-244B-3031-08F0EA0D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56028-A4D1-D062-EC00-E0D11A3E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9EEC1-45F8-21D3-1E81-74CAA13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DB54E-948D-6DD6-317F-4CE0EE1C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ECF4A-7DDB-4C9C-B055-22FE41B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1A91-846D-104F-ECF8-C2E79423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36671-6367-C750-14C0-6CA68E5B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A0F1D-EF9F-CEBA-6F8C-4F301B13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0D4F1-1129-4972-9900-92E053F6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77876-16B2-0457-0DA6-DCF75A0A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31B4D-E957-160E-E898-FBF99A2C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C229-32CB-6260-58A1-487BE072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BF5D-A325-6034-EE5B-164958CD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A663-C218-67FD-0A4A-223DD422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6C0A7-3001-966A-5A36-A095E4F4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E26D7-CCC3-D1AD-C1BE-E46BA923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20B27-63ED-4951-A31D-BBCE3A35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11E4D-D8A1-8487-B184-C32A2051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5B954-669B-4648-ECCA-28BDCD51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51822-F9F4-5279-A62A-AE80AED5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6CE55-B718-D3FF-3492-2F064A0DB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22B9-C6ED-4A15-AE7C-7E066789B3F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129EA-FBF5-1759-5713-2C5F649B5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2A14-05E8-6D6A-0A17-23B24012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7A38-ED7F-480A-81C8-ECD9A197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1A51F5-40C7-AE49-A03C-448F58903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8" r="50000" b="46143"/>
          <a:stretch/>
        </p:blipFill>
        <p:spPr>
          <a:xfrm>
            <a:off x="504" y="2348752"/>
            <a:ext cx="6095496" cy="1344707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FC343AB-CDF8-00BD-573A-428283C10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9" t="32286" r="9850" b="44836"/>
          <a:stretch/>
        </p:blipFill>
        <p:spPr>
          <a:xfrm>
            <a:off x="6499412" y="2214282"/>
            <a:ext cx="4491317" cy="1568824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266D420-1F8A-0CDA-5CAA-BA5914081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 t="55164" r="13453" b="32547"/>
          <a:stretch/>
        </p:blipFill>
        <p:spPr>
          <a:xfrm>
            <a:off x="6911788" y="3783106"/>
            <a:ext cx="3639671" cy="842682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3594884-025F-46E8-20EB-7A61C72D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8" t="86408" r="13453" b="2610"/>
          <a:stretch/>
        </p:blipFill>
        <p:spPr>
          <a:xfrm>
            <a:off x="6777318" y="5925671"/>
            <a:ext cx="3774141" cy="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1613648"/>
            <a:ext cx="12192000" cy="2698377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004924"/>
            <a:ext cx="11787809" cy="2100333"/>
          </a:xfrm>
        </p:spPr>
        <p:txBody>
          <a:bodyPr>
            <a:normAutofit/>
          </a:bodyPr>
          <a:lstStyle/>
          <a:p>
            <a:r>
              <a:rPr lang="en-US" dirty="0"/>
              <a:t>Christ was humble (Phil. 2:3-8; John 13:1-13)</a:t>
            </a:r>
          </a:p>
          <a:p>
            <a:r>
              <a:rPr lang="en-US" dirty="0"/>
              <a:t>Paul magnified the humility of Christ (1 Cor. 3:7; 15:9; 2 Cor. 12:11; Eph. 3:8)</a:t>
            </a:r>
          </a:p>
          <a:p>
            <a:r>
              <a:rPr lang="en-US" dirty="0"/>
              <a:t>I must magnify the humility of Christ (Matt. 5:3; 18:4; 23:12; John 13:14-17; Jas. 4:10)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1823960"/>
            <a:ext cx="12192000" cy="2698377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215236"/>
            <a:ext cx="11787809" cy="2100333"/>
          </a:xfrm>
        </p:spPr>
        <p:txBody>
          <a:bodyPr>
            <a:normAutofit/>
          </a:bodyPr>
          <a:lstStyle/>
          <a:p>
            <a:r>
              <a:rPr lang="en-US" dirty="0"/>
              <a:t>Christ was obedient (Phil. 2:8; Heb. 5:8; 10:9; Luke 2:49, 51; John 4:34; </a:t>
            </a:r>
            <a:br>
              <a:rPr lang="en-US" dirty="0"/>
            </a:br>
            <a:r>
              <a:rPr lang="en-US" dirty="0"/>
              <a:t>6:38-40)</a:t>
            </a:r>
          </a:p>
          <a:p>
            <a:r>
              <a:rPr lang="en-US" dirty="0"/>
              <a:t>Paul magnified the obedience of Christ (Acts 26:19; 27:23)</a:t>
            </a:r>
          </a:p>
          <a:p>
            <a:r>
              <a:rPr lang="en-US" dirty="0"/>
              <a:t>I must magnify the obedience of Christ (Heb. 5:9; 1 Pet. 1:14, 22)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2372601"/>
            <a:ext cx="12192000" cy="2309128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763876"/>
            <a:ext cx="11787809" cy="2100333"/>
          </a:xfrm>
        </p:spPr>
        <p:txBody>
          <a:bodyPr>
            <a:normAutofit/>
          </a:bodyPr>
          <a:lstStyle/>
          <a:p>
            <a:r>
              <a:rPr lang="en-US" dirty="0"/>
              <a:t>Christ denied Himself (Matt. 8:20; 26:39, 42, 44)</a:t>
            </a:r>
          </a:p>
          <a:p>
            <a:r>
              <a:rPr lang="en-US" dirty="0"/>
              <a:t>Paul magnified the self-denial of Christ (Gal. 2:20; Phil. 2:17; 3:4-9)</a:t>
            </a:r>
          </a:p>
          <a:p>
            <a:r>
              <a:rPr lang="en-US" dirty="0"/>
              <a:t>I must magnify the self-denial of Christ (Luke 9:23-25; 14:25-33)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3ADAB3-1C5F-BA27-E945-EE38E64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6594" r="32574" b="63787"/>
          <a:stretch/>
        </p:blipFill>
        <p:spPr>
          <a:xfrm>
            <a:off x="238538" y="1823960"/>
            <a:ext cx="7981918" cy="6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3067544"/>
            <a:ext cx="12192000" cy="2491609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3458820"/>
            <a:ext cx="11787809" cy="2100333"/>
          </a:xfrm>
        </p:spPr>
        <p:txBody>
          <a:bodyPr>
            <a:normAutofit/>
          </a:bodyPr>
          <a:lstStyle/>
          <a:p>
            <a:r>
              <a:rPr lang="en-US" sz="2600" dirty="0"/>
              <a:t>Christ was compassionate (Matt. 9:35-36; 14:14-16; 15:32; 20:34; Luke 7:13)</a:t>
            </a:r>
          </a:p>
          <a:p>
            <a:r>
              <a:rPr lang="en-US" sz="2600" dirty="0"/>
              <a:t>Paul magnified the compassion of Christ (Phil. 1:7-8; Rom. 9:1-3; 10:1; 2 Cor. 2:4)</a:t>
            </a:r>
          </a:p>
          <a:p>
            <a:r>
              <a:rPr lang="en-US" sz="2600" dirty="0"/>
              <a:t>I must magnify the compassion of Christ (Luke 10:33; Gal. 6:1-10; 1 Pet. 3:8; Col. 3:12)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3ADAB3-1C5F-BA27-E945-EE38E64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6594" r="32574" b="63787"/>
          <a:stretch/>
        </p:blipFill>
        <p:spPr>
          <a:xfrm>
            <a:off x="238538" y="1823960"/>
            <a:ext cx="7981918" cy="65963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FF1C52-11B4-A2AD-87C7-DC5DCBCE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36590" r="30549" b="53791"/>
          <a:stretch/>
        </p:blipFill>
        <p:spPr>
          <a:xfrm>
            <a:off x="238538" y="2509402"/>
            <a:ext cx="8228806" cy="6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3753344"/>
            <a:ext cx="12192000" cy="2698377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4144620"/>
            <a:ext cx="11787809" cy="2100333"/>
          </a:xfrm>
        </p:spPr>
        <p:txBody>
          <a:bodyPr>
            <a:normAutofit/>
          </a:bodyPr>
          <a:lstStyle/>
          <a:p>
            <a:r>
              <a:rPr lang="en-US" dirty="0"/>
              <a:t>Christ was forgiving (Matt. 9:1-8; 18:27; 26:28; Luke 23:34; Col. 1:14; 2:13)</a:t>
            </a:r>
          </a:p>
          <a:p>
            <a:r>
              <a:rPr lang="en-US" dirty="0"/>
              <a:t>Paul magnified the forgiveness of Christ (Acts 14:19-20; 2 Cor. 2:10; 2 Tim. 4:11)</a:t>
            </a:r>
          </a:p>
          <a:p>
            <a:r>
              <a:rPr lang="en-US" dirty="0"/>
              <a:t>I must magnify the forgiveness of Christ (Matt. 6:14-15; 18:33-35; Eph. 4:32)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3ADAB3-1C5F-BA27-E945-EE38E64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6594" r="32574" b="63787"/>
          <a:stretch/>
        </p:blipFill>
        <p:spPr>
          <a:xfrm>
            <a:off x="238538" y="1823960"/>
            <a:ext cx="7981918" cy="65963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FF1C52-11B4-A2AD-87C7-DC5DCBCE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36590" r="30549" b="53791"/>
          <a:stretch/>
        </p:blipFill>
        <p:spPr>
          <a:xfrm>
            <a:off x="238538" y="2509402"/>
            <a:ext cx="8228806" cy="659638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33AFA0-A003-790B-5D49-B50DD44E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46209" r="31598" b="45276"/>
          <a:stretch/>
        </p:blipFill>
        <p:spPr>
          <a:xfrm>
            <a:off x="238538" y="3169040"/>
            <a:ext cx="8100790" cy="5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4311129"/>
            <a:ext cx="12192000" cy="2391424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4702404"/>
            <a:ext cx="11787809" cy="1662537"/>
          </a:xfrm>
        </p:spPr>
        <p:txBody>
          <a:bodyPr>
            <a:normAutofit/>
          </a:bodyPr>
          <a:lstStyle/>
          <a:p>
            <a:r>
              <a:rPr lang="en-US" dirty="0"/>
              <a:t>Christ gave liberally (2 Cor. 9:8; John 15:13; 1 John 3:16)</a:t>
            </a:r>
          </a:p>
          <a:p>
            <a:r>
              <a:rPr lang="en-US" dirty="0"/>
              <a:t>Paul magnified the liberality of Christ (2 Cor. 12:15; 1 Thess. 2:8; 2 Cor. 1:6)</a:t>
            </a:r>
          </a:p>
          <a:p>
            <a:r>
              <a:rPr lang="en-US" dirty="0"/>
              <a:t>I must magnify the liberality of Christ (2 Cor. 8:5; 9:6-7; Acts 20:35)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3ADAB3-1C5F-BA27-E945-EE38E64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6594" r="32574" b="63787"/>
          <a:stretch/>
        </p:blipFill>
        <p:spPr>
          <a:xfrm>
            <a:off x="238538" y="1823960"/>
            <a:ext cx="7981918" cy="65963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FF1C52-11B4-A2AD-87C7-DC5DCBCE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36590" r="30549" b="53791"/>
          <a:stretch/>
        </p:blipFill>
        <p:spPr>
          <a:xfrm>
            <a:off x="238538" y="2509402"/>
            <a:ext cx="8228806" cy="659638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33AFA0-A003-790B-5D49-B50DD44E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46209" r="31598" b="45276"/>
          <a:stretch/>
        </p:blipFill>
        <p:spPr>
          <a:xfrm>
            <a:off x="238538" y="3169040"/>
            <a:ext cx="8100790" cy="58394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1479E0-C223-0252-6EEF-90855505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55828" r="34526" b="35275"/>
          <a:stretch/>
        </p:blipFill>
        <p:spPr>
          <a:xfrm>
            <a:off x="238538" y="3828678"/>
            <a:ext cx="7743884" cy="6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0" y="4914632"/>
            <a:ext cx="12192000" cy="2698377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5305908"/>
            <a:ext cx="11787809" cy="2100333"/>
          </a:xfrm>
        </p:spPr>
        <p:txBody>
          <a:bodyPr>
            <a:normAutofit fontScale="92500"/>
          </a:bodyPr>
          <a:lstStyle/>
          <a:p>
            <a:r>
              <a:rPr lang="en-US" dirty="0"/>
              <a:t>Christ respected God’s Word (John 12:48-50; 14:10; 16:13; Matt. 4:4; 7:21; 15:1-9)</a:t>
            </a:r>
          </a:p>
          <a:p>
            <a:r>
              <a:rPr lang="en-US" dirty="0"/>
              <a:t>Paul magnified Christ’s respect for God’s Word (1 Cor. 2:1-16; 14:37; 2 Tim. 3:14-17)</a:t>
            </a:r>
          </a:p>
          <a:p>
            <a:r>
              <a:rPr lang="en-US" dirty="0"/>
              <a:t>I must magnify Christ’s respect for God’s Word (Matt. 7:21; Gal. 1:9; Rev. 22:18-19)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91975A-3C33-BCB9-C3C9-604A5BC8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186" r="37205" b="83401"/>
          <a:stretch/>
        </p:blipFill>
        <p:spPr>
          <a:xfrm>
            <a:off x="238539" y="493059"/>
            <a:ext cx="7417320" cy="64545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C85AD7D-3825-FEF3-8BFA-050E7241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6599" r="33624" b="73782"/>
          <a:stretch/>
        </p:blipFill>
        <p:spPr>
          <a:xfrm>
            <a:off x="238538" y="1138518"/>
            <a:ext cx="7853901" cy="65963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3ADAB3-1C5F-BA27-E945-EE38E64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6594" r="32574" b="63787"/>
          <a:stretch/>
        </p:blipFill>
        <p:spPr>
          <a:xfrm>
            <a:off x="238538" y="1823960"/>
            <a:ext cx="7981918" cy="65963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FF1C52-11B4-A2AD-87C7-DC5DCBCE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36590" r="30549" b="53791"/>
          <a:stretch/>
        </p:blipFill>
        <p:spPr>
          <a:xfrm>
            <a:off x="238538" y="2509402"/>
            <a:ext cx="8228806" cy="659638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33AFA0-A003-790B-5D49-B50DD44E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46209" r="31598" b="45276"/>
          <a:stretch/>
        </p:blipFill>
        <p:spPr>
          <a:xfrm>
            <a:off x="238538" y="3169040"/>
            <a:ext cx="8100790" cy="583946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1479E0-C223-0252-6EEF-90855505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55828" r="34526" b="35275"/>
          <a:stretch/>
        </p:blipFill>
        <p:spPr>
          <a:xfrm>
            <a:off x="238538" y="3828678"/>
            <a:ext cx="7743884" cy="610108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74C891-87D2-5EDC-E98B-E26B9C105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64344" r="25073" b="25065"/>
          <a:stretch/>
        </p:blipFill>
        <p:spPr>
          <a:xfrm>
            <a:off x="238538" y="4412624"/>
            <a:ext cx="8896318" cy="7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4FED1-0915-6611-B5F6-9D16C45287BD}"/>
              </a:ext>
            </a:extLst>
          </p:cNvPr>
          <p:cNvSpPr/>
          <p:nvPr/>
        </p:nvSpPr>
        <p:spPr>
          <a:xfrm>
            <a:off x="182880" y="1536192"/>
            <a:ext cx="9756648" cy="4467473"/>
          </a:xfrm>
          <a:prstGeom prst="roundRect">
            <a:avLst/>
          </a:prstGeom>
          <a:solidFill>
            <a:srgbClr val="FFFFFF">
              <a:alpha val="54902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4D13-E900-3A03-F85F-43217909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1917064"/>
            <a:ext cx="9380949" cy="3788792"/>
          </a:xfrm>
        </p:spPr>
        <p:txBody>
          <a:bodyPr>
            <a:normAutofit/>
          </a:bodyPr>
          <a:lstStyle/>
          <a:p>
            <a:r>
              <a:rPr lang="en-US" dirty="0"/>
              <a:t>Believe Jesus is the Son of God – Mark 16:16</a:t>
            </a:r>
          </a:p>
          <a:p>
            <a:r>
              <a:rPr lang="en-US" dirty="0"/>
              <a:t>Repent of your sins and turn toward God – 2 Peter 3:9</a:t>
            </a:r>
          </a:p>
          <a:p>
            <a:r>
              <a:rPr lang="en-US" dirty="0"/>
              <a:t>Confess your faith in Jesus Christ – Matthew 10:32</a:t>
            </a:r>
          </a:p>
          <a:p>
            <a:r>
              <a:rPr lang="en-US" dirty="0"/>
              <a:t>Be baptized into Christ – 1 Peter 3:21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Faithfully magnify Christ in your body – Philippians 1:19-21</a:t>
            </a:r>
          </a:p>
        </p:txBody>
      </p:sp>
    </p:spTree>
    <p:extLst>
      <p:ext uri="{BB962C8B-B14F-4D97-AF65-F5344CB8AC3E}">
        <p14:creationId xmlns:p14="http://schemas.microsoft.com/office/powerpoint/2010/main" val="12671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2024-01-13T02:43:53Z</dcterms:created>
  <dcterms:modified xsi:type="dcterms:W3CDTF">2024-01-14T21:36:54Z</dcterms:modified>
</cp:coreProperties>
</file>