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1944" r:id="rId3"/>
    <p:sldId id="1954" r:id="rId4"/>
    <p:sldId id="1955" r:id="rId5"/>
    <p:sldId id="1957" r:id="rId6"/>
    <p:sldId id="1958" r:id="rId7"/>
    <p:sldId id="1809" r:id="rId8"/>
  </p:sldIdLst>
  <p:sldSz cx="12192000" cy="6858000"/>
  <p:notesSz cx="7023100"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84" userDrawn="1">
          <p15:clr>
            <a:srgbClr val="A4A3A4"/>
          </p15:clr>
        </p15:guide>
        <p15:guide id="2" pos="386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Jenkins" initials="DJ" lastIdx="1" clrIdx="0">
    <p:extLst>
      <p:ext uri="{19B8F6BF-5375-455C-9EA6-DF929625EA0E}">
        <p15:presenceInfo xmlns:p15="http://schemas.microsoft.com/office/powerpoint/2012/main" userId="0cbe366903348d3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DDCA"/>
    <a:srgbClr val="4472C4"/>
    <a:srgbClr val="F9E6CB"/>
    <a:srgbClr val="F8CE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57" autoAdjust="0"/>
    <p:restoredTop sz="94660"/>
  </p:normalViewPr>
  <p:slideViewPr>
    <p:cSldViewPr snapToGrid="0">
      <p:cViewPr varScale="1">
        <p:scale>
          <a:sx n="105" d="100"/>
          <a:sy n="105" d="100"/>
        </p:scale>
        <p:origin x="618" y="96"/>
      </p:cViewPr>
      <p:guideLst>
        <p:guide orient="horz" pos="2184"/>
        <p:guide pos="3864"/>
      </p:guideLst>
    </p:cSldViewPr>
  </p:slideViewPr>
  <p:notesTextViewPr>
    <p:cViewPr>
      <p:scale>
        <a:sx n="75" d="100"/>
        <a:sy n="75" d="100"/>
      </p:scale>
      <p:origin x="0" y="0"/>
    </p:cViewPr>
  </p:notesTextViewPr>
  <p:sorterViewPr>
    <p:cViewPr>
      <p:scale>
        <a:sx n="100" d="100"/>
        <a:sy n="100" d="100"/>
      </p:scale>
      <p:origin x="0" y="-459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9575" y="698500"/>
            <a:ext cx="6205538"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2310" y="4421823"/>
            <a:ext cx="5618480" cy="4189095"/>
          </a:xfrm>
          <a:prstGeom prst="rect">
            <a:avLst/>
          </a:prstGeom>
          <a:noFill/>
          <a:ln>
            <a:noFill/>
          </a:ln>
        </p:spPr>
        <p:txBody>
          <a:bodyPr spcFirstLastPara="1" wrap="square" lIns="93299" tIns="93299" rIns="93299" bIns="93299"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84" name="Google Shape;84;p2: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879066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3046" y="0"/>
            <a:ext cx="12188955" cy="6858000"/>
          </a:xfrm>
          <a:prstGeom prst="rect">
            <a:avLst/>
          </a:prstGeom>
          <a:noFill/>
          <a:ln>
            <a:noFill/>
          </a:ln>
        </p:spPr>
      </p:pic>
      <p:sp>
        <p:nvSpPr>
          <p:cNvPr id="13" name="Google Shape;13;p2"/>
          <p:cNvSpPr txBox="1">
            <a:spLocks noGrp="1"/>
          </p:cNvSpPr>
          <p:nvPr>
            <p:ph type="ctrTitle"/>
          </p:nvPr>
        </p:nvSpPr>
        <p:spPr>
          <a:xfrm>
            <a:off x="365760" y="310896"/>
            <a:ext cx="11430000" cy="2798064"/>
          </a:xfrm>
          <a:prstGeom prst="rect">
            <a:avLst/>
          </a:prstGeom>
          <a:noFill/>
          <a:ln>
            <a:noFill/>
          </a:ln>
        </p:spPr>
        <p:txBody>
          <a:bodyPr spcFirstLastPara="1" wrap="square" lIns="91425" tIns="45700" rIns="91425" bIns="45700" anchor="t" anchorCtr="1"/>
          <a:lstStyle>
            <a:lvl1pPr lvl="0" algn="ctr">
              <a:lnSpc>
                <a:spcPct val="90000"/>
              </a:lnSpc>
              <a:spcBef>
                <a:spcPts val="0"/>
              </a:spcBef>
              <a:spcAft>
                <a:spcPts val="0"/>
              </a:spcAft>
              <a:buClr>
                <a:schemeClr val="lt1"/>
              </a:buClr>
              <a:buSzPts val="7000"/>
              <a:buFont typeface="Cambria"/>
              <a:buNone/>
              <a:defRPr sz="7000">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867525" y="6117336"/>
            <a:ext cx="5111115" cy="740664"/>
          </a:xfrm>
          <a:prstGeom prst="rect">
            <a:avLst/>
          </a:prstGeom>
          <a:noFill/>
          <a:ln>
            <a:noFill/>
          </a:ln>
        </p:spPr>
        <p:txBody>
          <a:bodyPr spcFirstLastPara="1" wrap="square" lIns="91425" tIns="45700" rIns="91425" bIns="45700" anchor="ctr" anchorCtr="0"/>
          <a:lstStyle>
            <a:lvl1pPr lvl="0" algn="ctr">
              <a:lnSpc>
                <a:spcPct val="90000"/>
              </a:lnSpc>
              <a:spcBef>
                <a:spcPts val="1000"/>
              </a:spcBef>
              <a:spcAft>
                <a:spcPts val="0"/>
              </a:spcAft>
              <a:buClr>
                <a:schemeClr val="lt1"/>
              </a:buClr>
              <a:buSzPts val="3000"/>
              <a:buNone/>
              <a:defRPr sz="3000" b="1">
                <a:solidFill>
                  <a:schemeClr val="l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1524" y="0"/>
            <a:ext cx="12188952" cy="6858000"/>
          </a:xfrm>
          <a:prstGeom prst="rect">
            <a:avLst/>
          </a:prstGeom>
          <a:noFill/>
          <a:ln>
            <a:noFill/>
          </a:ln>
        </p:spPr>
      </p:pic>
      <p:sp>
        <p:nvSpPr>
          <p:cNvPr id="17" name="Google Shape;17;p3"/>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4400"/>
              <a:buFont typeface="Cambria"/>
              <a:buNone/>
              <a:defRPr b="1">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a:spLocks noGrp="1"/>
          </p:cNvSpPr>
          <p:nvPr>
            <p:ph type="body" idx="1"/>
          </p:nvPr>
        </p:nvSpPr>
        <p:spPr>
          <a:xfrm>
            <a:off x="540774" y="1780469"/>
            <a:ext cx="11282013" cy="4698989"/>
          </a:xfrm>
          <a:prstGeom prst="rect">
            <a:avLst/>
          </a:prstGeom>
          <a:noFill/>
          <a:ln>
            <a:noFill/>
          </a:ln>
        </p:spPr>
        <p:txBody>
          <a:bodyPr spcFirstLastPara="1" wrap="square" lIns="91425" tIns="45700" rIns="91425" bIns="45700" anchor="t" anchorCtr="0"/>
          <a:lstStyle>
            <a:lvl1pPr marL="457200" lvl="0" indent="-406400" algn="l">
              <a:lnSpc>
                <a:spcPct val="90000"/>
              </a:lnSpc>
              <a:spcBef>
                <a:spcPts val="1000"/>
              </a:spcBef>
              <a:spcAft>
                <a:spcPts val="0"/>
              </a:spcAft>
              <a:buClr>
                <a:schemeClr val="lt1"/>
              </a:buClr>
              <a:buSzPts val="2800"/>
              <a:buChar char="•"/>
              <a:defRPr b="1">
                <a:solidFill>
                  <a:schemeClr val="lt1"/>
                </a:solidFill>
              </a:defRPr>
            </a:lvl1pPr>
            <a:lvl2pPr marL="914400" lvl="1" indent="-406400" algn="l">
              <a:lnSpc>
                <a:spcPct val="90000"/>
              </a:lnSpc>
              <a:spcBef>
                <a:spcPts val="500"/>
              </a:spcBef>
              <a:spcAft>
                <a:spcPts val="0"/>
              </a:spcAft>
              <a:buClr>
                <a:schemeClr val="lt1"/>
              </a:buClr>
              <a:buSzPts val="2800"/>
              <a:buChar char="•"/>
              <a:defRPr sz="2800" b="1">
                <a:solidFill>
                  <a:schemeClr val="lt1"/>
                </a:solidFill>
              </a:defRPr>
            </a:lvl2pPr>
            <a:lvl3pPr marL="1371600" lvl="2" indent="-355600" algn="l">
              <a:lnSpc>
                <a:spcPct val="90000"/>
              </a:lnSpc>
              <a:spcBef>
                <a:spcPts val="500"/>
              </a:spcBef>
              <a:spcAft>
                <a:spcPts val="0"/>
              </a:spcAft>
              <a:buClr>
                <a:schemeClr val="lt1"/>
              </a:buClr>
              <a:buSzPts val="2000"/>
              <a:buChar char="•"/>
              <a:defRPr b="1">
                <a:solidFill>
                  <a:schemeClr val="lt1"/>
                </a:solidFill>
              </a:defRPr>
            </a:lvl3pPr>
            <a:lvl4pPr marL="1828800" lvl="3" indent="-342900" algn="l">
              <a:lnSpc>
                <a:spcPct val="90000"/>
              </a:lnSpc>
              <a:spcBef>
                <a:spcPts val="500"/>
              </a:spcBef>
              <a:spcAft>
                <a:spcPts val="0"/>
              </a:spcAft>
              <a:buClr>
                <a:schemeClr val="lt1"/>
              </a:buClr>
              <a:buSzPts val="1800"/>
              <a:buChar char="•"/>
              <a:defRPr b="1">
                <a:solidFill>
                  <a:schemeClr val="lt1"/>
                </a:solidFill>
              </a:defRPr>
            </a:lvl4pPr>
            <a:lvl5pPr marL="2286000" lvl="4" indent="-342900" algn="l">
              <a:lnSpc>
                <a:spcPct val="90000"/>
              </a:lnSpc>
              <a:spcBef>
                <a:spcPts val="500"/>
              </a:spcBef>
              <a:spcAft>
                <a:spcPts val="0"/>
              </a:spcAft>
              <a:buClr>
                <a:schemeClr val="lt1"/>
              </a:buClr>
              <a:buSzPts val="1800"/>
              <a:buChar char="•"/>
              <a:defRPr b="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9"/>
        <p:cNvGrpSpPr/>
        <p:nvPr/>
      </p:nvGrpSpPr>
      <p:grpSpPr>
        <a:xfrm>
          <a:off x="0" y="0"/>
          <a:ext cx="0" cy="0"/>
          <a:chOff x="0" y="0"/>
          <a:chExt cx="0" cy="0"/>
        </a:xfrm>
      </p:grpSpPr>
      <p:sp>
        <p:nvSpPr>
          <p:cNvPr id="80" name="Google Shape;80;p13"/>
          <p:cNvSpPr txBox="1">
            <a:spLocks noGrp="1"/>
          </p:cNvSpPr>
          <p:nvPr>
            <p:ph type="ctrTitle"/>
          </p:nvPr>
        </p:nvSpPr>
        <p:spPr>
          <a:xfrm>
            <a:off x="206829" y="337457"/>
            <a:ext cx="11750448" cy="2108493"/>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7000"/>
              <a:buFont typeface="Cambria"/>
              <a:buNone/>
              <a:tabLst>
                <a:tab pos="3032125" algn="l"/>
              </a:tabLst>
            </a:pPr>
            <a:r>
              <a:rPr lang="en-US" sz="6000" b="1" dirty="0"/>
              <a:t>God’s Blessings &amp; </a:t>
            </a:r>
            <a:r>
              <a:rPr lang="en-US" sz="6000" b="1" dirty="0" err="1"/>
              <a:t>Cursings</a:t>
            </a:r>
            <a:br>
              <a:rPr lang="en-US" sz="6000" b="1" dirty="0"/>
            </a:br>
            <a:r>
              <a:rPr lang="en-US" sz="6000" b="1" dirty="0"/>
              <a:t>and You</a:t>
            </a:r>
            <a:endParaRPr sz="6000" dirty="0"/>
          </a:p>
        </p:txBody>
      </p:sp>
      <p:sp>
        <p:nvSpPr>
          <p:cNvPr id="81" name="Google Shape;81;p13"/>
          <p:cNvSpPr txBox="1">
            <a:spLocks noGrp="1"/>
          </p:cNvSpPr>
          <p:nvPr>
            <p:ph type="subTitle" idx="1"/>
          </p:nvPr>
        </p:nvSpPr>
        <p:spPr>
          <a:xfrm>
            <a:off x="7065819" y="6104986"/>
            <a:ext cx="4891458" cy="74430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000"/>
              <a:buNone/>
            </a:pPr>
            <a:r>
              <a:rPr lang="en-US" sz="3600" dirty="0"/>
              <a:t>Deut. 28:1-6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A7A6C-6DC3-B2DC-DDC5-560F70F30FEE}"/>
              </a:ext>
            </a:extLst>
          </p:cNvPr>
          <p:cNvSpPr>
            <a:spLocks noGrp="1"/>
          </p:cNvSpPr>
          <p:nvPr>
            <p:ph type="title"/>
          </p:nvPr>
        </p:nvSpPr>
        <p:spPr>
          <a:xfrm>
            <a:off x="2979174" y="511572"/>
            <a:ext cx="8843614" cy="1016142"/>
          </a:xfrm>
        </p:spPr>
        <p:txBody>
          <a:bodyPr/>
          <a:lstStyle/>
          <a:p>
            <a:pPr algn="ctr"/>
            <a:r>
              <a:rPr lang="en-US" dirty="0">
                <a:solidFill>
                  <a:srgbClr val="FFFF00"/>
                </a:solidFill>
                <a:latin typeface="Cambria" panose="02040503050406030204" pitchFamily="18" charset="0"/>
                <a:ea typeface="Cambria" panose="02040503050406030204" pitchFamily="18" charset="0"/>
                <a:cs typeface="Calibri" panose="020F0502020204030204" pitchFamily="34" charset="0"/>
              </a:rPr>
              <a:t>The Text—Deut. 28:1-6</a:t>
            </a:r>
            <a:endParaRPr lang="en-US" dirty="0"/>
          </a:p>
        </p:txBody>
      </p:sp>
      <p:sp>
        <p:nvSpPr>
          <p:cNvPr id="3" name="Text Placeholder 2">
            <a:extLst>
              <a:ext uri="{FF2B5EF4-FFF2-40B4-BE49-F238E27FC236}">
                <a16:creationId xmlns:a16="http://schemas.microsoft.com/office/drawing/2014/main" id="{9F7BA22B-E3D2-B407-E6AB-8B5F8C3B4C89}"/>
              </a:ext>
            </a:extLst>
          </p:cNvPr>
          <p:cNvSpPr>
            <a:spLocks noGrp="1"/>
          </p:cNvSpPr>
          <p:nvPr>
            <p:ph type="body" idx="1"/>
          </p:nvPr>
        </p:nvSpPr>
        <p:spPr>
          <a:xfrm>
            <a:off x="546411" y="1367874"/>
            <a:ext cx="10872438" cy="4698989"/>
          </a:xfrm>
        </p:spPr>
        <p:txBody>
          <a:bodyPr/>
          <a:lstStyle/>
          <a:p>
            <a:pPr marL="50800" indent="0" algn="just">
              <a:buNone/>
            </a:pPr>
            <a:r>
              <a:rPr lang="en-US"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1  "Now it shall come to pass,</a:t>
            </a:r>
            <a:r>
              <a:rPr lang="en-US" sz="2400" dirty="0">
                <a:solidFill>
                  <a:srgbClr val="FFFF00"/>
                </a:solidFill>
                <a:latin typeface="Calibri" panose="020F0502020204030204" pitchFamily="34" charset="0"/>
                <a:ea typeface="Calibri" panose="020F0502020204030204" pitchFamily="34" charset="0"/>
                <a:cs typeface="Calibri" panose="020F0502020204030204" pitchFamily="34" charset="0"/>
              </a:rPr>
              <a:t> if you diligently obey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the voice of the LORD your God, to observe carefully all His commandments which I command you today, that the LORD your God will set you high above all nations of the earth. </a:t>
            </a:r>
          </a:p>
          <a:p>
            <a:pPr marL="50800" marR="0" indent="0" algn="just" rtl="0">
              <a:buNone/>
            </a:pP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2  And </a:t>
            </a:r>
            <a:r>
              <a:rPr lang="en-US" sz="240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all these blessings shall come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upon you and overtake you, because you obey the voice of the LORD your God: </a:t>
            </a:r>
          </a:p>
          <a:p>
            <a:pPr marL="50800" marR="0" indent="0" algn="just" rtl="0">
              <a:buNone/>
            </a:pP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3  "Blessed shall you be in the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city</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and blessed shall you be in the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country</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pPr marL="50800" marR="0" indent="0" algn="just" rtl="0">
              <a:buNone/>
            </a:pP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4  "Blessed shall be the fruit of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body</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the produce of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ground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and the increase of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herds</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the increase of your cattle and the offspring of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flocks. </a:t>
            </a:r>
          </a:p>
          <a:p>
            <a:pPr marL="50800" marR="0" indent="0" algn="just" rtl="0">
              <a:buNone/>
            </a:pP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5  "Blessed shall be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basket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and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kneading bowl. </a:t>
            </a:r>
            <a:endPar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50800" marR="0" indent="0" algn="just" rtl="0">
              <a:buNone/>
            </a:pP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6  "Blessed shall you be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when you come in</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and blessed shall you be </a:t>
            </a:r>
            <a:r>
              <a:rPr lang="en-US"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when you go out. </a:t>
            </a:r>
            <a:endParaRPr lang="en-US"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19248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A7A6C-6DC3-B2DC-DDC5-560F70F30FEE}"/>
              </a:ext>
            </a:extLst>
          </p:cNvPr>
          <p:cNvSpPr>
            <a:spLocks noGrp="1"/>
          </p:cNvSpPr>
          <p:nvPr>
            <p:ph type="title"/>
          </p:nvPr>
        </p:nvSpPr>
        <p:spPr>
          <a:xfrm>
            <a:off x="2979174" y="511572"/>
            <a:ext cx="8843614" cy="1016142"/>
          </a:xfrm>
        </p:spPr>
        <p:txBody>
          <a:bodyPr/>
          <a:lstStyle/>
          <a:p>
            <a:pPr algn="ctr"/>
            <a:r>
              <a:rPr lang="en-US" dirty="0">
                <a:solidFill>
                  <a:srgbClr val="FFFF00"/>
                </a:solidFill>
                <a:latin typeface="Cambria" panose="02040503050406030204" pitchFamily="18" charset="0"/>
                <a:ea typeface="Cambria" panose="02040503050406030204" pitchFamily="18" charset="0"/>
                <a:cs typeface="Calibri" panose="020F0502020204030204" pitchFamily="34" charset="0"/>
              </a:rPr>
              <a:t>Deut. 28:7-11</a:t>
            </a:r>
            <a:endParaRPr lang="en-US" dirty="0"/>
          </a:p>
        </p:txBody>
      </p:sp>
      <p:sp>
        <p:nvSpPr>
          <p:cNvPr id="3" name="Text Placeholder 2">
            <a:extLst>
              <a:ext uri="{FF2B5EF4-FFF2-40B4-BE49-F238E27FC236}">
                <a16:creationId xmlns:a16="http://schemas.microsoft.com/office/drawing/2014/main" id="{9F7BA22B-E3D2-B407-E6AB-8B5F8C3B4C89}"/>
              </a:ext>
            </a:extLst>
          </p:cNvPr>
          <p:cNvSpPr>
            <a:spLocks noGrp="1"/>
          </p:cNvSpPr>
          <p:nvPr>
            <p:ph type="body" idx="1"/>
          </p:nvPr>
        </p:nvSpPr>
        <p:spPr>
          <a:xfrm>
            <a:off x="546411" y="1367874"/>
            <a:ext cx="10872438" cy="4698989"/>
          </a:xfrm>
        </p:spPr>
        <p:txBody>
          <a:bodyPr/>
          <a:lstStyle/>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7  "The LORD will cause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enemies </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who rise against you to be defeated before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face</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they shall come out against you </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one way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and flee </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before you seven ways. </a:t>
            </a:r>
          </a:p>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8  "The LORD will command the blessing on you in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storehouses </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and in all to which you set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hand</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and He will bless you in the land which the LORD your God is giving you. </a:t>
            </a:r>
          </a:p>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9  "The LORD will establish you as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 holy people </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to Himself, just as He has sworn to you, if you keep the commandments of the LORD your God and walk in His ways. </a:t>
            </a:r>
          </a:p>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10  Then all peoples of the earth shall see that you are called by the name of the LORD, and they shall be afraid of you. </a:t>
            </a:r>
          </a:p>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11  And the LORD will grant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 plenty of goods</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in the fruit of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body</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in the increase of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livestock</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and in the produce of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ground,</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in the land of which the LORD swore to your fathers to give you. </a:t>
            </a:r>
          </a:p>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12  The LORD will open to you His good treasure, the heavens, to give the rain to your land in its season, and to bless all the work of your hand. You shall lend to many nations, but you shall not borrow. </a:t>
            </a:r>
            <a:endParaRPr lang="en-US" sz="2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18503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A7A6C-6DC3-B2DC-DDC5-560F70F30FEE}"/>
              </a:ext>
            </a:extLst>
          </p:cNvPr>
          <p:cNvSpPr>
            <a:spLocks noGrp="1"/>
          </p:cNvSpPr>
          <p:nvPr>
            <p:ph type="title"/>
          </p:nvPr>
        </p:nvSpPr>
        <p:spPr>
          <a:xfrm>
            <a:off x="2979174" y="511572"/>
            <a:ext cx="8843614" cy="1016142"/>
          </a:xfrm>
        </p:spPr>
        <p:txBody>
          <a:bodyPr/>
          <a:lstStyle/>
          <a:p>
            <a:pPr algn="ctr"/>
            <a:r>
              <a:rPr lang="en-US" dirty="0">
                <a:solidFill>
                  <a:srgbClr val="FFFF00"/>
                </a:solidFill>
                <a:latin typeface="Cambria" panose="02040503050406030204" pitchFamily="18" charset="0"/>
                <a:ea typeface="Cambria" panose="02040503050406030204" pitchFamily="18" charset="0"/>
                <a:cs typeface="Calibri" panose="020F0502020204030204" pitchFamily="34" charset="0"/>
              </a:rPr>
              <a:t>Deut. 28:12-14</a:t>
            </a:r>
            <a:endParaRPr lang="en-US" dirty="0"/>
          </a:p>
        </p:txBody>
      </p:sp>
      <p:sp>
        <p:nvSpPr>
          <p:cNvPr id="3" name="Text Placeholder 2">
            <a:extLst>
              <a:ext uri="{FF2B5EF4-FFF2-40B4-BE49-F238E27FC236}">
                <a16:creationId xmlns:a16="http://schemas.microsoft.com/office/drawing/2014/main" id="{9F7BA22B-E3D2-B407-E6AB-8B5F8C3B4C89}"/>
              </a:ext>
            </a:extLst>
          </p:cNvPr>
          <p:cNvSpPr>
            <a:spLocks noGrp="1"/>
          </p:cNvSpPr>
          <p:nvPr>
            <p:ph type="body" idx="1"/>
          </p:nvPr>
        </p:nvSpPr>
        <p:spPr>
          <a:xfrm>
            <a:off x="546411" y="1367874"/>
            <a:ext cx="10872438" cy="4698989"/>
          </a:xfrm>
        </p:spPr>
        <p:txBody>
          <a:bodyPr/>
          <a:lstStyle/>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12  The LORD will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open to you His good treasure</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the heavens, to give the rain to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land </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in its season, and to bless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all the work of your hand</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 shall lend </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to many nations, but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 shall not borrow. </a:t>
            </a:r>
            <a:endPar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13  And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the LORD will make you the head</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and not the tail; you </a:t>
            </a: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shall be above only</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and not be beneath, </a:t>
            </a:r>
            <a:r>
              <a:rPr lang="en-US" sz="240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if</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you heed the commandments of the LORD your God, which I command you today, and are careful to observe them. </a:t>
            </a:r>
          </a:p>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14  So you </a:t>
            </a:r>
            <a:r>
              <a:rPr lang="en-US" sz="240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shall not turn aside from any of the words which I command you this day</a:t>
            </a: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to the right or the left, to go after other gods to serve them. </a:t>
            </a:r>
            <a:endParaRPr lang="en-US" sz="2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35228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A7A6C-6DC3-B2DC-DDC5-560F70F30FEE}"/>
              </a:ext>
            </a:extLst>
          </p:cNvPr>
          <p:cNvSpPr>
            <a:spLocks noGrp="1"/>
          </p:cNvSpPr>
          <p:nvPr>
            <p:ph type="title"/>
          </p:nvPr>
        </p:nvSpPr>
        <p:spPr>
          <a:xfrm>
            <a:off x="2979174" y="511572"/>
            <a:ext cx="8843614" cy="1016142"/>
          </a:xfrm>
        </p:spPr>
        <p:txBody>
          <a:bodyPr/>
          <a:lstStyle/>
          <a:p>
            <a:pPr algn="ctr"/>
            <a:r>
              <a:rPr lang="en-US" dirty="0">
                <a:solidFill>
                  <a:srgbClr val="FFFF00"/>
                </a:solidFill>
                <a:latin typeface="Cambria" panose="02040503050406030204" pitchFamily="18" charset="0"/>
                <a:ea typeface="Cambria" panose="02040503050406030204" pitchFamily="18" charset="0"/>
                <a:cs typeface="Calibri" panose="020F0502020204030204" pitchFamily="34" charset="0"/>
              </a:rPr>
              <a:t>Deut. 28:15-45</a:t>
            </a:r>
            <a:endParaRPr lang="en-US" dirty="0"/>
          </a:p>
        </p:txBody>
      </p:sp>
      <p:sp>
        <p:nvSpPr>
          <p:cNvPr id="3" name="Text Placeholder 2">
            <a:extLst>
              <a:ext uri="{FF2B5EF4-FFF2-40B4-BE49-F238E27FC236}">
                <a16:creationId xmlns:a16="http://schemas.microsoft.com/office/drawing/2014/main" id="{9F7BA22B-E3D2-B407-E6AB-8B5F8C3B4C89}"/>
              </a:ext>
            </a:extLst>
          </p:cNvPr>
          <p:cNvSpPr>
            <a:spLocks noGrp="1"/>
          </p:cNvSpPr>
          <p:nvPr>
            <p:ph type="body" idx="1"/>
          </p:nvPr>
        </p:nvSpPr>
        <p:spPr>
          <a:xfrm>
            <a:off x="546411" y="1546291"/>
            <a:ext cx="10872438" cy="4698989"/>
          </a:xfrm>
        </p:spPr>
        <p:txBody>
          <a:bodyPr/>
          <a:lstStyle/>
          <a:p>
            <a:pPr marL="50800" marR="0" indent="0" algn="just" rtl="0">
              <a:buNone/>
            </a:pPr>
            <a:r>
              <a:rPr lang="en-US" sz="24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15  "But it shall come to pass, </a:t>
            </a:r>
            <a:r>
              <a:rPr lang="en-US"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if you do not obey the voice of the LORD </a:t>
            </a:r>
            <a:r>
              <a:rPr lang="en-US" sz="24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your God, to observe carefully </a:t>
            </a:r>
            <a:r>
              <a:rPr lang="en-US"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all His commandments and His statutes </a:t>
            </a:r>
            <a:r>
              <a:rPr lang="en-US" sz="24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which I command you today, </a:t>
            </a:r>
            <a:endParaRPr lang="en-US"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50800" marR="0" indent="0" algn="just" rtl="0">
              <a:buNone/>
            </a:pPr>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R="0" algn="just" rtl="0">
              <a:buFont typeface="Arial" panose="020B0604020202020204" pitchFamily="34" charset="0"/>
              <a:buChar char="•"/>
            </a:pPr>
            <a:r>
              <a:rPr lang="en-US"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ALL the blessings will become </a:t>
            </a:r>
            <a:r>
              <a:rPr lang="en-US" i="0" u="none" strike="noStrike" baseline="0" dirty="0" err="1">
                <a:solidFill>
                  <a:schemeClr val="bg1"/>
                </a:solidFill>
                <a:latin typeface="Calibri" panose="020F0502020204030204" pitchFamily="34" charset="0"/>
                <a:ea typeface="Calibri" panose="020F0502020204030204" pitchFamily="34" charset="0"/>
                <a:cs typeface="Calibri" panose="020F0502020204030204" pitchFamily="34" charset="0"/>
              </a:rPr>
              <a:t>cursings</a:t>
            </a:r>
            <a:endParaRPr lang="en-US"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R="0" algn="just" rtl="0">
              <a:buFont typeface="Arial" panose="020B0604020202020204" pitchFamily="34" charset="0"/>
              <a:buChar char="•"/>
            </a:pPr>
            <a:r>
              <a:rPr lang="en-US"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Plus many other curses!!</a:t>
            </a:r>
          </a:p>
          <a:p>
            <a:pPr marR="0" algn="just" rtl="0">
              <a:buFont typeface="Arial" panose="020B0604020202020204" pitchFamily="34" charset="0"/>
              <a:buChar char="•"/>
            </a:pPr>
            <a:endParaRPr lang="en-US" sz="3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50800" marR="0" indent="0" algn="just" rtl="0">
              <a:buNone/>
            </a:pPr>
            <a:r>
              <a:rPr lang="en-US" sz="24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45  "Moreover all these curses shall come upon you and pursue and overtake you, until you are destroyed, </a:t>
            </a:r>
            <a:r>
              <a:rPr lang="en-US" sz="2400" i="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because you did not obey the voice of the LORD your God, to keep His commandments and His statutes which He commanded you.</a:t>
            </a:r>
            <a:endParaRPr lang="en-US" sz="4000" dirty="0">
              <a:solidFill>
                <a:srgbClr val="FFFF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3914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A7A6C-6DC3-B2DC-DDC5-560F70F30FEE}"/>
              </a:ext>
            </a:extLst>
          </p:cNvPr>
          <p:cNvSpPr>
            <a:spLocks noGrp="1"/>
          </p:cNvSpPr>
          <p:nvPr>
            <p:ph type="title"/>
          </p:nvPr>
        </p:nvSpPr>
        <p:spPr>
          <a:xfrm>
            <a:off x="2499672" y="511571"/>
            <a:ext cx="9655158" cy="1034719"/>
          </a:xfrm>
        </p:spPr>
        <p:txBody>
          <a:bodyPr/>
          <a:lstStyle/>
          <a:p>
            <a:pPr algn="ctr"/>
            <a:r>
              <a:rPr lang="en-US" sz="3800" dirty="0">
                <a:solidFill>
                  <a:srgbClr val="FFFF00"/>
                </a:solidFill>
                <a:latin typeface="Cambria" panose="02040503050406030204" pitchFamily="18" charset="0"/>
                <a:ea typeface="Cambria" panose="02040503050406030204" pitchFamily="18" charset="0"/>
                <a:cs typeface="Calibri" panose="020F0502020204030204" pitchFamily="34" charset="0"/>
              </a:rPr>
              <a:t>Continuing Judgments—Deut. 28:46-68</a:t>
            </a:r>
            <a:endParaRPr lang="en-US" sz="3800" dirty="0"/>
          </a:p>
        </p:txBody>
      </p:sp>
      <p:sp>
        <p:nvSpPr>
          <p:cNvPr id="3" name="Text Placeholder 2">
            <a:extLst>
              <a:ext uri="{FF2B5EF4-FFF2-40B4-BE49-F238E27FC236}">
                <a16:creationId xmlns:a16="http://schemas.microsoft.com/office/drawing/2014/main" id="{9F7BA22B-E3D2-B407-E6AB-8B5F8C3B4C89}"/>
              </a:ext>
            </a:extLst>
          </p:cNvPr>
          <p:cNvSpPr>
            <a:spLocks noGrp="1"/>
          </p:cNvSpPr>
          <p:nvPr>
            <p:ph type="body" idx="1"/>
          </p:nvPr>
        </p:nvSpPr>
        <p:spPr>
          <a:xfrm>
            <a:off x="546411" y="1245209"/>
            <a:ext cx="10872438" cy="4698989"/>
          </a:xfrm>
        </p:spPr>
        <p:txBody>
          <a:bodyPr/>
          <a:lstStyle/>
          <a:p>
            <a:pPr marL="50800" marR="0" indent="0" algn="just" rtl="0">
              <a:buNone/>
            </a:pPr>
            <a:r>
              <a:rPr lang="en-US" sz="220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46  And they shall be upon you </a:t>
            </a:r>
            <a:r>
              <a:rPr lang="en-US" sz="2200" i="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for a sign </a:t>
            </a: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and a wonder, and on your descendants </a:t>
            </a:r>
            <a:r>
              <a:rPr lang="en-US" sz="2200" i="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forever. </a:t>
            </a:r>
            <a:r>
              <a:rPr lang="en-US" sz="220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  </a:t>
            </a:r>
            <a:endParaRPr lang="en-US" sz="2200" i="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marL="50800" marR="0" indent="0" algn="just" rtl="0">
              <a:buNone/>
            </a:pPr>
            <a:r>
              <a:rPr lang="en-US" sz="22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49  The LORD will </a:t>
            </a:r>
            <a:r>
              <a:rPr lang="en-US" sz="2200" i="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bring a nation against you from afar</a:t>
            </a: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from the end of the earth, </a:t>
            </a:r>
            <a:r>
              <a:rPr lang="en-US" sz="2200" i="1"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as </a:t>
            </a:r>
            <a:r>
              <a:rPr lang="en-US" sz="2200" i="1"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swift</a:t>
            </a:r>
            <a:r>
              <a:rPr lang="en-US" sz="2200" i="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 as the eagle flies</a:t>
            </a: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 nation whose language you will not understand, </a:t>
            </a:r>
          </a:p>
          <a:p>
            <a:pPr marL="50800" marR="0" indent="0" algn="just" rtl="0">
              <a:buNone/>
            </a:pP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53  </a:t>
            </a:r>
            <a:r>
              <a:rPr lang="en-US" sz="2200" i="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You shall eat the fruit of your own body, </a:t>
            </a: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the flesh of your sons and your daughters whom the LORD your God has given you, in the siege and desperate straits in which your enemy shall distress you.</a:t>
            </a:r>
            <a:endParaRPr lang="en-US" sz="2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50800" marR="0" indent="0" algn="l" rtl="0">
              <a:buNone/>
            </a:pP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64  "Then the LORD will scatter you among all peoples, from one end of the earth to the other, and there you shall serve other gods, which neither you nor your fathers have known—wood and stone. </a:t>
            </a:r>
          </a:p>
          <a:p>
            <a:pPr marL="50800" marR="0" indent="0" algn="l" rtl="0">
              <a:buNone/>
            </a:pP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65  And </a:t>
            </a:r>
            <a:r>
              <a:rPr lang="en-US" sz="2200" i="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among those nations you shall find no rest, nor shall the sole of your foot have a resting place; </a:t>
            </a: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but there the LORD will give you a trembling heart, failing eyes, and anguish of soul. </a:t>
            </a:r>
          </a:p>
          <a:p>
            <a:pPr marL="50800" marR="0" indent="0" algn="l" rtl="0">
              <a:buNone/>
            </a:pP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66  Your life shall hang in doubt before you; you </a:t>
            </a:r>
            <a:r>
              <a:rPr lang="en-US" sz="2200" i="0" u="none" strike="noStrike" baseline="0" dirty="0">
                <a:solidFill>
                  <a:srgbClr val="FFFF00"/>
                </a:solidFill>
                <a:latin typeface="Calibri" panose="020F0502020204030204" pitchFamily="34" charset="0"/>
                <a:ea typeface="Calibri" panose="020F0502020204030204" pitchFamily="34" charset="0"/>
                <a:cs typeface="Calibri" panose="020F0502020204030204" pitchFamily="34" charset="0"/>
              </a:rPr>
              <a:t>shall fear day and night, and have no assurance of life. </a:t>
            </a:r>
            <a:r>
              <a:rPr lang="en-US" sz="220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67194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4"/>
          <p:cNvSpPr txBox="1">
            <a:spLocks noGrp="1"/>
          </p:cNvSpPr>
          <p:nvPr>
            <p:ph type="title"/>
          </p:nvPr>
        </p:nvSpPr>
        <p:spPr>
          <a:xfrm>
            <a:off x="2649897" y="206392"/>
            <a:ext cx="9247539" cy="1480767"/>
          </a:xfrm>
        </p:spPr>
        <p:txBody>
          <a:bodyPr/>
          <a:lstStyle/>
          <a:p>
            <a:pPr lvl="0" algn="ctr"/>
            <a:r>
              <a:rPr lang="en-US" dirty="0">
                <a:solidFill>
                  <a:srgbClr val="FFFF00"/>
                </a:solidFill>
                <a:latin typeface="Cambria" panose="02040503050406030204" pitchFamily="18" charset="0"/>
                <a:ea typeface="Cambria" panose="02040503050406030204" pitchFamily="18" charset="0"/>
                <a:cs typeface="Calibri" panose="020F0502020204030204" pitchFamily="34" charset="0"/>
              </a:rPr>
              <a:t>His Spiritual Blessing and You</a:t>
            </a:r>
          </a:p>
        </p:txBody>
      </p:sp>
      <p:sp>
        <p:nvSpPr>
          <p:cNvPr id="2" name="TextBox 1">
            <a:extLst>
              <a:ext uri="{FF2B5EF4-FFF2-40B4-BE49-F238E27FC236}">
                <a16:creationId xmlns:a16="http://schemas.microsoft.com/office/drawing/2014/main" id="{C00FF94F-23E8-D07A-4CEE-9A4BBE937535}"/>
              </a:ext>
            </a:extLst>
          </p:cNvPr>
          <p:cNvSpPr txBox="1"/>
          <p:nvPr/>
        </p:nvSpPr>
        <p:spPr>
          <a:xfrm>
            <a:off x="715618" y="1687159"/>
            <a:ext cx="10903226" cy="4193456"/>
          </a:xfrm>
          <a:prstGeom prst="rect">
            <a:avLst/>
          </a:prstGeom>
          <a:noFill/>
        </p:spPr>
        <p:txBody>
          <a:bodyPr wrap="square" rtlCol="0">
            <a:spAutoFit/>
          </a:bodyPr>
          <a:lstStyle/>
          <a:p>
            <a:pPr marL="457200" lvl="3" indent="-457200" algn="just" defTabSz="457200">
              <a:spcAft>
                <a:spcPts val="900"/>
              </a:spcAft>
              <a:buClr>
                <a:schemeClr val="bg1"/>
              </a:buClr>
              <a:buFont typeface="Arial" panose="020B0604020202020204" pitchFamily="34" charset="0"/>
              <a:buChar char="•"/>
              <a:tabLst>
                <a:tab pos="457200" algn="l"/>
              </a:tabLst>
            </a:pPr>
            <a:r>
              <a:rPr lang="en-US" sz="3200" b="1" dirty="0">
                <a:solidFill>
                  <a:schemeClr val="bg1"/>
                </a:solidFill>
                <a:latin typeface="Calibri" panose="020F0502020204030204" pitchFamily="34" charset="0"/>
              </a:rPr>
              <a:t>Believe 							 					   John 8:24</a:t>
            </a:r>
          </a:p>
          <a:p>
            <a:pPr marL="457200" lvl="3" indent="-457200" algn="just" defTabSz="457200">
              <a:spcAft>
                <a:spcPts val="900"/>
              </a:spcAft>
              <a:buClr>
                <a:schemeClr val="bg1"/>
              </a:buClr>
              <a:buFont typeface="Arial" panose="020B0604020202020204" pitchFamily="34" charset="0"/>
              <a:buChar char="•"/>
              <a:tabLst>
                <a:tab pos="457200" algn="l"/>
              </a:tabLst>
            </a:pPr>
            <a:r>
              <a:rPr lang="en-US" sz="3200" b="1" dirty="0">
                <a:solidFill>
                  <a:schemeClr val="bg1"/>
                </a:solidFill>
                <a:latin typeface="Calibri" panose="020F0502020204030204" pitchFamily="34" charset="0"/>
              </a:rPr>
              <a:t>Repent												   Luke 13:3</a:t>
            </a:r>
          </a:p>
          <a:p>
            <a:pPr marL="457200" lvl="3" indent="-457200" algn="just" defTabSz="457200">
              <a:spcAft>
                <a:spcPts val="900"/>
              </a:spcAft>
              <a:buClr>
                <a:schemeClr val="bg1"/>
              </a:buClr>
              <a:buFont typeface="Arial" panose="020B0604020202020204" pitchFamily="34" charset="0"/>
              <a:buChar char="•"/>
              <a:tabLst>
                <a:tab pos="457200" algn="l"/>
              </a:tabLst>
            </a:pPr>
            <a:r>
              <a:rPr lang="en-US" sz="3200" b="1" dirty="0">
                <a:solidFill>
                  <a:schemeClr val="bg1"/>
                </a:solidFill>
                <a:latin typeface="Calibri" panose="020F0502020204030204" pitchFamily="34" charset="0"/>
              </a:rPr>
              <a:t>Confess Your Faith								   Romans 10:9</a:t>
            </a:r>
          </a:p>
          <a:p>
            <a:pPr marL="457200" lvl="3" indent="-457200" algn="just" defTabSz="457200">
              <a:spcAft>
                <a:spcPts val="900"/>
              </a:spcAft>
              <a:buClr>
                <a:schemeClr val="bg1"/>
              </a:buClr>
              <a:buFont typeface="Arial" panose="020B0604020202020204" pitchFamily="34" charset="0"/>
              <a:buChar char="•"/>
              <a:tabLst>
                <a:tab pos="457200" algn="l"/>
              </a:tabLst>
            </a:pPr>
            <a:r>
              <a:rPr lang="en-US" sz="3200" b="1" dirty="0">
                <a:solidFill>
                  <a:schemeClr val="bg1"/>
                </a:solidFill>
                <a:latin typeface="Calibri" panose="020F0502020204030204" pitchFamily="34" charset="0"/>
              </a:rPr>
              <a:t>Baptized/Immersed							   Acts 2:38</a:t>
            </a:r>
          </a:p>
          <a:p>
            <a:pPr lvl="3" algn="just" defTabSz="457200">
              <a:spcAft>
                <a:spcPts val="900"/>
              </a:spcAft>
              <a:buClr>
                <a:schemeClr val="bg1"/>
              </a:buClr>
              <a:tabLst>
                <a:tab pos="457200" algn="l"/>
              </a:tabLst>
            </a:pPr>
            <a:endParaRPr lang="en-US" sz="1100" b="1" dirty="0">
              <a:solidFill>
                <a:schemeClr val="bg1"/>
              </a:solidFill>
              <a:latin typeface="Calibri" panose="020F0502020204030204" pitchFamily="34" charset="0"/>
            </a:endParaRPr>
          </a:p>
          <a:p>
            <a:pPr lvl="3" defTabSz="457200">
              <a:spcAft>
                <a:spcPts val="900"/>
              </a:spcAft>
              <a:buClr>
                <a:schemeClr val="bg1"/>
              </a:buClr>
              <a:tabLst>
                <a:tab pos="457200" algn="l"/>
              </a:tabLst>
            </a:pPr>
            <a:r>
              <a:rPr lang="en-US" sz="3200" b="1" i="1" dirty="0">
                <a:solidFill>
                  <a:srgbClr val="FFFF00"/>
                </a:solidFill>
                <a:latin typeface="Calibri" panose="020F0502020204030204" pitchFamily="34" charset="0"/>
              </a:rPr>
              <a:t>  When You Do These, He Adds You to His Flock, His Church</a:t>
            </a:r>
          </a:p>
          <a:p>
            <a:pPr lvl="3" defTabSz="457200">
              <a:spcAft>
                <a:spcPts val="900"/>
              </a:spcAft>
              <a:buClr>
                <a:schemeClr val="bg1"/>
              </a:buClr>
              <a:tabLst>
                <a:tab pos="457200" algn="l"/>
              </a:tabLst>
            </a:pPr>
            <a:endParaRPr lang="en-US" sz="1100" b="1" i="1" dirty="0">
              <a:solidFill>
                <a:schemeClr val="bg1"/>
              </a:solidFill>
              <a:latin typeface="Calibri" panose="020F0502020204030204" pitchFamily="34" charset="0"/>
            </a:endParaRPr>
          </a:p>
          <a:p>
            <a:pPr marL="457200" lvl="3" indent="-457200" defTabSz="457200">
              <a:spcAft>
                <a:spcPts val="900"/>
              </a:spcAft>
              <a:buClr>
                <a:schemeClr val="bg1"/>
              </a:buClr>
              <a:buFont typeface="Arial" panose="020B0604020202020204" pitchFamily="34" charset="0"/>
              <a:buChar char="•"/>
              <a:tabLst>
                <a:tab pos="457200" algn="l"/>
              </a:tabLst>
            </a:pPr>
            <a:r>
              <a:rPr lang="en-US" sz="3200" b="1" dirty="0">
                <a:solidFill>
                  <a:schemeClr val="bg1"/>
                </a:solidFill>
                <a:latin typeface="Calibri" panose="020F0502020204030204" pitchFamily="34" charset="0"/>
              </a:rPr>
              <a:t>As a Christian, Live Faithfully Until You Die		   Rev. 2:10</a:t>
            </a:r>
            <a:endParaRPr lang="en-US" sz="2800" b="1" i="0" u="none" strike="noStrike" baseline="0" dirty="0">
              <a:solidFill>
                <a:schemeClr val="bg1"/>
              </a:solidFill>
              <a:latin typeface="Calibri" panose="020F0502020204030204" pitchFamily="34" charset="0"/>
            </a:endParaRPr>
          </a:p>
        </p:txBody>
      </p:sp>
    </p:spTree>
    <p:extLst>
      <p:ext uri="{BB962C8B-B14F-4D97-AF65-F5344CB8AC3E}">
        <p14:creationId xmlns:p14="http://schemas.microsoft.com/office/powerpoint/2010/main" val="78489571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13665</TotalTime>
  <Words>978</Words>
  <Application>Microsoft Office PowerPoint</Application>
  <PresentationFormat>Widescreen</PresentationFormat>
  <Paragraphs>43</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Cambria</vt:lpstr>
      <vt:lpstr>Office Theme</vt:lpstr>
      <vt:lpstr>God’s Blessings &amp; Cursings and You</vt:lpstr>
      <vt:lpstr>The Text—Deut. 28:1-6</vt:lpstr>
      <vt:lpstr>Deut. 28:7-11</vt:lpstr>
      <vt:lpstr>Deut. 28:12-14</vt:lpstr>
      <vt:lpstr>Deut. 28:15-45</vt:lpstr>
      <vt:lpstr>Continuing Judgments—Deut. 28:46-68</vt:lpstr>
      <vt:lpstr>His Spiritual Blessing and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182</cp:revision>
  <cp:lastPrinted>2024-05-26T21:20:35Z</cp:lastPrinted>
  <dcterms:modified xsi:type="dcterms:W3CDTF">2024-05-28T14:34:48Z</dcterms:modified>
</cp:coreProperties>
</file>