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88F"/>
    <a:srgbClr val="C6B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0B2A-A792-1E77-5C89-7AE1BA9E4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9DFF2-5F83-86B9-DAC0-0B940EBCF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C378-940C-B221-6979-05606F75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6422-620A-52BB-39EF-EEE3F34A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06963-96D8-4313-37BE-4C83CCA5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reading a book&#10;&#10;Description automatically generated">
            <a:extLst>
              <a:ext uri="{FF2B5EF4-FFF2-40B4-BE49-F238E27FC236}">
                <a16:creationId xmlns:a16="http://schemas.microsoft.com/office/drawing/2014/main" id="{DEE6DE8A-BDAC-7337-4F3E-415ED331D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6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9635-CDE1-70EA-EBF2-2E85837B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373D9-EB27-E26D-7315-03179B963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6C479-8FFC-4D0E-FCD6-5E961328C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5B7F5-527A-0044-360E-24F7E2A3F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A3C36-C879-3A98-0E28-E2E6159BF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3B258-A185-E90C-4E76-EEC6212D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3248E-CC30-8D3D-252A-15D3E52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CC649-2024-EAD0-584A-DF1721EF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EAEB-ADF2-E767-DAF5-B3D98EBE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BF96F-F994-2594-2D7F-86ACE17A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501BB-0F2E-7C72-FBE5-FEABE28C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3F750-6D0E-90F7-9CC8-8FB3DDCC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32C69-CC29-9F8D-4C13-378FCBB7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E814B-7EAF-41C8-4502-93A1CDD5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6075C-8A45-A707-E467-040A1FCF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9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9116-DB43-91D6-808A-6499483E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8ED1-D489-9C5F-DB4B-62461FB9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D6EBA-13E0-0318-5CA0-7F9433613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4AF60-CD57-AFCD-FD4A-8DB4FB26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31FAB-4B58-B7E4-BECA-9AFA521C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FD048-0B2E-D8E3-3060-6A387C42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7185-5549-C056-4E1A-B7BB5F88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43BE6-1B4F-56B5-1BBA-D8108E74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EEFDF-4A5B-CAEA-5729-C6E0396A9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1D348-4477-0852-6508-3243164F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9683C-D125-6ACF-FC34-E5CABF37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FABC1-E654-8716-ED85-916CB597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DBAF-05C7-C6EC-483C-52550140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53F06-9965-5644-9147-BB79D98D3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39E8-5574-3DC8-7873-A35A717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B946C-A2C8-6C03-896E-EFCEE87E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48A3C-23D7-D5EB-6FC3-474FEED5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9606E-3652-546B-C074-6A0433AA2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CB623-1963-BD52-BFFE-05C5AF6D8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20C4-66DC-7BBC-0783-00FAFF80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4DAA4-A118-F30C-6B57-4BE4EB04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AF285-E1C0-1C50-476F-EB81054C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wall with white text&#10;&#10;Description automatically generated">
            <a:extLst>
              <a:ext uri="{FF2B5EF4-FFF2-40B4-BE49-F238E27FC236}">
                <a16:creationId xmlns:a16="http://schemas.microsoft.com/office/drawing/2014/main" id="{7F44DD54-52CD-D7A0-5A2B-9F7E0748D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5EFC-2361-4833-63A6-87D90FAD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6" y="2426987"/>
            <a:ext cx="11790406" cy="42786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86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AB67FB45-AEDD-6B45-52FF-B35534D2E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5EFC-2361-4833-63A6-87D90FAD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6" y="2426987"/>
            <a:ext cx="11790406" cy="42786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32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table&#10;&#10;Description automatically generated">
            <a:extLst>
              <a:ext uri="{FF2B5EF4-FFF2-40B4-BE49-F238E27FC236}">
                <a16:creationId xmlns:a16="http://schemas.microsoft.com/office/drawing/2014/main" id="{2100C79D-5C26-BF98-6395-B3DA24EC1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5EFC-2361-4833-63A6-87D90FAD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6" y="2426987"/>
            <a:ext cx="11790406" cy="42786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60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0783617F-1DCE-246E-2E58-80D165F63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5EFC-2361-4833-63A6-87D90FAD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6" y="2426987"/>
            <a:ext cx="11790406" cy="42786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81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on a table&#10;&#10;Description automatically generated">
            <a:extLst>
              <a:ext uri="{FF2B5EF4-FFF2-40B4-BE49-F238E27FC236}">
                <a16:creationId xmlns:a16="http://schemas.microsoft.com/office/drawing/2014/main" id="{BE765E67-EBDD-2328-BE18-FFA9B8B5B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5EFC-2361-4833-63A6-87D90FAD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6" y="2426987"/>
            <a:ext cx="11790406" cy="42786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51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5EFC-2361-4833-63A6-87D90FAD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6" y="2426987"/>
            <a:ext cx="11790406" cy="42786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E38DCA62-1222-FE8A-7FA0-41E907CA1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3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E42B-5DDF-B458-390E-989BEC89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446D-FC7A-C590-8A04-3811C1B1D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138B2-3EC9-280E-3345-CE289E76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9DEA6-0987-4DB6-BF3A-F413CF86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64B8E-CD38-5E1F-888C-D21EBDA0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4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1E6D-49D7-D0CB-BC76-01933513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BB19-3FC6-D369-AAE9-B137006C8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E62DC-AC8C-8633-2D51-6D2A67963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AC784-37E5-CA72-8923-1523D87C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ED52F-C5B9-ACDD-5ECB-E06BB15B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85056-9355-009A-3B71-D0C0BDE6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9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FF297-4182-2E25-4A25-76E521D2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DC5E7-7934-EFB9-CA14-82289D617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1497-B08D-B786-AE86-D8B487C0C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EBAEB-6606-44B3-9041-9A459B6DFE8F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DA817-D5C2-3A8F-DE3D-B89931A86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A3B3B-0627-41BD-CE7E-865BD976B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7C9B-19FA-46E9-A446-097FFCCF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62" r:id="rId5"/>
    <p:sldLayoutId id="2147483661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2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4E7C04-BDD0-D538-AF2F-8F0E2344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6" y="1555423"/>
            <a:ext cx="11872784" cy="5150177"/>
          </a:xfrm>
        </p:spPr>
        <p:txBody>
          <a:bodyPr>
            <a:normAutofit/>
          </a:bodyPr>
          <a:lstStyle/>
          <a:p>
            <a:r>
              <a:rPr lang="en-US" dirty="0"/>
              <a:t>The word “the” is a definite article, in contrast with the indefinite article (“a”)</a:t>
            </a:r>
          </a:p>
          <a:p>
            <a:r>
              <a:rPr lang="en-US" dirty="0"/>
              <a:t>The word “the” can be used as a function word to indicate that a particular person, place, thing or group is:</a:t>
            </a:r>
          </a:p>
          <a:p>
            <a:pPr lvl="1"/>
            <a:r>
              <a:rPr lang="en-US" sz="2600" dirty="0"/>
              <a:t>definite or specified </a:t>
            </a:r>
          </a:p>
          <a:p>
            <a:pPr lvl="1"/>
            <a:r>
              <a:rPr lang="en-US" sz="2600" dirty="0"/>
              <a:t>unique or particular </a:t>
            </a:r>
          </a:p>
          <a:p>
            <a:pPr lvl="1"/>
            <a:r>
              <a:rPr lang="en-US" sz="2600" dirty="0"/>
              <a:t>distinctive from others</a:t>
            </a:r>
          </a:p>
          <a:p>
            <a:r>
              <a:rPr lang="en-US" dirty="0"/>
              <a:t>The Greek definite article is more advanced with greater diversity and stronger emphasis</a:t>
            </a:r>
          </a:p>
          <a:p>
            <a:pPr lvl="1"/>
            <a:r>
              <a:rPr lang="en-US" sz="2600" dirty="0"/>
              <a:t>It identifies, individualizes, distinguishes, limits and makes definite</a:t>
            </a:r>
          </a:p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The English “the” is found 1,541 times in 781 (of 1,007) verses of Acts in NKJV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3DCC11-F1B7-CEC4-5991-C8F0ECBD8CCB}"/>
              </a:ext>
            </a:extLst>
          </p:cNvPr>
          <p:cNvSpPr/>
          <p:nvPr/>
        </p:nvSpPr>
        <p:spPr>
          <a:xfrm>
            <a:off x="133004" y="1225232"/>
            <a:ext cx="11887200" cy="94557"/>
          </a:xfrm>
          <a:prstGeom prst="rect">
            <a:avLst/>
          </a:prstGeom>
          <a:solidFill>
            <a:srgbClr val="BBA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237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3DCC11-F1B7-CEC4-5991-C8F0ECBD8CCB}"/>
              </a:ext>
            </a:extLst>
          </p:cNvPr>
          <p:cNvSpPr/>
          <p:nvPr/>
        </p:nvSpPr>
        <p:spPr>
          <a:xfrm>
            <a:off x="133004" y="2299886"/>
            <a:ext cx="11887200" cy="94557"/>
          </a:xfrm>
          <a:prstGeom prst="rect">
            <a:avLst/>
          </a:prstGeom>
          <a:solidFill>
            <a:srgbClr val="BBA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0E2C9E-D27C-E173-E27A-EDAB1592B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3611"/>
              </p:ext>
            </p:extLst>
          </p:nvPr>
        </p:nvGraphicFramePr>
        <p:xfrm>
          <a:off x="319214" y="2559609"/>
          <a:ext cx="11238047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9034">
                  <a:extLst>
                    <a:ext uri="{9D8B030D-6E8A-4147-A177-3AD203B41FA5}">
                      <a16:colId xmlns:a16="http://schemas.microsoft.com/office/drawing/2014/main" val="3972936028"/>
                    </a:ext>
                  </a:extLst>
                </a:gridCol>
                <a:gridCol w="3627430">
                  <a:extLst>
                    <a:ext uri="{9D8B030D-6E8A-4147-A177-3AD203B41FA5}">
                      <a16:colId xmlns:a16="http://schemas.microsoft.com/office/drawing/2014/main" val="3459820444"/>
                    </a:ext>
                  </a:extLst>
                </a:gridCol>
                <a:gridCol w="3871583">
                  <a:extLst>
                    <a:ext uri="{9D8B030D-6E8A-4147-A177-3AD203B41FA5}">
                      <a16:colId xmlns:a16="http://schemas.microsoft.com/office/drawing/2014/main" val="3041041268"/>
                    </a:ext>
                  </a:extLst>
                </a:gridCol>
              </a:tblGrid>
              <a:tr h="5806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God”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Father”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living God”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Most High”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Lord”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LORD”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Christ”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Just One”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Holy One”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Son of Man”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Son of God”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Man”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stone”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chief cornerstone”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name”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Holy Spirit”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Spirit”</a:t>
                      </a:r>
                    </a:p>
                    <a:p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350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FA422C-B5E5-F67C-BE37-6939BC1354D9}"/>
              </a:ext>
            </a:extLst>
          </p:cNvPr>
          <p:cNvSpPr txBox="1"/>
          <p:nvPr/>
        </p:nvSpPr>
        <p:spPr>
          <a:xfrm>
            <a:off x="133004" y="6212264"/>
            <a:ext cx="243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bg1"/>
                  </a:glow>
                </a:effectLst>
              </a:rPr>
              <a:t>Acts 14:8-17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45AAC-8727-B30A-429C-90256FB860C2}"/>
              </a:ext>
            </a:extLst>
          </p:cNvPr>
          <p:cNvSpPr txBox="1"/>
          <p:nvPr/>
        </p:nvSpPr>
        <p:spPr>
          <a:xfrm>
            <a:off x="2737659" y="6212264"/>
            <a:ext cx="266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bg1"/>
                  </a:glow>
                </a:effectLst>
              </a:rPr>
              <a:t>Acts 17:16-31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06C3A-7D97-3FFE-73E4-01C7F324CB25}"/>
              </a:ext>
            </a:extLst>
          </p:cNvPr>
          <p:cNvSpPr txBox="1"/>
          <p:nvPr/>
        </p:nvSpPr>
        <p:spPr>
          <a:xfrm>
            <a:off x="5527968" y="6212263"/>
            <a:ext cx="266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bg1"/>
                  </a:glow>
                </a:effectLst>
              </a:rPr>
              <a:t>Acts 17:2-3</a:t>
            </a:r>
          </a:p>
        </p:txBody>
      </p:sp>
    </p:spTree>
    <p:extLst>
      <p:ext uri="{BB962C8B-B14F-4D97-AF65-F5344CB8AC3E}">
        <p14:creationId xmlns:p14="http://schemas.microsoft.com/office/powerpoint/2010/main" val="4197460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3DCC11-F1B7-CEC4-5991-C8F0ECBD8CCB}"/>
              </a:ext>
            </a:extLst>
          </p:cNvPr>
          <p:cNvSpPr/>
          <p:nvPr/>
        </p:nvSpPr>
        <p:spPr>
          <a:xfrm>
            <a:off x="133004" y="2299886"/>
            <a:ext cx="11887200" cy="94557"/>
          </a:xfrm>
          <a:prstGeom prst="rect">
            <a:avLst/>
          </a:prstGeom>
          <a:solidFill>
            <a:srgbClr val="BBA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0E2C9E-D27C-E173-E27A-EDAB1592B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35330"/>
              </p:ext>
            </p:extLst>
          </p:nvPr>
        </p:nvGraphicFramePr>
        <p:xfrm>
          <a:off x="319214" y="2559609"/>
          <a:ext cx="11124926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0370">
                  <a:extLst>
                    <a:ext uri="{9D8B030D-6E8A-4147-A177-3AD203B41FA5}">
                      <a16:colId xmlns:a16="http://schemas.microsoft.com/office/drawing/2014/main" val="3972936028"/>
                    </a:ext>
                  </a:extLst>
                </a:gridCol>
                <a:gridCol w="6174556">
                  <a:extLst>
                    <a:ext uri="{9D8B030D-6E8A-4147-A177-3AD203B41FA5}">
                      <a16:colId xmlns:a16="http://schemas.microsoft.com/office/drawing/2014/main" val="3459820444"/>
                    </a:ext>
                  </a:extLst>
                </a:gridCol>
              </a:tblGrid>
              <a:tr h="5806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word”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word of God”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word of the Lord”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word of His grace”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word of this salvation”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word of the gospel”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gospel”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faith”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teaching of the Lord”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apostles’ doctrine”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Scripture”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Scriptures”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350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FA422C-B5E5-F67C-BE37-6939BC1354D9}"/>
              </a:ext>
            </a:extLst>
          </p:cNvPr>
          <p:cNvSpPr txBox="1"/>
          <p:nvPr/>
        </p:nvSpPr>
        <p:spPr>
          <a:xfrm>
            <a:off x="133004" y="6212264"/>
            <a:ext cx="294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bg1"/>
                  </a:glow>
                </a:effectLst>
              </a:rPr>
              <a:t>Acts 14:7; 16:10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45AAC-8727-B30A-429C-90256FB860C2}"/>
              </a:ext>
            </a:extLst>
          </p:cNvPr>
          <p:cNvSpPr txBox="1"/>
          <p:nvPr/>
        </p:nvSpPr>
        <p:spPr>
          <a:xfrm>
            <a:off x="3216063" y="6212264"/>
            <a:ext cx="266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bg1"/>
                  </a:glow>
                </a:effectLst>
              </a:rPr>
              <a:t>Acts 6:7; 14:22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1AAA2-91BC-9E0F-D5B6-D70557FAE191}"/>
              </a:ext>
            </a:extLst>
          </p:cNvPr>
          <p:cNvSpPr txBox="1"/>
          <p:nvPr/>
        </p:nvSpPr>
        <p:spPr>
          <a:xfrm>
            <a:off x="6076604" y="6212264"/>
            <a:ext cx="266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bg1"/>
                  </a:glow>
                </a:effectLst>
              </a:rPr>
              <a:t>Acts 2:42</a:t>
            </a:r>
          </a:p>
        </p:txBody>
      </p:sp>
    </p:spTree>
    <p:extLst>
      <p:ext uri="{BB962C8B-B14F-4D97-AF65-F5344CB8AC3E}">
        <p14:creationId xmlns:p14="http://schemas.microsoft.com/office/powerpoint/2010/main" val="12324341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3DCC11-F1B7-CEC4-5991-C8F0ECBD8CCB}"/>
              </a:ext>
            </a:extLst>
          </p:cNvPr>
          <p:cNvSpPr/>
          <p:nvPr/>
        </p:nvSpPr>
        <p:spPr>
          <a:xfrm>
            <a:off x="133004" y="2299886"/>
            <a:ext cx="11887200" cy="94557"/>
          </a:xfrm>
          <a:prstGeom prst="rect">
            <a:avLst/>
          </a:prstGeom>
          <a:solidFill>
            <a:srgbClr val="BBA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0E2C9E-D27C-E173-E27A-EDAB1592B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74152"/>
              </p:ext>
            </p:extLst>
          </p:nvPr>
        </p:nvGraphicFramePr>
        <p:xfrm>
          <a:off x="319214" y="2559609"/>
          <a:ext cx="11124926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6204">
                  <a:extLst>
                    <a:ext uri="{9D8B030D-6E8A-4147-A177-3AD203B41FA5}">
                      <a16:colId xmlns:a16="http://schemas.microsoft.com/office/drawing/2014/main" val="3972936028"/>
                    </a:ext>
                  </a:extLst>
                </a:gridCol>
                <a:gridCol w="7578722">
                  <a:extLst>
                    <a:ext uri="{9D8B030D-6E8A-4147-A177-3AD203B41FA5}">
                      <a16:colId xmlns:a16="http://schemas.microsoft.com/office/drawing/2014/main" val="3459820444"/>
                    </a:ext>
                  </a:extLst>
                </a:gridCol>
              </a:tblGrid>
              <a:tr h="5806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kingdom”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church”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saints”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disciples”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brethren”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flock”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offspring of God”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Way”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350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FA422C-B5E5-F67C-BE37-6939BC1354D9}"/>
              </a:ext>
            </a:extLst>
          </p:cNvPr>
          <p:cNvSpPr txBox="1"/>
          <p:nvPr/>
        </p:nvSpPr>
        <p:spPr>
          <a:xfrm>
            <a:off x="133004" y="6212264"/>
            <a:ext cx="294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27000">
                    <a:schemeClr val="bg1"/>
                  </a:glow>
                </a:effectLst>
              </a:rPr>
              <a:t>Acts 1:3; 28:31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45AAC-8727-B30A-429C-90256FB860C2}"/>
              </a:ext>
            </a:extLst>
          </p:cNvPr>
          <p:cNvSpPr txBox="1"/>
          <p:nvPr/>
        </p:nvSpPr>
        <p:spPr>
          <a:xfrm>
            <a:off x="3055803" y="6212264"/>
            <a:ext cx="315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27000">
                    <a:schemeClr val="bg1"/>
                  </a:glow>
                </a:effectLst>
              </a:rPr>
              <a:t>Acts 8:1,3; 20:28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1AAA2-91BC-9E0F-D5B6-D70557FAE191}"/>
              </a:ext>
            </a:extLst>
          </p:cNvPr>
          <p:cNvSpPr txBox="1"/>
          <p:nvPr/>
        </p:nvSpPr>
        <p:spPr>
          <a:xfrm>
            <a:off x="6349978" y="6212264"/>
            <a:ext cx="49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27000">
                    <a:schemeClr val="bg1"/>
                  </a:glow>
                </a:effectLst>
              </a:rPr>
              <a:t>Acts 9:2; 19:9, 23; 24:14, 22</a:t>
            </a:r>
          </a:p>
        </p:txBody>
      </p:sp>
    </p:spTree>
    <p:extLst>
      <p:ext uri="{BB962C8B-B14F-4D97-AF65-F5344CB8AC3E}">
        <p14:creationId xmlns:p14="http://schemas.microsoft.com/office/powerpoint/2010/main" val="668256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3DCC11-F1B7-CEC4-5991-C8F0ECBD8CCB}"/>
              </a:ext>
            </a:extLst>
          </p:cNvPr>
          <p:cNvSpPr/>
          <p:nvPr/>
        </p:nvSpPr>
        <p:spPr>
          <a:xfrm>
            <a:off x="133004" y="2299886"/>
            <a:ext cx="11887200" cy="94557"/>
          </a:xfrm>
          <a:prstGeom prst="rect">
            <a:avLst/>
          </a:prstGeom>
          <a:solidFill>
            <a:srgbClr val="BBA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0E2C9E-D27C-E173-E27A-EDAB1592B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72983"/>
              </p:ext>
            </p:extLst>
          </p:nvPr>
        </p:nvGraphicFramePr>
        <p:xfrm>
          <a:off x="319214" y="2559609"/>
          <a:ext cx="11124926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0370">
                  <a:extLst>
                    <a:ext uri="{9D8B030D-6E8A-4147-A177-3AD203B41FA5}">
                      <a16:colId xmlns:a16="http://schemas.microsoft.com/office/drawing/2014/main" val="3972936028"/>
                    </a:ext>
                  </a:extLst>
                </a:gridCol>
                <a:gridCol w="6174556">
                  <a:extLst>
                    <a:ext uri="{9D8B030D-6E8A-4147-A177-3AD203B41FA5}">
                      <a16:colId xmlns:a16="http://schemas.microsoft.com/office/drawing/2014/main" val="3459820444"/>
                    </a:ext>
                  </a:extLst>
                </a:gridCol>
              </a:tblGrid>
              <a:tr h="5806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grace of God”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grace of the Lord Jesus”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will of God”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will of the Lord”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way”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way of salvation”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way of the Lord”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way of God”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straight ways of the Lord”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salvation of God”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“The door”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350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FA422C-B5E5-F67C-BE37-6939BC1354D9}"/>
              </a:ext>
            </a:extLst>
          </p:cNvPr>
          <p:cNvSpPr txBox="1"/>
          <p:nvPr/>
        </p:nvSpPr>
        <p:spPr>
          <a:xfrm>
            <a:off x="133004" y="6212264"/>
            <a:ext cx="294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bg1"/>
                  </a:glow>
                </a:effectLst>
              </a:rPr>
              <a:t>Acts 18:25-26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45AAC-8727-B30A-429C-90256FB860C2}"/>
              </a:ext>
            </a:extLst>
          </p:cNvPr>
          <p:cNvSpPr txBox="1"/>
          <p:nvPr/>
        </p:nvSpPr>
        <p:spPr>
          <a:xfrm>
            <a:off x="2904980" y="6212264"/>
            <a:ext cx="266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bg1"/>
                  </a:glow>
                </a:effectLst>
              </a:rPr>
              <a:t>Acts 13:10</a:t>
            </a:r>
          </a:p>
        </p:txBody>
      </p:sp>
    </p:spTree>
    <p:extLst>
      <p:ext uri="{BB962C8B-B14F-4D97-AF65-F5344CB8AC3E}">
        <p14:creationId xmlns:p14="http://schemas.microsoft.com/office/powerpoint/2010/main" val="16447983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A422C-B5E5-F67C-BE37-6939BC1354D9}"/>
              </a:ext>
            </a:extLst>
          </p:cNvPr>
          <p:cNvSpPr txBox="1"/>
          <p:nvPr/>
        </p:nvSpPr>
        <p:spPr>
          <a:xfrm>
            <a:off x="2299730" y="6212264"/>
            <a:ext cx="460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bg1"/>
                  </a:glow>
                </a:effectLst>
              </a:rPr>
              <a:t>Ephesians 4:4-6</a:t>
            </a:r>
          </a:p>
        </p:txBody>
      </p:sp>
    </p:spTree>
    <p:extLst>
      <p:ext uri="{BB962C8B-B14F-4D97-AF65-F5344CB8AC3E}">
        <p14:creationId xmlns:p14="http://schemas.microsoft.com/office/powerpoint/2010/main" val="2196841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385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2024-06-15T23:20:25Z</dcterms:created>
  <dcterms:modified xsi:type="dcterms:W3CDTF">2024-06-16T12:39:13Z</dcterms:modified>
</cp:coreProperties>
</file>