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1" r:id="rId6"/>
    <p:sldId id="263" r:id="rId7"/>
    <p:sldId id="264" r:id="rId8"/>
    <p:sldId id="265" r:id="rId9"/>
    <p:sldId id="267" r:id="rId10"/>
    <p:sldId id="269" r:id="rId11"/>
    <p:sldId id="270" r:id="rId12"/>
    <p:sldId id="271" r:id="rId13"/>
    <p:sldId id="272" r:id="rId14"/>
    <p:sldId id="273" r:id="rId15"/>
    <p:sldId id="274"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50128-2FF1-4660-A6AD-A897390971C8}" v="234" dt="2024-06-07T14:04:27.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6/9/2024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0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6/9/2024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4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6/9/2024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38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6/9/2024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69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6/9/2024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207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6/9/2024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130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6/9/2024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848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6/9/2024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57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6/9/2024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49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6/9/2024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8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6/9/2024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50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6/9/2024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266950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E7AA1-A465-8F50-4D16-54B1CD745FBE}"/>
              </a:ext>
            </a:extLst>
          </p:cNvPr>
          <p:cNvPicPr>
            <a:picLocks noChangeAspect="1"/>
          </p:cNvPicPr>
          <p:nvPr/>
        </p:nvPicPr>
        <p:blipFill rotWithShape="1">
          <a:blip r:embed="rId2"/>
          <a:srcRect t="3256" b="11517"/>
          <a:stretch/>
        </p:blipFill>
        <p:spPr>
          <a:xfrm>
            <a:off x="-1526" y="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E5ED1-617D-263B-BF19-707435D696D3}"/>
              </a:ext>
            </a:extLst>
          </p:cNvPr>
          <p:cNvSpPr>
            <a:spLocks noGrp="1"/>
          </p:cNvSpPr>
          <p:nvPr>
            <p:ph type="ctrTitle"/>
          </p:nvPr>
        </p:nvSpPr>
        <p:spPr>
          <a:xfrm>
            <a:off x="1042219" y="1671485"/>
            <a:ext cx="10506306" cy="2363875"/>
          </a:xfrm>
          <a:effectLst>
            <a:outerShdw blurRad="50800" dist="38100" dir="2700000" algn="tl" rotWithShape="0">
              <a:prstClr val="black">
                <a:alpha val="40000"/>
              </a:prstClr>
            </a:outerShdw>
          </a:effectLst>
        </p:spPr>
        <p:txBody>
          <a:bodyPr>
            <a:noAutofit/>
          </a:bodyPr>
          <a:lstStyle/>
          <a:p>
            <a:pPr algn="ctr"/>
            <a:r>
              <a:rPr lang="en-US" sz="8800" b="1" dirty="0">
                <a:solidFill>
                  <a:schemeClr val="bg1"/>
                </a:solidFill>
                <a:latin typeface="Freestyle Script" panose="030804020302050B0404" pitchFamily="66" charset="0"/>
              </a:rPr>
              <a:t>Spiritual Maturity &amp;</a:t>
            </a:r>
            <a:br>
              <a:rPr lang="en-US" sz="8800" b="1">
                <a:solidFill>
                  <a:schemeClr val="bg1"/>
                </a:solidFill>
                <a:latin typeface="Freestyle Script" panose="030804020302050B0404" pitchFamily="66" charset="0"/>
              </a:rPr>
            </a:br>
            <a:r>
              <a:rPr lang="en-US" sz="8800" b="1">
                <a:solidFill>
                  <a:schemeClr val="bg1"/>
                </a:solidFill>
                <a:latin typeface="Freestyle Script" panose="030804020302050B0404" pitchFamily="66" charset="0"/>
              </a:rPr>
              <a:t>Stewardship</a:t>
            </a:r>
            <a:endParaRPr lang="en-US" sz="8800" b="1" dirty="0">
              <a:solidFill>
                <a:schemeClr val="bg1"/>
              </a:solidFill>
              <a:latin typeface="Freestyle Script" panose="030804020302050B0404" pitchFamily="66" charset="0"/>
            </a:endParaRPr>
          </a:p>
        </p:txBody>
      </p:sp>
      <p:cxnSp>
        <p:nvCxnSpPr>
          <p:cNvPr id="29" name="Straight Connector 2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10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God Gives Gifts to Man</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5" y="2222220"/>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Exodus 31:6</a:t>
            </a:r>
          </a:p>
          <a:p>
            <a:pPr marR="0" algn="ctr" rtl="0"/>
            <a:r>
              <a:rPr lang="en-US" sz="2400" b="0" i="0" u="none" strike="noStrike" baseline="0" dirty="0">
                <a:latin typeface="Verdana" panose="020B0604030504040204" pitchFamily="34" charset="0"/>
              </a:rPr>
              <a:t>"And behold, I Myself have appointed with him Oholiab, the son of </a:t>
            </a:r>
            <a:r>
              <a:rPr lang="en-US" sz="2400" b="0" i="0" u="none" strike="noStrike" baseline="0" dirty="0" err="1">
                <a:latin typeface="Verdana" panose="020B0604030504040204" pitchFamily="34" charset="0"/>
              </a:rPr>
              <a:t>Ahisamach</a:t>
            </a:r>
            <a:r>
              <a:rPr lang="en-US" sz="2400" b="0" i="0" u="none" strike="noStrike" baseline="0" dirty="0">
                <a:latin typeface="Verdana" panose="020B0604030504040204" pitchFamily="34" charset="0"/>
              </a:rPr>
              <a:t>, of the tribe of Dan; and in the hearts of all who are skillful I have put skill, that they may make all that I have commanded you: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2352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God Gives Gifts to Man</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5" y="2222220"/>
            <a:ext cx="11484077" cy="2308324"/>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Deuteronomy 8:17-18</a:t>
            </a:r>
          </a:p>
          <a:p>
            <a:pPr marR="0" algn="ctr" rtl="0"/>
            <a:r>
              <a:rPr lang="en-US" sz="2400" b="0" i="0" u="none" strike="noStrike" baseline="0" dirty="0">
                <a:latin typeface="Verdana" panose="020B0604030504040204" pitchFamily="34" charset="0"/>
              </a:rPr>
              <a:t>"Otherwise, you may say in your heart, 'My power and the strength of my hand made me this wealth.' </a:t>
            </a:r>
          </a:p>
          <a:p>
            <a:pPr marR="0" algn="ctr" rtl="0"/>
            <a:r>
              <a:rPr lang="en-US" sz="2400" b="0" i="0" u="none" strike="noStrike" baseline="0" dirty="0">
                <a:latin typeface="Verdana" panose="020B0604030504040204" pitchFamily="34" charset="0"/>
              </a:rPr>
              <a:t>"But you shall remember the LORD your God, for it is He who is giving you power to make wealth, that He may confirm His covenant which He swore to your fathers, as </a:t>
            </a:r>
            <a:r>
              <a:rPr lang="en-US" sz="2400" b="0" i="1" u="none" strike="noStrike" baseline="0" dirty="0">
                <a:latin typeface="Verdana" panose="020B0604030504040204" pitchFamily="34" charset="0"/>
              </a:rPr>
              <a:t>it is</a:t>
            </a:r>
            <a:r>
              <a:rPr lang="en-US" sz="2400" b="0" i="0" u="none" strike="noStrike" baseline="0" dirty="0">
                <a:latin typeface="Verdana" panose="020B0604030504040204" pitchFamily="34" charset="0"/>
              </a:rPr>
              <a:t> this day.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5313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God Gives Gifts to Man</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6" y="1583123"/>
            <a:ext cx="11484077" cy="2677656"/>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Isaiah 28:23-26, 29</a:t>
            </a:r>
          </a:p>
          <a:p>
            <a:pPr marR="0" algn="ctr" rtl="0"/>
            <a:r>
              <a:rPr lang="en-US" sz="2400" b="0" i="0" u="none" strike="noStrike" baseline="0" dirty="0">
                <a:latin typeface="Verdana" panose="020B0604030504040204" pitchFamily="34" charset="0"/>
              </a:rPr>
              <a:t>Give ear and hear my voice, Listen and hear my words. </a:t>
            </a:r>
          </a:p>
          <a:p>
            <a:pPr marR="0" algn="ctr" rtl="0"/>
            <a:r>
              <a:rPr lang="en-US" sz="2400" b="0" i="0" u="none" strike="noStrike" baseline="0" dirty="0">
                <a:latin typeface="Verdana" panose="020B0604030504040204" pitchFamily="34" charset="0"/>
              </a:rPr>
              <a:t>Does the farmer plow continually to plant seed? Does he </a:t>
            </a:r>
            <a:r>
              <a:rPr lang="en-US" sz="2400" b="0" i="1" u="none" strike="noStrike" baseline="0" dirty="0">
                <a:latin typeface="Verdana" panose="020B0604030504040204" pitchFamily="34" charset="0"/>
              </a:rPr>
              <a:t>continually</a:t>
            </a:r>
            <a:r>
              <a:rPr lang="en-US" sz="2400" b="0" i="0" u="none" strike="noStrike" baseline="0" dirty="0">
                <a:latin typeface="Verdana" panose="020B0604030504040204" pitchFamily="34" charset="0"/>
              </a:rPr>
              <a:t> turn and harrow the ground? </a:t>
            </a:r>
          </a:p>
          <a:p>
            <a:pPr marR="0" algn="ctr" rtl="0"/>
            <a:r>
              <a:rPr lang="en-US" sz="2400" b="0" i="0" u="none" strike="noStrike" baseline="0" dirty="0">
                <a:latin typeface="Verdana" panose="020B0604030504040204" pitchFamily="34" charset="0"/>
              </a:rPr>
              <a:t>Does he not level its surface And sow dill and scatter cummin And plant wheat in rows, Barley in its place and rye within its area? </a:t>
            </a:r>
          </a:p>
          <a:p>
            <a:pPr marR="0" algn="ctr" rtl="0"/>
            <a:r>
              <a:rPr lang="en-US" sz="2400" b="0" i="0" u="none" strike="noStrike" baseline="0" dirty="0">
                <a:latin typeface="Verdana" panose="020B0604030504040204" pitchFamily="34" charset="0"/>
              </a:rPr>
              <a:t>For his God instructs and teaches him properly.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8331DE05-95EB-2B51-B25C-195F8756C23F}"/>
              </a:ext>
            </a:extLst>
          </p:cNvPr>
          <p:cNvSpPr txBox="1"/>
          <p:nvPr/>
        </p:nvSpPr>
        <p:spPr>
          <a:xfrm>
            <a:off x="245806" y="4490047"/>
            <a:ext cx="11484077" cy="1569660"/>
          </a:xfrm>
          <a:prstGeom prst="rect">
            <a:avLst/>
          </a:prstGeom>
          <a:noFill/>
        </p:spPr>
        <p:txBody>
          <a:bodyPr wrap="square" rtlCol="0">
            <a:spAutoFit/>
          </a:bodyPr>
          <a:lstStyle/>
          <a:p>
            <a:pPr algn="ctr"/>
            <a:r>
              <a:rPr lang="en-US" sz="2400">
                <a:latin typeface="Verdana" panose="020B0604030504040204" pitchFamily="34" charset="0"/>
                <a:ea typeface="Verdana" panose="020B0604030504040204" pitchFamily="34" charset="0"/>
              </a:rPr>
              <a:t>Verse </a:t>
            </a:r>
            <a:r>
              <a:rPr lang="en-US" sz="2400" dirty="0">
                <a:latin typeface="Verdana" panose="020B0604030504040204" pitchFamily="34" charset="0"/>
                <a:ea typeface="Verdana" panose="020B0604030504040204" pitchFamily="34" charset="0"/>
              </a:rPr>
              <a:t>29</a:t>
            </a:r>
          </a:p>
          <a:p>
            <a:pPr algn="ctr"/>
            <a:r>
              <a:rPr lang="en-US" sz="2400" b="0" i="0" u="none" strike="noStrike" baseline="0" dirty="0">
                <a:latin typeface="Verdana" panose="020B0604030504040204" pitchFamily="34" charset="0"/>
              </a:rPr>
              <a:t>This also comes from the LORD of hosts, </a:t>
            </a:r>
            <a:r>
              <a:rPr lang="en-US" sz="2400" b="0" i="1" u="none" strike="noStrike" baseline="0" dirty="0">
                <a:latin typeface="Verdana" panose="020B0604030504040204" pitchFamily="34" charset="0"/>
              </a:rPr>
              <a:t>Who</a:t>
            </a:r>
            <a:r>
              <a:rPr lang="en-US" sz="2400" b="0" i="0" u="none" strike="noStrike" baseline="0" dirty="0">
                <a:latin typeface="Verdana" panose="020B0604030504040204" pitchFamily="34" charset="0"/>
              </a:rPr>
              <a:t> has made </a:t>
            </a:r>
            <a:r>
              <a:rPr lang="en-US" sz="2400" b="0" i="1" u="none" strike="noStrike" baseline="0" dirty="0">
                <a:latin typeface="Verdana" panose="020B0604030504040204" pitchFamily="34" charset="0"/>
              </a:rPr>
              <a:t>His</a:t>
            </a:r>
            <a:r>
              <a:rPr lang="en-US" sz="2400" b="0" i="0" u="none" strike="noStrike" baseline="0" dirty="0">
                <a:latin typeface="Verdana" panose="020B0604030504040204" pitchFamily="34" charset="0"/>
              </a:rPr>
              <a:t> counsel wonderful and </a:t>
            </a:r>
            <a:r>
              <a:rPr lang="en-US" sz="2400" b="0" i="1" u="none" strike="noStrike" baseline="0" dirty="0">
                <a:latin typeface="Verdana" panose="020B0604030504040204" pitchFamily="34" charset="0"/>
              </a:rPr>
              <a:t>His</a:t>
            </a:r>
            <a:r>
              <a:rPr lang="en-US" sz="2400" b="0" i="0" u="none" strike="noStrike" baseline="0" dirty="0">
                <a:latin typeface="Verdana" panose="020B0604030504040204" pitchFamily="34" charset="0"/>
              </a:rPr>
              <a:t> wisdom great. </a:t>
            </a:r>
            <a:endParaRPr lang="en-US" sz="2400" dirty="0">
              <a:latin typeface="Verdana" panose="020B0604030504040204" pitchFamily="34" charset="0"/>
              <a:ea typeface="Verdana" panose="020B0604030504040204" pitchFamily="34" charset="0"/>
            </a:endParaRPr>
          </a:p>
          <a:p>
            <a:pPr algn="ct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3650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God Gives Gifts to Man</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6" y="1583123"/>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Acts 17:25</a:t>
            </a:r>
          </a:p>
          <a:p>
            <a:pPr marR="0" algn="ctr" rtl="0"/>
            <a:r>
              <a:rPr lang="en-US" sz="2400" b="0" i="0" u="none" strike="noStrike" baseline="0" dirty="0">
                <a:latin typeface="Verdana" panose="020B0604030504040204" pitchFamily="34" charset="0"/>
              </a:rPr>
              <a:t>nor is He served by human hands, as though He needed anything, since He Himself gives to all </a:t>
            </a:r>
            <a:r>
              <a:rPr lang="en-US" sz="2400" b="0" i="1" u="none" strike="noStrike" baseline="0" dirty="0">
                <a:latin typeface="Verdana" panose="020B0604030504040204" pitchFamily="34" charset="0"/>
              </a:rPr>
              <a:t>people</a:t>
            </a:r>
            <a:r>
              <a:rPr lang="en-US" sz="2400" b="0" i="0" u="none" strike="noStrike" baseline="0" dirty="0">
                <a:latin typeface="Verdana" panose="020B0604030504040204" pitchFamily="34" charset="0"/>
              </a:rPr>
              <a:t> life and breath and all things;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8331DE05-95EB-2B51-B25C-195F8756C23F}"/>
              </a:ext>
            </a:extLst>
          </p:cNvPr>
          <p:cNvSpPr txBox="1"/>
          <p:nvPr/>
        </p:nvSpPr>
        <p:spPr>
          <a:xfrm>
            <a:off x="117987" y="3429000"/>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1</a:t>
            </a:r>
            <a:r>
              <a:rPr lang="en-US" sz="2400" baseline="30000" dirty="0">
                <a:latin typeface="Verdana" panose="020B0604030504040204" pitchFamily="34" charset="0"/>
                <a:ea typeface="Verdana" panose="020B0604030504040204" pitchFamily="34" charset="0"/>
              </a:rPr>
              <a:t>st</a:t>
            </a:r>
            <a:r>
              <a:rPr lang="en-US" sz="2400" dirty="0">
                <a:latin typeface="Verdana" panose="020B0604030504040204" pitchFamily="34" charset="0"/>
                <a:ea typeface="Verdana" panose="020B0604030504040204" pitchFamily="34" charset="0"/>
              </a:rPr>
              <a:t> Corinthians 4:7</a:t>
            </a:r>
          </a:p>
          <a:p>
            <a:pPr algn="ctr"/>
            <a:r>
              <a:rPr lang="en-US" sz="2400" b="0" i="0" u="none" strike="noStrike" baseline="0" dirty="0">
                <a:latin typeface="Verdana" panose="020B0604030504040204" pitchFamily="34" charset="0"/>
              </a:rPr>
              <a:t>For who regards you as superior? What do you have that you did not receive? And if you did receive it, why do you boast as if you had not received it?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00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God Gives Gifts to Man</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6" y="1572122"/>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Acts 4:32</a:t>
            </a:r>
          </a:p>
          <a:p>
            <a:pPr marR="0" algn="ctr" rtl="0"/>
            <a:r>
              <a:rPr lang="en-US" sz="2400" b="0" i="0" u="none" strike="noStrike" baseline="0" dirty="0">
                <a:latin typeface="Verdana" panose="020B0604030504040204" pitchFamily="34" charset="0"/>
              </a:rPr>
              <a:t>And the congregation of those who believed were of one heart and soul; and not one </a:t>
            </a:r>
            <a:r>
              <a:rPr lang="en-US" sz="2400" b="0" i="1" u="none" strike="noStrike" baseline="0" dirty="0">
                <a:latin typeface="Verdana" panose="020B0604030504040204" pitchFamily="34" charset="0"/>
              </a:rPr>
              <a:t>of them</a:t>
            </a:r>
            <a:r>
              <a:rPr lang="en-US" sz="2400" b="0" i="0" u="none" strike="noStrike" baseline="0" dirty="0">
                <a:latin typeface="Verdana" panose="020B0604030504040204" pitchFamily="34" charset="0"/>
              </a:rPr>
              <a:t> claimed that anything belonging to him was his own, but all things were common property to them.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8331DE05-95EB-2B51-B25C-195F8756C23F}"/>
              </a:ext>
            </a:extLst>
          </p:cNvPr>
          <p:cNvSpPr txBox="1"/>
          <p:nvPr/>
        </p:nvSpPr>
        <p:spPr>
          <a:xfrm>
            <a:off x="113068" y="3307513"/>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Job 1:21</a:t>
            </a:r>
          </a:p>
          <a:p>
            <a:pPr algn="ctr"/>
            <a:r>
              <a:rPr lang="en-US" sz="2400" b="0" i="0" u="none" strike="noStrike" baseline="0" dirty="0">
                <a:latin typeface="Verdana" panose="020B0604030504040204" pitchFamily="34" charset="0"/>
              </a:rPr>
              <a:t>He said, "Naked I came from my mother's womb, And naked I shall return there. The LORD gave and the LORD has taken away. Blessed be the name of the LORD."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926F2723-9235-550E-438B-F8734AD09D4D}"/>
              </a:ext>
            </a:extLst>
          </p:cNvPr>
          <p:cNvSpPr txBox="1"/>
          <p:nvPr/>
        </p:nvSpPr>
        <p:spPr>
          <a:xfrm>
            <a:off x="113068" y="5042904"/>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1</a:t>
            </a:r>
            <a:r>
              <a:rPr lang="en-US" sz="2400" baseline="30000" dirty="0">
                <a:latin typeface="Verdana" panose="020B0604030504040204" pitchFamily="34" charset="0"/>
                <a:ea typeface="Verdana" panose="020B0604030504040204" pitchFamily="34" charset="0"/>
              </a:rPr>
              <a:t>st</a:t>
            </a:r>
            <a:r>
              <a:rPr lang="en-US" sz="2400" dirty="0">
                <a:latin typeface="Verdana" panose="020B0604030504040204" pitchFamily="34" charset="0"/>
                <a:ea typeface="Verdana" panose="020B0604030504040204" pitchFamily="34" charset="0"/>
              </a:rPr>
              <a:t> Timothy 6:7</a:t>
            </a:r>
          </a:p>
          <a:p>
            <a:pPr algn="ctr"/>
            <a:r>
              <a:rPr lang="en-US" sz="2400" b="0" i="0" u="none" strike="noStrike" baseline="0" dirty="0">
                <a:latin typeface="Verdana" panose="020B0604030504040204" pitchFamily="34" charset="0"/>
              </a:rPr>
              <a:t>For we have brought nothing into the world, so we cannot take anything out of it either.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640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Stewards Must Give an Account</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6" y="1572122"/>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1</a:t>
            </a:r>
            <a:r>
              <a:rPr lang="en-US" sz="2400" baseline="30000" dirty="0">
                <a:latin typeface="Verdana" panose="020B0604030504040204" pitchFamily="34" charset="0"/>
                <a:ea typeface="Verdana" panose="020B0604030504040204" pitchFamily="34" charset="0"/>
              </a:rPr>
              <a:t>st</a:t>
            </a:r>
            <a:r>
              <a:rPr lang="en-US" sz="2400" dirty="0">
                <a:latin typeface="Verdana" panose="020B0604030504040204" pitchFamily="34" charset="0"/>
                <a:ea typeface="Verdana" panose="020B0604030504040204" pitchFamily="34" charset="0"/>
              </a:rPr>
              <a:t> Corinthians 4:2</a:t>
            </a:r>
          </a:p>
          <a:p>
            <a:pPr marR="0" algn="ctr" rtl="0"/>
            <a:r>
              <a:rPr lang="en-US" sz="2400" b="0" i="0" u="none" strike="noStrike" baseline="0" dirty="0">
                <a:latin typeface="Verdana" panose="020B0604030504040204" pitchFamily="34" charset="0"/>
              </a:rPr>
              <a:t>In this case, moreover, it is required of stewards that one be found trustworthy.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8331DE05-95EB-2B51-B25C-195F8756C23F}"/>
              </a:ext>
            </a:extLst>
          </p:cNvPr>
          <p:cNvSpPr txBox="1"/>
          <p:nvPr/>
        </p:nvSpPr>
        <p:spPr>
          <a:xfrm>
            <a:off x="113067" y="2938182"/>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Luke 16:10</a:t>
            </a:r>
          </a:p>
          <a:p>
            <a:pPr algn="ctr"/>
            <a:r>
              <a:rPr lang="en-US" sz="2400" b="0" i="0" u="none" strike="noStrike" baseline="0" dirty="0">
                <a:latin typeface="Verdana" panose="020B0604030504040204" pitchFamily="34" charset="0"/>
              </a:rPr>
              <a:t>"He who is faithful in a very little thing is faithful also in much; and he who is unrighteous in a very little thing is unrighteous also in much.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926F2723-9235-550E-438B-F8734AD09D4D}"/>
              </a:ext>
            </a:extLst>
          </p:cNvPr>
          <p:cNvSpPr txBox="1"/>
          <p:nvPr/>
        </p:nvSpPr>
        <p:spPr>
          <a:xfrm>
            <a:off x="245805" y="4422229"/>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Matthew 18:23-24</a:t>
            </a:r>
          </a:p>
          <a:p>
            <a:pPr marR="0" algn="ctr" rtl="0"/>
            <a:r>
              <a:rPr lang="en-US" sz="2400" b="0" i="0" u="none" strike="noStrike" baseline="0" dirty="0">
                <a:latin typeface="Verdana" panose="020B0604030504040204" pitchFamily="34" charset="0"/>
              </a:rPr>
              <a:t>Therefore the kingdom of heaven is like a certain king who wanted to settle accounts with his servants.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236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Stewards Must Give an Account</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5" y="2329987"/>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Romans 14:12</a:t>
            </a:r>
          </a:p>
          <a:p>
            <a:pPr marR="0" algn="ctr" rtl="0"/>
            <a:r>
              <a:rPr lang="en-US" sz="2400" b="0" i="0" u="none" strike="noStrike" baseline="0" dirty="0">
                <a:latin typeface="Verdana" panose="020B0604030504040204" pitchFamily="34" charset="0"/>
              </a:rPr>
              <a:t>So then each of us shall give account of himself to God.</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8331DE05-95EB-2B51-B25C-195F8756C23F}"/>
              </a:ext>
            </a:extLst>
          </p:cNvPr>
          <p:cNvSpPr txBox="1"/>
          <p:nvPr/>
        </p:nvSpPr>
        <p:spPr>
          <a:xfrm>
            <a:off x="245805" y="4112514"/>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2</a:t>
            </a:r>
            <a:r>
              <a:rPr lang="en-US" sz="2400" baseline="30000" dirty="0">
                <a:latin typeface="Verdana" panose="020B0604030504040204" pitchFamily="34" charset="0"/>
                <a:ea typeface="Verdana" panose="020B0604030504040204" pitchFamily="34" charset="0"/>
              </a:rPr>
              <a:t>nd</a:t>
            </a:r>
            <a:r>
              <a:rPr lang="en-US" sz="2400" dirty="0">
                <a:latin typeface="Verdana" panose="020B0604030504040204" pitchFamily="34" charset="0"/>
                <a:ea typeface="Verdana" panose="020B0604030504040204" pitchFamily="34" charset="0"/>
              </a:rPr>
              <a:t> Corinthians 5:10</a:t>
            </a:r>
          </a:p>
          <a:p>
            <a:pPr algn="ctr"/>
            <a:r>
              <a:rPr lang="en-US" sz="2400" b="0" i="0" u="none" strike="noStrike" baseline="0" dirty="0">
                <a:latin typeface="Verdana" panose="020B0604030504040204" pitchFamily="34" charset="0"/>
              </a:rPr>
              <a:t>For we must all appear before the judgment seat of Christ, that each one may receive the body, according to what he has done, whether good or bad.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730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Stewards Must Give an Account</a:t>
            </a:r>
          </a:p>
        </p:txBody>
      </p:sp>
      <p:sp>
        <p:nvSpPr>
          <p:cNvPr id="5" name="TextBox 4">
            <a:extLst>
              <a:ext uri="{FF2B5EF4-FFF2-40B4-BE49-F238E27FC236}">
                <a16:creationId xmlns:a16="http://schemas.microsoft.com/office/drawing/2014/main" id="{926F2723-9235-550E-438B-F8734AD09D4D}"/>
              </a:ext>
            </a:extLst>
          </p:cNvPr>
          <p:cNvSpPr txBox="1"/>
          <p:nvPr/>
        </p:nvSpPr>
        <p:spPr>
          <a:xfrm>
            <a:off x="353961" y="2235768"/>
            <a:ext cx="11484077" cy="3046988"/>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Luke 16:1-3</a:t>
            </a:r>
          </a:p>
          <a:p>
            <a:pPr marR="0" algn="ctr" rtl="0"/>
            <a:r>
              <a:rPr lang="en-US" sz="2400" b="0" i="0" u="none" strike="noStrike" baseline="0" dirty="0">
                <a:latin typeface="Verdana" panose="020B0604030504040204" pitchFamily="34" charset="0"/>
              </a:rPr>
              <a:t>He also said to His disciples: "There was a certain rich man who had a steward, and an accusation was brought to him that this man was wasting his goods. </a:t>
            </a:r>
          </a:p>
          <a:p>
            <a:pPr marR="0" algn="ctr" rtl="0"/>
            <a:r>
              <a:rPr lang="en-US" sz="2400" b="0" i="0" u="none" strike="noStrike" baseline="0" dirty="0">
                <a:latin typeface="Verdana" panose="020B0604030504040204" pitchFamily="34" charset="0"/>
              </a:rPr>
              <a:t>So he called him and said to him, 'What is this I hear about you? Give an account of your stewardship, for you can no longer be steward.' </a:t>
            </a:r>
          </a:p>
          <a:p>
            <a:pPr marR="0" algn="ctr" rtl="0"/>
            <a:r>
              <a:rPr lang="en-US" sz="2400" b="0" i="0" u="none" strike="noStrike" baseline="0" dirty="0">
                <a:latin typeface="Verdana" panose="020B0604030504040204" pitchFamily="34" charset="0"/>
              </a:rPr>
              <a:t>"Then the steward said within himself, 'What shall I do? For my master is taking the stewardship away from me.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402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Conclusion</a:t>
            </a:r>
          </a:p>
        </p:txBody>
      </p:sp>
      <p:sp>
        <p:nvSpPr>
          <p:cNvPr id="5" name="TextBox 4">
            <a:extLst>
              <a:ext uri="{FF2B5EF4-FFF2-40B4-BE49-F238E27FC236}">
                <a16:creationId xmlns:a16="http://schemas.microsoft.com/office/drawing/2014/main" id="{926F2723-9235-550E-438B-F8734AD09D4D}"/>
              </a:ext>
            </a:extLst>
          </p:cNvPr>
          <p:cNvSpPr txBox="1"/>
          <p:nvPr/>
        </p:nvSpPr>
        <p:spPr>
          <a:xfrm>
            <a:off x="353961" y="2157110"/>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There is no escape from reckoning with God</a:t>
            </a:r>
          </a:p>
        </p:txBody>
      </p:sp>
      <p:sp>
        <p:nvSpPr>
          <p:cNvPr id="3" name="TextBox 2">
            <a:extLst>
              <a:ext uri="{FF2B5EF4-FFF2-40B4-BE49-F238E27FC236}">
                <a16:creationId xmlns:a16="http://schemas.microsoft.com/office/drawing/2014/main" id="{CBFF9FAB-6E14-72F4-3A86-06CF707E5589}"/>
              </a:ext>
            </a:extLst>
          </p:cNvPr>
          <p:cNvSpPr txBox="1"/>
          <p:nvPr/>
        </p:nvSpPr>
        <p:spPr>
          <a:xfrm>
            <a:off x="358881" y="2830620"/>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We have been bestowed with blessings beyond measure</a:t>
            </a:r>
          </a:p>
        </p:txBody>
      </p:sp>
      <p:sp>
        <p:nvSpPr>
          <p:cNvPr id="4" name="TextBox 3">
            <a:extLst>
              <a:ext uri="{FF2B5EF4-FFF2-40B4-BE49-F238E27FC236}">
                <a16:creationId xmlns:a16="http://schemas.microsoft.com/office/drawing/2014/main" id="{F1272D2F-3BE3-9071-B4A3-3A678865132A}"/>
              </a:ext>
            </a:extLst>
          </p:cNvPr>
          <p:cNvSpPr txBox="1"/>
          <p:nvPr/>
        </p:nvSpPr>
        <p:spPr>
          <a:xfrm>
            <a:off x="353961" y="3681114"/>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Hearts that are filled with gratitude will lead to faithful stewardship</a:t>
            </a:r>
          </a:p>
        </p:txBody>
      </p:sp>
      <p:sp>
        <p:nvSpPr>
          <p:cNvPr id="6" name="TextBox 5">
            <a:extLst>
              <a:ext uri="{FF2B5EF4-FFF2-40B4-BE49-F238E27FC236}">
                <a16:creationId xmlns:a16="http://schemas.microsoft.com/office/drawing/2014/main" id="{B19BB419-7268-BD2D-238C-6D42FC06DA9E}"/>
              </a:ext>
            </a:extLst>
          </p:cNvPr>
          <p:cNvSpPr txBox="1"/>
          <p:nvPr/>
        </p:nvSpPr>
        <p:spPr>
          <a:xfrm>
            <a:off x="353960" y="4531608"/>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God sees all and knows all ... God will call us to account</a:t>
            </a:r>
          </a:p>
        </p:txBody>
      </p:sp>
    </p:spTree>
    <p:extLst>
      <p:ext uri="{BB962C8B-B14F-4D97-AF65-F5344CB8AC3E}">
        <p14:creationId xmlns:p14="http://schemas.microsoft.com/office/powerpoint/2010/main" val="1700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523220"/>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Is The LORD’S</a:t>
            </a:r>
          </a:p>
        </p:txBody>
      </p:sp>
      <p:sp>
        <p:nvSpPr>
          <p:cNvPr id="3" name="TextBox 2">
            <a:extLst>
              <a:ext uri="{FF2B5EF4-FFF2-40B4-BE49-F238E27FC236}">
                <a16:creationId xmlns:a16="http://schemas.microsoft.com/office/drawing/2014/main" id="{AB31136C-908C-DB2A-9FC5-B7EDDBBD9F9F}"/>
              </a:ext>
            </a:extLst>
          </p:cNvPr>
          <p:cNvSpPr txBox="1"/>
          <p:nvPr/>
        </p:nvSpPr>
        <p:spPr>
          <a:xfrm>
            <a:off x="240887" y="1978690"/>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In the gospels there are 30+ parables and 14 of those parables include money or possessions to illustrate the point.</a:t>
            </a:r>
          </a:p>
        </p:txBody>
      </p:sp>
      <p:sp>
        <p:nvSpPr>
          <p:cNvPr id="4" name="TextBox 3">
            <a:extLst>
              <a:ext uri="{FF2B5EF4-FFF2-40B4-BE49-F238E27FC236}">
                <a16:creationId xmlns:a16="http://schemas.microsoft.com/office/drawing/2014/main" id="{4801FEB3-D56E-C49B-7A9F-923A7EDAF388}"/>
              </a:ext>
            </a:extLst>
          </p:cNvPr>
          <p:cNvSpPr txBox="1"/>
          <p:nvPr/>
        </p:nvSpPr>
        <p:spPr>
          <a:xfrm>
            <a:off x="240886" y="3635892"/>
            <a:ext cx="11484077" cy="193899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In the gospels approximately 8% of the verses concern money or possessions</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There are 3,779 verses in the gospels and 288 of them discuss money or possessions</a:t>
            </a:r>
          </a:p>
        </p:txBody>
      </p:sp>
    </p:spTree>
    <p:extLst>
      <p:ext uri="{BB962C8B-B14F-4D97-AF65-F5344CB8AC3E}">
        <p14:creationId xmlns:p14="http://schemas.microsoft.com/office/powerpoint/2010/main" val="199607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523220"/>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Is The LORD’S</a:t>
            </a:r>
          </a:p>
        </p:txBody>
      </p:sp>
      <p:sp>
        <p:nvSpPr>
          <p:cNvPr id="3" name="TextBox 2">
            <a:extLst>
              <a:ext uri="{FF2B5EF4-FFF2-40B4-BE49-F238E27FC236}">
                <a16:creationId xmlns:a16="http://schemas.microsoft.com/office/drawing/2014/main" id="{AB31136C-908C-DB2A-9FC5-B7EDDBBD9F9F}"/>
              </a:ext>
            </a:extLst>
          </p:cNvPr>
          <p:cNvSpPr txBox="1"/>
          <p:nvPr/>
        </p:nvSpPr>
        <p:spPr>
          <a:xfrm>
            <a:off x="235969" y="1511728"/>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Steward:	a supervisor of servants, a collector of rents and keeper of accounts, a fiscal agent.  </a:t>
            </a:r>
          </a:p>
        </p:txBody>
      </p:sp>
      <p:sp>
        <p:nvSpPr>
          <p:cNvPr id="4" name="TextBox 3">
            <a:extLst>
              <a:ext uri="{FF2B5EF4-FFF2-40B4-BE49-F238E27FC236}">
                <a16:creationId xmlns:a16="http://schemas.microsoft.com/office/drawing/2014/main" id="{4801FEB3-D56E-C49B-7A9F-923A7EDAF388}"/>
              </a:ext>
            </a:extLst>
          </p:cNvPr>
          <p:cNvSpPr txBox="1"/>
          <p:nvPr/>
        </p:nvSpPr>
        <p:spPr>
          <a:xfrm>
            <a:off x="235967" y="2699170"/>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The Greek word is “</a:t>
            </a:r>
            <a:r>
              <a:rPr lang="en-US" sz="2400" dirty="0" err="1">
                <a:latin typeface="Verdana" panose="020B0604030504040204" pitchFamily="34" charset="0"/>
                <a:ea typeface="Verdana" panose="020B0604030504040204" pitchFamily="34" charset="0"/>
              </a:rPr>
              <a:t>oikonomos</a:t>
            </a:r>
            <a:r>
              <a:rPr lang="en-US" sz="2400" dirty="0">
                <a:latin typeface="Verdana" panose="020B0604030504040204" pitchFamily="34" charset="0"/>
                <a:ea typeface="Verdana" panose="020B0604030504040204" pitchFamily="34" charset="0"/>
              </a:rPr>
              <a:t>”</a:t>
            </a:r>
          </a:p>
        </p:txBody>
      </p:sp>
      <p:sp>
        <p:nvSpPr>
          <p:cNvPr id="5" name="TextBox 4">
            <a:extLst>
              <a:ext uri="{FF2B5EF4-FFF2-40B4-BE49-F238E27FC236}">
                <a16:creationId xmlns:a16="http://schemas.microsoft.com/office/drawing/2014/main" id="{181387C2-D2A1-77E2-167A-0C93E7596F50}"/>
              </a:ext>
            </a:extLst>
          </p:cNvPr>
          <p:cNvSpPr txBox="1"/>
          <p:nvPr/>
        </p:nvSpPr>
        <p:spPr>
          <a:xfrm>
            <a:off x="245807" y="3517280"/>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In English the word comes from a word that is literally “</a:t>
            </a:r>
            <a:r>
              <a:rPr lang="en-US" sz="2400" dirty="0" err="1">
                <a:latin typeface="Verdana" panose="020B0604030504040204" pitchFamily="34" charset="0"/>
                <a:ea typeface="Verdana" panose="020B0604030504040204" pitchFamily="34" charset="0"/>
              </a:rPr>
              <a:t>sty</a:t>
            </a:r>
            <a:r>
              <a:rPr lang="en-US" sz="2400" dirty="0">
                <a:latin typeface="Verdana" panose="020B0604030504040204" pitchFamily="34" charset="0"/>
                <a:ea typeface="Verdana" panose="020B0604030504040204" pitchFamily="34" charset="0"/>
              </a:rPr>
              <a:t>-ward” </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The warden of the pig or cattle pen</a:t>
            </a:r>
          </a:p>
        </p:txBody>
      </p:sp>
      <p:sp>
        <p:nvSpPr>
          <p:cNvPr id="6" name="TextBox 5">
            <a:extLst>
              <a:ext uri="{FF2B5EF4-FFF2-40B4-BE49-F238E27FC236}">
                <a16:creationId xmlns:a16="http://schemas.microsoft.com/office/drawing/2014/main" id="{A6A3CFD2-118D-2CE9-F8B5-772454CB23B4}"/>
              </a:ext>
            </a:extLst>
          </p:cNvPr>
          <p:cNvSpPr txBox="1"/>
          <p:nvPr/>
        </p:nvSpPr>
        <p:spPr>
          <a:xfrm>
            <a:off x="235966" y="5102446"/>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1</a:t>
            </a:r>
            <a:r>
              <a:rPr lang="en-US" sz="2400" baseline="30000" dirty="0">
                <a:latin typeface="Verdana" panose="020B0604030504040204" pitchFamily="34" charset="0"/>
                <a:ea typeface="Verdana" panose="020B0604030504040204" pitchFamily="34" charset="0"/>
              </a:rPr>
              <a:t>st</a:t>
            </a:r>
            <a:r>
              <a:rPr lang="en-US" sz="2400" dirty="0">
                <a:latin typeface="Verdana" panose="020B0604030504040204" pitchFamily="34" charset="0"/>
                <a:ea typeface="Verdana" panose="020B0604030504040204" pitchFamily="34" charset="0"/>
              </a:rPr>
              <a:t> century usage of the word was more than just a guard or a warden.</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That which is entrusted to us should be returned better than when we received it.</a:t>
            </a:r>
          </a:p>
        </p:txBody>
      </p:sp>
    </p:spTree>
    <p:extLst>
      <p:ext uri="{BB962C8B-B14F-4D97-AF65-F5344CB8AC3E}">
        <p14:creationId xmlns:p14="http://schemas.microsoft.com/office/powerpoint/2010/main" val="327436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523220"/>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p:txBody>
      </p:sp>
      <p:sp>
        <p:nvSpPr>
          <p:cNvPr id="3" name="TextBox 2">
            <a:extLst>
              <a:ext uri="{FF2B5EF4-FFF2-40B4-BE49-F238E27FC236}">
                <a16:creationId xmlns:a16="http://schemas.microsoft.com/office/drawing/2014/main" id="{AB31136C-908C-DB2A-9FC5-B7EDDBBD9F9F}"/>
              </a:ext>
            </a:extLst>
          </p:cNvPr>
          <p:cNvSpPr txBox="1"/>
          <p:nvPr/>
        </p:nvSpPr>
        <p:spPr>
          <a:xfrm>
            <a:off x="235969" y="1511728"/>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Matthew 25:14-30  The Parable of the Talents</a:t>
            </a:r>
          </a:p>
        </p:txBody>
      </p:sp>
      <p:sp>
        <p:nvSpPr>
          <p:cNvPr id="4" name="TextBox 3">
            <a:extLst>
              <a:ext uri="{FF2B5EF4-FFF2-40B4-BE49-F238E27FC236}">
                <a16:creationId xmlns:a16="http://schemas.microsoft.com/office/drawing/2014/main" id="{4801FEB3-D56E-C49B-7A9F-923A7EDAF388}"/>
              </a:ext>
            </a:extLst>
          </p:cNvPr>
          <p:cNvSpPr txBox="1"/>
          <p:nvPr/>
        </p:nvSpPr>
        <p:spPr>
          <a:xfrm>
            <a:off x="245807" y="2358230"/>
            <a:ext cx="11484077" cy="1200329"/>
          </a:xfrm>
          <a:prstGeom prst="rect">
            <a:avLst/>
          </a:prstGeom>
          <a:noFill/>
        </p:spPr>
        <p:txBody>
          <a:bodyPr wrap="square" rtlCol="0">
            <a:spAutoFit/>
          </a:bodyPr>
          <a:lstStyle/>
          <a:p>
            <a:pPr marL="457200" indent="-457200" algn="ctr">
              <a:buAutoNum type="arabicParenR"/>
            </a:pPr>
            <a:r>
              <a:rPr lang="en-US" sz="2400" dirty="0">
                <a:latin typeface="Verdana" panose="020B0604030504040204" pitchFamily="34" charset="0"/>
                <a:ea typeface="Verdana" panose="020B0604030504040204" pitchFamily="34" charset="0"/>
              </a:rPr>
              <a:t>The owner delivered the goods to the steward</a:t>
            </a:r>
          </a:p>
          <a:p>
            <a:pPr marL="457200" indent="-457200" algn="ctr">
              <a:buAutoNum type="arabicParenR"/>
            </a:pPr>
            <a:r>
              <a:rPr lang="en-US" sz="2400" dirty="0">
                <a:latin typeface="Verdana" panose="020B0604030504040204" pitchFamily="34" charset="0"/>
                <a:ea typeface="Verdana" panose="020B0604030504040204" pitchFamily="34" charset="0"/>
              </a:rPr>
              <a:t>The increase belonged to the owner</a:t>
            </a:r>
          </a:p>
          <a:p>
            <a:pPr marL="457200" indent="-457200" algn="ctr">
              <a:buAutoNum type="arabicParenR"/>
            </a:pPr>
            <a:r>
              <a:rPr lang="en-US" sz="2400" dirty="0">
                <a:latin typeface="Verdana" panose="020B0604030504040204" pitchFamily="34" charset="0"/>
                <a:ea typeface="Verdana" panose="020B0604030504040204" pitchFamily="34" charset="0"/>
              </a:rPr>
              <a:t>2 stewards were praised &amp; 1 was condemned</a:t>
            </a:r>
          </a:p>
        </p:txBody>
      </p:sp>
      <p:sp>
        <p:nvSpPr>
          <p:cNvPr id="5" name="TextBox 4">
            <a:extLst>
              <a:ext uri="{FF2B5EF4-FFF2-40B4-BE49-F238E27FC236}">
                <a16:creationId xmlns:a16="http://schemas.microsoft.com/office/drawing/2014/main" id="{181387C2-D2A1-77E2-167A-0C93E7596F50}"/>
              </a:ext>
            </a:extLst>
          </p:cNvPr>
          <p:cNvSpPr txBox="1"/>
          <p:nvPr/>
        </p:nvSpPr>
        <p:spPr>
          <a:xfrm>
            <a:off x="245807" y="4294029"/>
            <a:ext cx="11484077" cy="2308324"/>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The earth belongs to the LORD</a:t>
            </a:r>
          </a:p>
          <a:p>
            <a:pPr algn="ctr"/>
            <a:endParaRPr lang="en-US" sz="2400" dirty="0">
              <a:latin typeface="Verdana" panose="020B0604030504040204" pitchFamily="34" charset="0"/>
              <a:ea typeface="Verdana" panose="020B0604030504040204" pitchFamily="34" charset="0"/>
            </a:endParaRPr>
          </a:p>
          <a:p>
            <a:pPr marL="457200" indent="-457200" algn="ctr">
              <a:buAutoNum type="arabicParenR"/>
            </a:pPr>
            <a:r>
              <a:rPr lang="en-US" sz="2400" dirty="0">
                <a:latin typeface="Verdana" panose="020B0604030504040204" pitchFamily="34" charset="0"/>
                <a:ea typeface="Verdana" panose="020B0604030504040204" pitchFamily="34" charset="0"/>
              </a:rPr>
              <a:t>All things belong to GOD</a:t>
            </a:r>
          </a:p>
          <a:p>
            <a:pPr marL="457200" indent="-457200" algn="ctr">
              <a:buAutoNum type="arabicParenR"/>
            </a:pPr>
            <a:r>
              <a:rPr lang="en-US" sz="2400" dirty="0">
                <a:latin typeface="Verdana" panose="020B0604030504040204" pitchFamily="34" charset="0"/>
                <a:ea typeface="Verdana" panose="020B0604030504040204" pitchFamily="34" charset="0"/>
              </a:rPr>
              <a:t>GOD gives gifts to man</a:t>
            </a:r>
          </a:p>
          <a:p>
            <a:pPr marL="457200" indent="-457200" algn="ctr">
              <a:buAutoNum type="arabicParenR"/>
            </a:pPr>
            <a:r>
              <a:rPr lang="en-US" sz="2400" dirty="0">
                <a:latin typeface="Verdana" panose="020B0604030504040204" pitchFamily="34" charset="0"/>
                <a:ea typeface="Verdana" panose="020B0604030504040204" pitchFamily="34" charset="0"/>
              </a:rPr>
              <a:t>Stewards must give an accounting</a:t>
            </a:r>
          </a:p>
          <a:p>
            <a:pPr marL="457200" indent="-457200" algn="ctr">
              <a:buAutoNum type="arabicParenR"/>
            </a:pP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022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All Things Belong to God</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6" y="1941734"/>
            <a:ext cx="11484077" cy="184665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1</a:t>
            </a:r>
            <a:r>
              <a:rPr lang="en-US" sz="2400" baseline="30000" dirty="0">
                <a:latin typeface="Verdana" panose="020B0604030504040204" pitchFamily="34" charset="0"/>
                <a:ea typeface="Verdana" panose="020B0604030504040204" pitchFamily="34" charset="0"/>
              </a:rPr>
              <a:t>st</a:t>
            </a:r>
            <a:r>
              <a:rPr lang="en-US" sz="2400" dirty="0">
                <a:latin typeface="Verdana" panose="020B0604030504040204" pitchFamily="34" charset="0"/>
                <a:ea typeface="Verdana" panose="020B0604030504040204" pitchFamily="34" charset="0"/>
              </a:rPr>
              <a:t> Corinthians 10:26</a:t>
            </a:r>
          </a:p>
          <a:p>
            <a:pPr algn="ctr"/>
            <a:r>
              <a:rPr lang="en-US" sz="2400" b="0" i="0" u="none" strike="noStrike" baseline="0" dirty="0">
                <a:latin typeface="Verdana" panose="020B0604030504040204" pitchFamily="34" charset="0"/>
              </a:rPr>
              <a:t>FOR THE EARTH IS THE LORD'S, AND ALL IT CONTAINS.</a:t>
            </a:r>
          </a:p>
          <a:p>
            <a:pPr algn="ctr"/>
            <a:r>
              <a:rPr lang="en-US" dirty="0">
                <a:latin typeface="Verdana" panose="020B0604030504040204" pitchFamily="34" charset="0"/>
                <a:ea typeface="Verdana" panose="020B0604030504040204" pitchFamily="34" charset="0"/>
              </a:rPr>
              <a:t>(NASB)</a:t>
            </a:r>
          </a:p>
          <a:p>
            <a:pPr algn="ctr"/>
            <a:r>
              <a:rPr lang="en-US" sz="2400" dirty="0">
                <a:latin typeface="Verdana" panose="020B0604030504040204" pitchFamily="34" charset="0"/>
                <a:ea typeface="Verdana" panose="020B0604030504040204" pitchFamily="34" charset="0"/>
              </a:rPr>
              <a:t>Psalm 50:12; Job 41:11</a:t>
            </a:r>
          </a:p>
          <a:p>
            <a:pPr algn="ct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4801FEB3-D56E-C49B-7A9F-923A7EDAF388}"/>
              </a:ext>
            </a:extLst>
          </p:cNvPr>
          <p:cNvSpPr txBox="1"/>
          <p:nvPr/>
        </p:nvSpPr>
        <p:spPr>
          <a:xfrm>
            <a:off x="245807" y="4323736"/>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Deuteronomy 10:14</a:t>
            </a:r>
          </a:p>
          <a:p>
            <a:pPr algn="ctr"/>
            <a:r>
              <a:rPr lang="en-US" sz="2400" b="0" i="0" u="none" strike="noStrike" baseline="0" dirty="0">
                <a:latin typeface="Verdana" panose="020B0604030504040204" pitchFamily="34" charset="0"/>
              </a:rPr>
              <a:t>"Behold, to the LORD your God belong heaven and the highest heavens, the earth and all that is in it.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275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All Things Belong to God</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7" y="1881401"/>
            <a:ext cx="11484077" cy="452431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1</a:t>
            </a:r>
            <a:r>
              <a:rPr lang="en-US" sz="2400" baseline="30000" dirty="0">
                <a:latin typeface="Verdana" panose="020B0604030504040204" pitchFamily="34" charset="0"/>
                <a:ea typeface="Verdana" panose="020B0604030504040204" pitchFamily="34" charset="0"/>
              </a:rPr>
              <a:t>st</a:t>
            </a:r>
            <a:r>
              <a:rPr lang="en-US" sz="2400" dirty="0">
                <a:latin typeface="Verdana" panose="020B0604030504040204" pitchFamily="34" charset="0"/>
                <a:ea typeface="Verdana" panose="020B0604030504040204" pitchFamily="34" charset="0"/>
              </a:rPr>
              <a:t> Chronicles 29:11-14</a:t>
            </a:r>
          </a:p>
          <a:p>
            <a:pPr marR="0" algn="ctr" rtl="0"/>
            <a:r>
              <a:rPr lang="en-US" sz="2400" b="0" i="0" u="none" strike="noStrike" baseline="0" dirty="0">
                <a:latin typeface="Verdana" panose="020B0604030504040204" pitchFamily="34" charset="0"/>
              </a:rPr>
              <a:t>"Yours, O LORD, is the </a:t>
            </a:r>
            <a:r>
              <a:rPr lang="en-US" sz="2400" b="0" i="0" strike="noStrike" baseline="0" dirty="0">
                <a:latin typeface="Verdana" panose="020B0604030504040204" pitchFamily="34" charset="0"/>
              </a:rPr>
              <a:t>greatness</a:t>
            </a:r>
            <a:r>
              <a:rPr lang="en-US" sz="2400" b="0" i="0" u="none" strike="noStrike" baseline="0" dirty="0">
                <a:latin typeface="Verdana" panose="020B0604030504040204" pitchFamily="34" charset="0"/>
              </a:rPr>
              <a:t> and the power and the glory and the victory and the majesty, indeed everything that is in the heavens and the earth; Yours is the dominion, O LORD, and You exalt Yourself as head over all. </a:t>
            </a:r>
          </a:p>
          <a:p>
            <a:pPr marR="0" algn="ctr" rtl="0"/>
            <a:r>
              <a:rPr lang="en-US" sz="2400" b="0" i="0" u="none" strike="noStrike" baseline="0" dirty="0">
                <a:latin typeface="Verdana" panose="020B0604030504040204" pitchFamily="34" charset="0"/>
              </a:rPr>
              <a:t>"Both riches and honor </a:t>
            </a:r>
            <a:r>
              <a:rPr lang="en-US" sz="2400" b="0" i="1" u="none" strike="noStrike" baseline="0" dirty="0">
                <a:latin typeface="Verdana" panose="020B0604030504040204" pitchFamily="34" charset="0"/>
              </a:rPr>
              <a:t>come</a:t>
            </a:r>
            <a:r>
              <a:rPr lang="en-US" sz="2400" b="0" i="0" u="none" strike="noStrike" baseline="0" dirty="0">
                <a:latin typeface="Verdana" panose="020B0604030504040204" pitchFamily="34" charset="0"/>
              </a:rPr>
              <a:t> from You, and You rule over all, and in Your hand is power and might; and it lies in Your hand to make great and to strengthen everyone. </a:t>
            </a:r>
          </a:p>
          <a:p>
            <a:pPr marR="0" algn="ctr" rtl="0"/>
            <a:r>
              <a:rPr lang="en-US" sz="2400" b="0" i="0" u="none" strike="noStrike" baseline="0" dirty="0">
                <a:latin typeface="Verdana" panose="020B0604030504040204" pitchFamily="34" charset="0"/>
              </a:rPr>
              <a:t>"Now therefore, our God, we thank You, and praise Your glorious name. </a:t>
            </a:r>
          </a:p>
          <a:p>
            <a:pPr marR="0" algn="l" rtl="0"/>
            <a:r>
              <a:rPr lang="en-US" sz="2400" b="0" i="0" u="none" strike="noStrike" baseline="0" dirty="0">
                <a:latin typeface="Verdana" panose="020B0604030504040204" pitchFamily="34" charset="0"/>
              </a:rPr>
              <a:t>"But who am I and who are my people that we should be able to offer as generously as this? For all things come from You, and from Your hand we have given You.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178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All Things Belong to God</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7" y="1881401"/>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Leviticus 25:23(a)</a:t>
            </a:r>
          </a:p>
          <a:p>
            <a:pPr algn="ctr"/>
            <a:r>
              <a:rPr lang="en-US" sz="2400" b="0" i="0" u="none" strike="noStrike" baseline="0" dirty="0">
                <a:latin typeface="Verdana" panose="020B0604030504040204" pitchFamily="34" charset="0"/>
              </a:rPr>
              <a:t>'The land, moreover, shall not be sold permanently, for the land is Mine;</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8A4BF4CC-02A9-19AD-585D-50292BFB2FF2}"/>
              </a:ext>
            </a:extLst>
          </p:cNvPr>
          <p:cNvSpPr txBox="1"/>
          <p:nvPr/>
        </p:nvSpPr>
        <p:spPr>
          <a:xfrm>
            <a:off x="250727" y="2948203"/>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Psalm 50:10-11</a:t>
            </a:r>
          </a:p>
          <a:p>
            <a:pPr marR="0" algn="ctr" rtl="0"/>
            <a:r>
              <a:rPr lang="en-US" sz="2400" b="0" i="0" u="none" strike="noStrike" baseline="0" dirty="0">
                <a:latin typeface="Verdana" panose="020B0604030504040204" pitchFamily="34" charset="0"/>
              </a:rPr>
              <a:t>"For every beast of the forest is Mine, The cattle on a thousand hills. </a:t>
            </a:r>
          </a:p>
          <a:p>
            <a:pPr marR="0" algn="ctr" rtl="0"/>
            <a:r>
              <a:rPr lang="en-US" sz="2400" b="0" i="0" u="none" strike="noStrike" baseline="0" dirty="0">
                <a:latin typeface="Verdana" panose="020B0604030504040204" pitchFamily="34" charset="0"/>
              </a:rPr>
              <a:t>"I know every bird of the mountains, And everything that moves in the field is Mine.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E4C11D6E-244E-057C-2C3B-FEAE7CED519B}"/>
              </a:ext>
            </a:extLst>
          </p:cNvPr>
          <p:cNvSpPr txBox="1"/>
          <p:nvPr/>
        </p:nvSpPr>
        <p:spPr>
          <a:xfrm>
            <a:off x="255644" y="4978571"/>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Haggai 2:8</a:t>
            </a:r>
          </a:p>
          <a:p>
            <a:pPr algn="ctr"/>
            <a:r>
              <a:rPr lang="en-US" sz="2400" b="0" i="0" u="none" strike="noStrike" baseline="0" dirty="0">
                <a:latin typeface="Verdana" panose="020B0604030504040204" pitchFamily="34" charset="0"/>
              </a:rPr>
              <a:t>'The silver is Mine and the gold is Mine,' declares the LORD of hosts.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256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All Things Belong to God</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5" y="2222220"/>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Ezekiel 18:4</a:t>
            </a:r>
          </a:p>
          <a:p>
            <a:pPr algn="ctr"/>
            <a:r>
              <a:rPr lang="en-US" sz="2400" b="0" i="0" u="none" strike="noStrike" baseline="0" dirty="0">
                <a:latin typeface="Verdana" panose="020B0604030504040204" pitchFamily="34" charset="0"/>
              </a:rPr>
              <a:t>"Behold, all souls are Mine; the soul of the father as well as the soul of the son is Mine. The soul who sins will die.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8A4BF4CC-02A9-19AD-585D-50292BFB2FF2}"/>
              </a:ext>
            </a:extLst>
          </p:cNvPr>
          <p:cNvSpPr txBox="1"/>
          <p:nvPr/>
        </p:nvSpPr>
        <p:spPr>
          <a:xfrm>
            <a:off x="245806" y="4238378"/>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Based on the scriptures presented – </a:t>
            </a:r>
          </a:p>
          <a:p>
            <a:pPr algn="ctr"/>
            <a:r>
              <a:rPr lang="en-US" sz="2400" dirty="0">
                <a:latin typeface="Verdana" panose="020B0604030504040204" pitchFamily="34" charset="0"/>
                <a:ea typeface="Verdana" panose="020B0604030504040204" pitchFamily="34" charset="0"/>
              </a:rPr>
              <a:t>What does NOT belong to God?</a:t>
            </a:r>
          </a:p>
        </p:txBody>
      </p:sp>
    </p:spTree>
    <p:extLst>
      <p:ext uri="{BB962C8B-B14F-4D97-AF65-F5344CB8AC3E}">
        <p14:creationId xmlns:p14="http://schemas.microsoft.com/office/powerpoint/2010/main" val="27410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Earth Belongs to the LORD</a:t>
            </a:r>
          </a:p>
          <a:p>
            <a:pPr algn="ctr"/>
            <a:r>
              <a:rPr lang="en-US" sz="2800" dirty="0">
                <a:latin typeface="Verdana" panose="020B0604030504040204" pitchFamily="34" charset="0"/>
                <a:ea typeface="Verdana" panose="020B0604030504040204" pitchFamily="34" charset="0"/>
              </a:rPr>
              <a:t>God Gives Gifts to Man</a:t>
            </a:r>
          </a:p>
        </p:txBody>
      </p:sp>
      <p:sp>
        <p:nvSpPr>
          <p:cNvPr id="3" name="TextBox 2">
            <a:extLst>
              <a:ext uri="{FF2B5EF4-FFF2-40B4-BE49-F238E27FC236}">
                <a16:creationId xmlns:a16="http://schemas.microsoft.com/office/drawing/2014/main" id="{AB31136C-908C-DB2A-9FC5-B7EDDBBD9F9F}"/>
              </a:ext>
            </a:extLst>
          </p:cNvPr>
          <p:cNvSpPr txBox="1"/>
          <p:nvPr/>
        </p:nvSpPr>
        <p:spPr>
          <a:xfrm>
            <a:off x="245805" y="2222220"/>
            <a:ext cx="11484077" cy="341632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Exodus 31:1-5</a:t>
            </a:r>
          </a:p>
          <a:p>
            <a:pPr marR="0" algn="ctr" rtl="0"/>
            <a:r>
              <a:rPr lang="en-US" sz="2400" b="0" i="0" u="none" strike="noStrike" baseline="0" dirty="0">
                <a:latin typeface="Verdana" panose="020B0604030504040204" pitchFamily="34" charset="0"/>
              </a:rPr>
              <a:t>Now the LORD spoke to Moses, saying, </a:t>
            </a:r>
          </a:p>
          <a:p>
            <a:pPr marR="0" algn="ctr" rtl="0"/>
            <a:r>
              <a:rPr lang="en-US" sz="2400" b="0" i="0" u="none" strike="noStrike" baseline="0" dirty="0">
                <a:latin typeface="Verdana" panose="020B0604030504040204" pitchFamily="34" charset="0"/>
              </a:rPr>
              <a:t>"See, I have called by name Bezalel, the son of Uri, the son of Hur, of the tribe of Judah. </a:t>
            </a:r>
          </a:p>
          <a:p>
            <a:pPr marR="0" algn="ctr" rtl="0"/>
            <a:r>
              <a:rPr lang="en-US" sz="2400" b="0" i="0" u="none" strike="noStrike" baseline="0" dirty="0">
                <a:latin typeface="Verdana" panose="020B0604030504040204" pitchFamily="34" charset="0"/>
              </a:rPr>
              <a:t>"I have filled him with the Spirit of God in wisdom, in understanding, in knowledge, and in all </a:t>
            </a:r>
            <a:r>
              <a:rPr lang="en-US" sz="2400" b="0" u="none" strike="noStrike" baseline="0" dirty="0">
                <a:latin typeface="Verdana" panose="020B0604030504040204" pitchFamily="34" charset="0"/>
              </a:rPr>
              <a:t>kinds of </a:t>
            </a:r>
            <a:r>
              <a:rPr lang="en-US" sz="2400" b="0" i="0" u="none" strike="noStrike" baseline="0" dirty="0">
                <a:latin typeface="Verdana" panose="020B0604030504040204" pitchFamily="34" charset="0"/>
              </a:rPr>
              <a:t>craftsmanship, </a:t>
            </a:r>
          </a:p>
          <a:p>
            <a:pPr marR="0" algn="ctr" rtl="0"/>
            <a:r>
              <a:rPr lang="en-US" sz="2400" b="0" i="0" u="none" strike="noStrike" baseline="0" dirty="0">
                <a:latin typeface="Verdana" panose="020B0604030504040204" pitchFamily="34" charset="0"/>
              </a:rPr>
              <a:t>to make artistic designs for work in gold, in silver, and in bronze, </a:t>
            </a:r>
          </a:p>
          <a:p>
            <a:pPr marR="0" algn="ctr" rtl="0"/>
            <a:r>
              <a:rPr lang="en-US" sz="2400" b="0" i="0" u="none" strike="noStrike" baseline="0" dirty="0">
                <a:latin typeface="Verdana" panose="020B0604030504040204" pitchFamily="34" charset="0"/>
              </a:rPr>
              <a:t>and in the cutting of stones for settings, and in the carving of wood, that he may work in all </a:t>
            </a:r>
            <a:r>
              <a:rPr lang="en-US" sz="2400" b="0" u="none" strike="noStrike" baseline="0" dirty="0">
                <a:latin typeface="Verdana" panose="020B0604030504040204" pitchFamily="34" charset="0"/>
              </a:rPr>
              <a:t>kinds</a:t>
            </a:r>
            <a:r>
              <a:rPr lang="en-US" sz="2400" b="0" i="1" u="none" strike="noStrike" baseline="0" dirty="0">
                <a:latin typeface="Verdana" panose="020B0604030504040204" pitchFamily="34" charset="0"/>
              </a:rPr>
              <a:t> of</a:t>
            </a:r>
            <a:r>
              <a:rPr lang="en-US" sz="2400" b="0" i="0" u="none" strike="noStrike" baseline="0" dirty="0">
                <a:latin typeface="Verdana" panose="020B0604030504040204" pitchFamily="34" charset="0"/>
              </a:rPr>
              <a:t> craftsmanship.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47815403"/>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1365</TotalTime>
  <Words>1449</Words>
  <Application>Microsoft Office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Freestyle Script</vt:lpstr>
      <vt:lpstr>Neue Haas Grotesk Text Pro</vt:lpstr>
      <vt:lpstr>Verdana</vt:lpstr>
      <vt:lpstr>AccentBoxVTI</vt:lpstr>
      <vt:lpstr>Spiritual Maturity &amp;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Richard Watson</dc:creator>
  <cp:lastModifiedBy>David Sproule</cp:lastModifiedBy>
  <cp:revision>2</cp:revision>
  <dcterms:created xsi:type="dcterms:W3CDTF">2024-05-31T20:52:09Z</dcterms:created>
  <dcterms:modified xsi:type="dcterms:W3CDTF">2024-06-09T12:34:23Z</dcterms:modified>
</cp:coreProperties>
</file>