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300" y="78"/>
      </p:cViewPr>
      <p:guideLst/>
    </p:cSldViewPr>
  </p:slideViewPr>
  <p:outlineViewPr>
    <p:cViewPr>
      <p:scale>
        <a:sx n="33" d="100"/>
        <a:sy n="33" d="100"/>
      </p:scale>
      <p:origin x="0" y="-13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977F-6097-4583-BB08-1FB752FD7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8FA9D-8FCB-40F5-83EF-A402DC49C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37307-EAE3-4775-8B98-E3522542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712B2-885A-4DC8-9AC8-9BAA7EA4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FE283-38B4-4DA5-B649-05A0400F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rawing, sunglasses&#10;&#10;Description automatically generated">
            <a:extLst>
              <a:ext uri="{FF2B5EF4-FFF2-40B4-BE49-F238E27FC236}">
                <a16:creationId xmlns:a16="http://schemas.microsoft.com/office/drawing/2014/main" id="{944321B3-A722-4CBB-9159-57821AD7E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8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7D470-3666-44E0-94D8-1B2357F8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486F4-6E09-4635-A691-D851FE93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D4F0D-6D94-4ACC-8BA0-21E914C2F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6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C707-C837-4699-9E64-787E0186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492A7-7F96-4369-94ED-9D44B501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20F75-7A76-4E79-8093-7E2B42055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7A59C-8671-42D1-AF62-7ADEC600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B8D42-C379-42A7-AAFD-E2F1287A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A8869-6011-4AB6-9CB3-9DE5B909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4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44DF-075F-4F4D-B576-CDE59B6B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FAB3D-E890-4E99-9685-F80B3CFA7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220D9-C5F8-4E9C-AB04-271EA64E2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CD997-7EAA-45B4-8590-4FF655A1A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8F86F-7993-495B-B0E1-47C043DF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A07EE-E3F3-41BC-B6EC-BD5D41A6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4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EBC0-4765-49C9-B174-5C91E342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92097-F45C-4306-80A1-43F8C61EF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0BA8B-375B-4B3C-9E6D-10C317CCD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D52A3-9A74-4F33-9057-757B9EC2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99719-67A7-4D90-8C37-2F45D05E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B9F3E-49D9-4495-AF33-EB82071F5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61292-CB29-4216-A0AF-AA5CBCC3A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7B99E-5B16-4C5F-8B42-0093AA7B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8FC54-59E2-4778-B126-73353CC7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10DFB-2358-4877-AA58-15A6D8DF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9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E3C6F25-2D97-49E2-B9C4-7F2949D898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A4BDA-6D38-47EA-8EE8-AE1A3D7F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2247544"/>
            <a:ext cx="11832364" cy="4610456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542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65CC17F-529C-4ADA-92F3-AE1F0B77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A4BDA-6D38-47EA-8EE8-AE1A3D7F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2247544"/>
            <a:ext cx="11832364" cy="4610456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73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0A618F4-CE03-433D-BF6D-F2CC2C2D4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A4BDA-6D38-47EA-8EE8-AE1A3D7F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2247544"/>
            <a:ext cx="11832364" cy="4610456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29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9D004E0-9C41-4685-B7C1-1A1AF9FD0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A4BDA-6D38-47EA-8EE8-AE1A3D7F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2247544"/>
            <a:ext cx="11832364" cy="4610456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08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5F89-70E8-4980-8E73-884D95A4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6453E-ACB3-4121-A54D-9DAA7D86E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E7524-F204-4474-963C-0EF502BEB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0A636-563E-4FFC-B21A-40272F7D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57D82-277E-4856-9F52-C1D43EC7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2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10C0E-98A2-41C9-A222-496F46F5C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85481-29A7-4D7F-A202-39ABB3EBB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083F1-AB88-43B0-A7D5-7E31FBE4F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7924C-EA63-489F-94DF-1A39F636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83E33-4739-4900-A059-F49F9B58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82C94-8435-4C99-89B7-149E38AB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5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9E09-17ED-4566-9BFA-BE68EB96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50840-28B7-4119-AA66-0A125B5CA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91E21-1FD7-446C-A164-B5E5BCF5A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5E849-C852-4792-BAE6-9C7B44708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BF02E-C42C-49A7-B449-2D97E31D3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1926C-36BD-4D65-8339-49FB8A79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D50F3-293E-4A0B-9A5F-9B9CF544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D8D5E9-CC1F-45D9-A493-476BF92E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4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486B-74FB-43A4-A097-7373F44B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AF26E-0A3A-4137-BCE5-9E2C571C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729E2-1389-4E0D-8337-24E529EBB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58E90-AC4B-43C1-A44D-DD960D517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1C9FB-7DFB-4E0E-9118-161EB921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DAB79-5E7C-4ACD-8A67-0EA508562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68E0-9792-47D7-91A0-E2EE4B2BC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C830C-F8D8-4C74-9FD0-64CF2DE56458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021F-CCFD-4840-8036-22C0B135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D56B8-B7FA-4BDE-BD61-654937270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5AE21-4BDC-423E-B37E-D0189220E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61A176-BE3E-45E6-9E2A-AF319AA33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D20B39A0-5F9C-40D9-A1F4-F10019B5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2697BE1B-B4C7-422B-A270-78403DFFB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367ADC-0967-4768-A46F-AC5DE88A5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3C40FD-5359-4C79-BF15-0FDD87234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5AF450-9A3C-49D9-B18D-D36079B30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F263AA-355B-4724-BCFA-9B3BC140E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2F520C-C41A-4507-B904-16C4DEE3A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1C6C9B-C0B0-46F1-8BA7-CB3C5C1FC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sunglasses&#10;&#10;Description automatically generated">
            <a:extLst>
              <a:ext uri="{FF2B5EF4-FFF2-40B4-BE49-F238E27FC236}">
                <a16:creationId xmlns:a16="http://schemas.microsoft.com/office/drawing/2014/main" id="{30020F69-48BB-4F89-9ACE-17970F9DB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1BB5BE-8146-4D68-993A-C189AA748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Prioritize heavenly THINGS, like God does </a:t>
            </a:r>
            <a:br>
              <a:rPr lang="en-US" dirty="0"/>
            </a:br>
            <a:r>
              <a:rPr lang="en-US" dirty="0"/>
              <a:t>(Col. 3:1-4)</a:t>
            </a:r>
            <a:endParaRPr lang="en-US" sz="4000" dirty="0"/>
          </a:p>
          <a:p>
            <a:pPr lvl="1"/>
            <a:r>
              <a:rPr lang="en-US" dirty="0"/>
              <a:t>Focus on Heavenly vs. Earthly</a:t>
            </a:r>
            <a:endParaRPr lang="en-US" sz="3600" dirty="0"/>
          </a:p>
          <a:p>
            <a:r>
              <a:rPr lang="en-US" dirty="0"/>
              <a:t>Prioritize heavenly PLEASURES, like God does </a:t>
            </a:r>
            <a:br>
              <a:rPr lang="en-US" dirty="0"/>
            </a:br>
            <a:r>
              <a:rPr lang="en-US" dirty="0"/>
              <a:t>(Heb. 13:16; Psa. 5:4; 69:30-31; 149:4)</a:t>
            </a:r>
            <a:endParaRPr lang="en-US" sz="4000" dirty="0"/>
          </a:p>
          <a:p>
            <a:pPr lvl="1"/>
            <a:r>
              <a:rPr lang="en-US" dirty="0"/>
              <a:t>Focus on Godly vs. Fleshly</a:t>
            </a:r>
            <a:endParaRPr lang="en-US" sz="3600" dirty="0"/>
          </a:p>
          <a:p>
            <a:r>
              <a:rPr lang="en-US" dirty="0"/>
              <a:t>See STUFF through the Eternal Lens!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742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725586-DA04-424E-AD57-7D6184219D07}"/>
              </a:ext>
            </a:extLst>
          </p:cNvPr>
          <p:cNvGrpSpPr/>
          <p:nvPr/>
        </p:nvGrpSpPr>
        <p:grpSpPr>
          <a:xfrm>
            <a:off x="0" y="0"/>
            <a:ext cx="12192000" cy="17658091"/>
            <a:chOff x="0" y="-5110683"/>
            <a:chExt cx="12192000" cy="17658091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8EA170E-4D15-4721-9370-FC921BA06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4" y="395610"/>
              <a:ext cx="12079705" cy="6659153"/>
            </a:xfrm>
            <a:prstGeom prst="rect">
              <a:avLst/>
            </a:prstGeom>
          </p:spPr>
        </p:pic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707334AB-5B9A-46EB-9DB0-74FD2E597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110683"/>
              <a:ext cx="12192000" cy="6651998"/>
            </a:xfrm>
            <a:prstGeom prst="rect">
              <a:avLst/>
            </a:prstGeom>
          </p:spPr>
        </p:pic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BFD624F-36F9-4C98-BA6A-DACD14401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"/>
            <a:stretch/>
          </p:blipFill>
          <p:spPr>
            <a:xfrm>
              <a:off x="0" y="6291618"/>
              <a:ext cx="12192000" cy="6255790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D9C5F1A-222E-4B30-8532-2F2244291D65}"/>
              </a:ext>
            </a:extLst>
          </p:cNvPr>
          <p:cNvSpPr/>
          <p:nvPr/>
        </p:nvSpPr>
        <p:spPr>
          <a:xfrm>
            <a:off x="9192126" y="1138990"/>
            <a:ext cx="855641" cy="56222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78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8727 L 0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FDA0EC-45F4-4D74-B9D2-2A60E1EBF055}"/>
              </a:ext>
            </a:extLst>
          </p:cNvPr>
          <p:cNvGrpSpPr/>
          <p:nvPr/>
        </p:nvGrpSpPr>
        <p:grpSpPr>
          <a:xfrm>
            <a:off x="-219075" y="0"/>
            <a:ext cx="12630149" cy="8637765"/>
            <a:chOff x="-219075" y="0"/>
            <a:chExt cx="12630149" cy="8637765"/>
          </a:xfrm>
        </p:grpSpPr>
        <p:pic>
          <p:nvPicPr>
            <p:cNvPr id="11" name="Picture 10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3F36734-AD8E-4A99-967E-5D344CCD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651998"/>
            </a:xfrm>
            <a:prstGeom prst="rect">
              <a:avLst/>
            </a:prstGeom>
          </p:spPr>
        </p:pic>
        <p:pic>
          <p:nvPicPr>
            <p:cNvPr id="1026" name="Picture 1" descr="image001">
              <a:extLst>
                <a:ext uri="{FF2B5EF4-FFF2-40B4-BE49-F238E27FC236}">
                  <a16:creationId xmlns:a16="http://schemas.microsoft.com/office/drawing/2014/main" id="{9C4DB785-30F3-4634-9C2D-8CC331C6A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9075" y="1592930"/>
              <a:ext cx="12630149" cy="704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2BE86078-7B28-4669-A239-34E3AA62CB3D}"/>
              </a:ext>
            </a:extLst>
          </p:cNvPr>
          <p:cNvSpPr/>
          <p:nvPr/>
        </p:nvSpPr>
        <p:spPr>
          <a:xfrm>
            <a:off x="1042567" y="4069749"/>
            <a:ext cx="956930" cy="350875"/>
          </a:xfrm>
          <a:prstGeom prst="rightArrow">
            <a:avLst>
              <a:gd name="adj1" fmla="val 50000"/>
              <a:gd name="adj2" fmla="val 772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4.16667E-7 -0.076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7639 L 4.16667E-7 -0.14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1493 L 4.16667E-7 -0.228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D28D53-B741-4822-AF18-3263FA9B584E}"/>
              </a:ext>
            </a:extLst>
          </p:cNvPr>
          <p:cNvGrpSpPr/>
          <p:nvPr/>
        </p:nvGrpSpPr>
        <p:grpSpPr>
          <a:xfrm>
            <a:off x="0" y="0"/>
            <a:ext cx="12192000" cy="13949486"/>
            <a:chOff x="0" y="-5701724"/>
            <a:chExt cx="12192000" cy="13949486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3930F31-8F32-470A-93F0-C873E0B77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701724"/>
              <a:ext cx="12192000" cy="6614879"/>
            </a:xfrm>
            <a:prstGeom prst="rect">
              <a:avLst/>
            </a:prstGeom>
          </p:spPr>
        </p:pic>
        <p:pic>
          <p:nvPicPr>
            <p:cNvPr id="7" name="Picture 6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728187F3-99FC-419E-B5BD-06F6B7D7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26124"/>
              <a:ext cx="12192000" cy="6605116"/>
            </a:xfrm>
            <a:prstGeom prst="rect">
              <a:avLst/>
            </a:prstGeom>
          </p:spPr>
        </p:pic>
        <p:pic>
          <p:nvPicPr>
            <p:cNvPr id="3" name="Picture 2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00A88C1A-C499-415A-89F4-A2AA15899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"/>
            <a:stretch/>
          </p:blipFill>
          <p:spPr>
            <a:xfrm>
              <a:off x="0" y="2783305"/>
              <a:ext cx="12192000" cy="5464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67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67732 L 0 -0.925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725586-DA04-424E-AD57-7D6184219D07}"/>
              </a:ext>
            </a:extLst>
          </p:cNvPr>
          <p:cNvGrpSpPr/>
          <p:nvPr/>
        </p:nvGrpSpPr>
        <p:grpSpPr>
          <a:xfrm>
            <a:off x="0" y="0"/>
            <a:ext cx="12192000" cy="17658091"/>
            <a:chOff x="0" y="-5110683"/>
            <a:chExt cx="12192000" cy="17658091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8EA170E-4D15-4721-9370-FC921BA06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4" y="395610"/>
              <a:ext cx="12079705" cy="6659153"/>
            </a:xfrm>
            <a:prstGeom prst="rect">
              <a:avLst/>
            </a:prstGeom>
          </p:spPr>
        </p:pic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707334AB-5B9A-46EB-9DB0-74FD2E597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110683"/>
              <a:ext cx="12192000" cy="6651998"/>
            </a:xfrm>
            <a:prstGeom prst="rect">
              <a:avLst/>
            </a:prstGeom>
          </p:spPr>
        </p:pic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BFD624F-36F9-4C98-BA6A-DACD14401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"/>
            <a:stretch/>
          </p:blipFill>
          <p:spPr>
            <a:xfrm>
              <a:off x="0" y="6291618"/>
              <a:ext cx="12192000" cy="625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33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6B5478-4C35-4750-96F5-CB22BFD17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9725" indent="-339725">
              <a:lnSpc>
                <a:spcPct val="95000"/>
              </a:lnSpc>
            </a:pPr>
            <a:r>
              <a:rPr lang="en-US" sz="3200" dirty="0"/>
              <a:t>Believe Jesus is God’s Son – Acts 16:31</a:t>
            </a:r>
          </a:p>
          <a:p>
            <a:pPr marL="339725" indent="-339725">
              <a:lnSpc>
                <a:spcPct val="95000"/>
              </a:lnSpc>
            </a:pPr>
            <a:r>
              <a:rPr lang="en-US" sz="3200" dirty="0"/>
              <a:t>Repent of your sins and turn to God – Acts 3:19</a:t>
            </a:r>
          </a:p>
          <a:p>
            <a:pPr marL="339725" indent="-339725">
              <a:lnSpc>
                <a:spcPct val="95000"/>
              </a:lnSpc>
            </a:pPr>
            <a:r>
              <a:rPr lang="en-US" sz="3200" dirty="0"/>
              <a:t>Confess your faith in Jesus Christ – Acts 8:36-38</a:t>
            </a:r>
          </a:p>
          <a:p>
            <a:pPr marL="339725" indent="-339725">
              <a:lnSpc>
                <a:spcPct val="95000"/>
              </a:lnSpc>
            </a:pPr>
            <a:r>
              <a:rPr lang="en-US" sz="3200" dirty="0"/>
              <a:t>Be immersed into Christ – Mark 16:16</a:t>
            </a:r>
          </a:p>
          <a:p>
            <a:pPr marL="796925" lvl="1" indent="-334963">
              <a:lnSpc>
                <a:spcPct val="95000"/>
              </a:lnSpc>
            </a:pPr>
            <a:r>
              <a:rPr lang="en-US" sz="2800" dirty="0"/>
              <a:t>God will forgive all of your sins – Acts 2:38</a:t>
            </a:r>
          </a:p>
          <a:p>
            <a:pPr marL="796925" lvl="1" indent="-334963">
              <a:lnSpc>
                <a:spcPct val="95000"/>
              </a:lnSpc>
            </a:pPr>
            <a:r>
              <a:rPr lang="en-US" sz="2800" dirty="0"/>
              <a:t>God will add you to His church – Acts 2:47</a:t>
            </a:r>
          </a:p>
          <a:p>
            <a:pPr marL="796925" lvl="1" indent="-334963">
              <a:lnSpc>
                <a:spcPct val="95000"/>
              </a:lnSpc>
            </a:pPr>
            <a:r>
              <a:rPr lang="en-US" sz="2800" dirty="0"/>
              <a:t>God will register you in heaven – Hebrews 12:23</a:t>
            </a:r>
          </a:p>
          <a:p>
            <a:pPr marL="339725" indent="-339725">
              <a:lnSpc>
                <a:spcPct val="95000"/>
              </a:lnSpc>
            </a:pPr>
            <a:r>
              <a:rPr lang="en-US" sz="3200" dirty="0"/>
              <a:t>Live faithfully for Him each day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34377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1BB5BE-8146-4D68-993A-C189AA748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2247544"/>
            <a:ext cx="11927080" cy="4610456"/>
          </a:xfrm>
        </p:spPr>
        <p:txBody>
          <a:bodyPr>
            <a:normAutofit/>
          </a:bodyPr>
          <a:lstStyle/>
          <a:p>
            <a:r>
              <a:rPr lang="en-US" dirty="0"/>
              <a:t>Sometimes we see “evil” against us while God sees “good” (Gen. 50:20)</a:t>
            </a:r>
            <a:endParaRPr lang="en-US" sz="4000" dirty="0"/>
          </a:p>
          <a:p>
            <a:pPr lvl="1"/>
            <a:r>
              <a:rPr lang="en-US" dirty="0"/>
              <a:t>Trust God’s providence</a:t>
            </a:r>
            <a:endParaRPr lang="en-US" sz="3600" dirty="0"/>
          </a:p>
          <a:p>
            <a:r>
              <a:rPr lang="en-US" dirty="0"/>
              <a:t>Sometimes we see “suffering” while God sees “glory” (2 Co. 4:17-18; Ro. 8:18)</a:t>
            </a:r>
            <a:endParaRPr lang="en-US" sz="4000" dirty="0"/>
          </a:p>
          <a:p>
            <a:pPr lvl="1"/>
            <a:r>
              <a:rPr lang="en-US" dirty="0"/>
              <a:t>Tough it out for God’s sake </a:t>
            </a:r>
            <a:endParaRPr lang="en-US" sz="3600" dirty="0"/>
          </a:p>
          <a:p>
            <a:r>
              <a:rPr lang="en-US" dirty="0"/>
              <a:t>Sometimes we see “obstacles” while God sees “doors” (Col. 4:3)</a:t>
            </a:r>
            <a:endParaRPr lang="en-US" sz="4000" dirty="0"/>
          </a:p>
          <a:p>
            <a:pPr lvl="1"/>
            <a:r>
              <a:rPr lang="en-US" dirty="0"/>
              <a:t>Take advantage of God’s opportunities </a:t>
            </a:r>
            <a:endParaRPr lang="en-US" sz="3600" dirty="0"/>
          </a:p>
          <a:p>
            <a:r>
              <a:rPr lang="en-US" dirty="0"/>
              <a:t>See SITUATIONS through the Eternal Lens!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04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1BB5BE-8146-4D68-993A-C189AA748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God looks beyond the surface, the exterior, the face, the skin, the attitude (1 Sam. 16:7)</a:t>
            </a:r>
            <a:endParaRPr lang="en-US" sz="3600" dirty="0"/>
          </a:p>
          <a:p>
            <a:r>
              <a:rPr lang="en-US" sz="2400" dirty="0"/>
              <a:t>God sees a person – with a heart, feelings, hurts, needs, wants, ambitions</a:t>
            </a:r>
            <a:endParaRPr lang="en-US" sz="3600" dirty="0"/>
          </a:p>
          <a:p>
            <a:r>
              <a:rPr lang="en-US" sz="2400" dirty="0"/>
              <a:t>God sees a soul</a:t>
            </a:r>
            <a:endParaRPr lang="en-US" sz="3600" dirty="0"/>
          </a:p>
          <a:p>
            <a:pPr lvl="1"/>
            <a:r>
              <a:rPr lang="en-US" sz="2000" dirty="0"/>
              <a:t>A soul that is made in the image of God (Gen. 1:27)</a:t>
            </a:r>
            <a:endParaRPr lang="en-US" sz="3200" dirty="0"/>
          </a:p>
          <a:p>
            <a:pPr lvl="1"/>
            <a:r>
              <a:rPr lang="en-US" sz="2000" dirty="0"/>
              <a:t>A soul that will live forever, in one of two places (Matt. 10:28)</a:t>
            </a:r>
            <a:endParaRPr lang="en-US" sz="3200" dirty="0"/>
          </a:p>
          <a:p>
            <a:pPr lvl="1"/>
            <a:r>
              <a:rPr lang="en-US" sz="2000" dirty="0"/>
              <a:t>A soul that can determine his/her eternity (Matt. 16:26; Heb. 10:39)</a:t>
            </a:r>
            <a:endParaRPr lang="en-US" sz="3200" dirty="0"/>
          </a:p>
          <a:p>
            <a:r>
              <a:rPr lang="en-US" sz="2400" dirty="0"/>
              <a:t>We must ASSUME every soul we see is lost and needs the gospel (1 John 5:19)</a:t>
            </a:r>
            <a:endParaRPr lang="en-US" sz="3600" dirty="0"/>
          </a:p>
          <a:p>
            <a:r>
              <a:rPr lang="en-US" sz="2400" dirty="0"/>
              <a:t>We must ACKNOWLEDGE that we are accountable for every lost soul (Ezek. 33:1-9)</a:t>
            </a:r>
            <a:endParaRPr lang="en-US" sz="3600" dirty="0"/>
          </a:p>
          <a:p>
            <a:r>
              <a:rPr lang="en-US" sz="2400" dirty="0"/>
              <a:t>We must ACCEPT the responsibility to go and teach (Mark 16:15; Matt. 28:18-20)</a:t>
            </a:r>
            <a:endParaRPr lang="en-US" sz="3600" dirty="0"/>
          </a:p>
          <a:p>
            <a:r>
              <a:rPr lang="en-US" sz="2400" dirty="0"/>
              <a:t>We must ACT (Acts 8:4; 1 John 5:3)</a:t>
            </a:r>
            <a:endParaRPr lang="en-US" sz="3600" dirty="0"/>
          </a:p>
          <a:p>
            <a:r>
              <a:rPr lang="en-US" sz="2400" dirty="0"/>
              <a:t>See SOULS through the Eternal Lens!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71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6A5FCD-EA41-42B2-B572-52C7BC593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02" y="2173857"/>
            <a:ext cx="11484257" cy="5865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Be here on Sunday nights (Jan. 12, 19, 26)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AF3211D-62A3-498A-BCE4-427807C59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55" y="2777706"/>
            <a:ext cx="2574033" cy="4080294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405128A-7415-43A7-8F52-720DD4265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46" y="2777706"/>
            <a:ext cx="2574033" cy="408029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A217D26-DA52-45CF-9F4F-35F00E338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21" y="2777706"/>
            <a:ext cx="2574033" cy="40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sunglasses&#10;&#10;Description automatically generated">
            <a:extLst>
              <a:ext uri="{FF2B5EF4-FFF2-40B4-BE49-F238E27FC236}">
                <a16:creationId xmlns:a16="http://schemas.microsoft.com/office/drawing/2014/main" id="{8DE9E036-14AB-4347-8CE0-4CBC451D0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6A26B9-F940-4327-B1F7-F013E284F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9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103D3E-01AE-4855-B4DE-7973C8DB4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26F6EC8E-8A89-449F-9DF8-A26E9A8E8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383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15</cp:revision>
  <dcterms:created xsi:type="dcterms:W3CDTF">2020-01-03T23:50:24Z</dcterms:created>
  <dcterms:modified xsi:type="dcterms:W3CDTF">2020-01-05T13:37:16Z</dcterms:modified>
</cp:coreProperties>
</file>