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60" r:id="rId2"/>
    <p:sldId id="402" r:id="rId3"/>
    <p:sldId id="441" r:id="rId4"/>
    <p:sldId id="442" r:id="rId5"/>
    <p:sldId id="467" r:id="rId6"/>
    <p:sldId id="468" r:id="rId7"/>
    <p:sldId id="469" r:id="rId8"/>
    <p:sldId id="470" r:id="rId9"/>
    <p:sldId id="471" r:id="rId10"/>
    <p:sldId id="472" r:id="rId11"/>
    <p:sldId id="449" r:id="rId12"/>
    <p:sldId id="451" r:id="rId13"/>
    <p:sldId id="453" r:id="rId14"/>
    <p:sldId id="454" r:id="rId15"/>
    <p:sldId id="456" r:id="rId16"/>
    <p:sldId id="457" r:id="rId17"/>
    <p:sldId id="452" r:id="rId18"/>
    <p:sldId id="480" r:id="rId19"/>
    <p:sldId id="482" r:id="rId20"/>
    <p:sldId id="484" r:id="rId21"/>
    <p:sldId id="491" r:id="rId22"/>
    <p:sldId id="485" r:id="rId23"/>
    <p:sldId id="486" r:id="rId24"/>
    <p:sldId id="487" r:id="rId25"/>
    <p:sldId id="488" r:id="rId26"/>
    <p:sldId id="489" r:id="rId27"/>
    <p:sldId id="490" r:id="rId28"/>
    <p:sldId id="492" r:id="rId29"/>
  </p:sldIdLst>
  <p:sldSz cx="12192000" cy="6858000"/>
  <p:notesSz cx="7099300"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 initials="D" lastIdx="1" clrIdx="0">
    <p:extLst>
      <p:ext uri="{19B8F6BF-5375-455C-9EA6-DF929625EA0E}">
        <p15:presenceInfo xmlns:p15="http://schemas.microsoft.com/office/powerpoint/2012/main" userId="D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83" d="100"/>
          <a:sy n="83" d="100"/>
        </p:scale>
        <p:origin x="614" y="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7DB3E-007B-4D5E-9814-BC4D6C0D2D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D3C2168-7FBE-41DB-82B3-FBEE694F29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23587E7-44D1-43C3-B3CE-128E520CD521}"/>
              </a:ext>
            </a:extLst>
          </p:cNvPr>
          <p:cNvSpPr>
            <a:spLocks noGrp="1"/>
          </p:cNvSpPr>
          <p:nvPr>
            <p:ph type="dt" sz="half" idx="10"/>
          </p:nvPr>
        </p:nvSpPr>
        <p:spPr/>
        <p:txBody>
          <a:bodyPr/>
          <a:lstStyle/>
          <a:p>
            <a:fld id="{D0395C19-A85B-47DE-B3E9-BA2476CC9A50}" type="datetimeFigureOut">
              <a:rPr lang="en-US" smtClean="0"/>
              <a:t>1/8/2020</a:t>
            </a:fld>
            <a:endParaRPr lang="en-US"/>
          </a:p>
        </p:txBody>
      </p:sp>
      <p:sp>
        <p:nvSpPr>
          <p:cNvPr id="5" name="Footer Placeholder 4">
            <a:extLst>
              <a:ext uri="{FF2B5EF4-FFF2-40B4-BE49-F238E27FC236}">
                <a16:creationId xmlns:a16="http://schemas.microsoft.com/office/drawing/2014/main" id="{068DDDA0-E972-4527-893D-B873A08186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4F96E3-D825-4971-B125-A170C6F9C260}"/>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708304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DAA08-B48E-43BC-A4EF-6BB7370CF7D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97E2329-701C-4612-B3AD-29DF19FED2F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D348BB-36DC-4B89-8CE1-855C438FB9B7}"/>
              </a:ext>
            </a:extLst>
          </p:cNvPr>
          <p:cNvSpPr>
            <a:spLocks noGrp="1"/>
          </p:cNvSpPr>
          <p:nvPr>
            <p:ph type="dt" sz="half" idx="10"/>
          </p:nvPr>
        </p:nvSpPr>
        <p:spPr/>
        <p:txBody>
          <a:bodyPr/>
          <a:lstStyle/>
          <a:p>
            <a:fld id="{D0395C19-A85B-47DE-B3E9-BA2476CC9A50}" type="datetimeFigureOut">
              <a:rPr lang="en-US" smtClean="0"/>
              <a:t>1/8/2020</a:t>
            </a:fld>
            <a:endParaRPr lang="en-US"/>
          </a:p>
        </p:txBody>
      </p:sp>
      <p:sp>
        <p:nvSpPr>
          <p:cNvPr id="5" name="Footer Placeholder 4">
            <a:extLst>
              <a:ext uri="{FF2B5EF4-FFF2-40B4-BE49-F238E27FC236}">
                <a16:creationId xmlns:a16="http://schemas.microsoft.com/office/drawing/2014/main" id="{6C88C95F-4CCD-432E-8B16-05FB96064D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9EAB2B-C302-440B-9734-1B87057D17F2}"/>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285265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411494B-6CD9-4B3D-9801-36CFF12D1ED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3E5D96E-F08A-4688-9DDB-39EB479542C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6BBD76-0397-4949-9054-17514BDE1DE6}"/>
              </a:ext>
            </a:extLst>
          </p:cNvPr>
          <p:cNvSpPr>
            <a:spLocks noGrp="1"/>
          </p:cNvSpPr>
          <p:nvPr>
            <p:ph type="dt" sz="half" idx="10"/>
          </p:nvPr>
        </p:nvSpPr>
        <p:spPr/>
        <p:txBody>
          <a:bodyPr/>
          <a:lstStyle/>
          <a:p>
            <a:fld id="{D0395C19-A85B-47DE-B3E9-BA2476CC9A50}" type="datetimeFigureOut">
              <a:rPr lang="en-US" smtClean="0"/>
              <a:t>1/8/2020</a:t>
            </a:fld>
            <a:endParaRPr lang="en-US"/>
          </a:p>
        </p:txBody>
      </p:sp>
      <p:sp>
        <p:nvSpPr>
          <p:cNvPr id="5" name="Footer Placeholder 4">
            <a:extLst>
              <a:ext uri="{FF2B5EF4-FFF2-40B4-BE49-F238E27FC236}">
                <a16:creationId xmlns:a16="http://schemas.microsoft.com/office/drawing/2014/main" id="{C62A0350-BDB3-4E6C-8789-22941C6DB1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06A390-F715-4CAF-920A-CB507BFE2D20}"/>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1694497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6D0A0-CBD2-4EF8-BA47-C46B97A936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DEC1E9-BC87-4D1B-8E11-01F3071BE5E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3C938A-BCD0-4360-9BCA-F02EF0764213}"/>
              </a:ext>
            </a:extLst>
          </p:cNvPr>
          <p:cNvSpPr>
            <a:spLocks noGrp="1"/>
          </p:cNvSpPr>
          <p:nvPr>
            <p:ph type="dt" sz="half" idx="10"/>
          </p:nvPr>
        </p:nvSpPr>
        <p:spPr/>
        <p:txBody>
          <a:bodyPr/>
          <a:lstStyle/>
          <a:p>
            <a:fld id="{D0395C19-A85B-47DE-B3E9-BA2476CC9A50}" type="datetimeFigureOut">
              <a:rPr lang="en-US" smtClean="0"/>
              <a:t>1/8/2020</a:t>
            </a:fld>
            <a:endParaRPr lang="en-US"/>
          </a:p>
        </p:txBody>
      </p:sp>
      <p:sp>
        <p:nvSpPr>
          <p:cNvPr id="5" name="Footer Placeholder 4">
            <a:extLst>
              <a:ext uri="{FF2B5EF4-FFF2-40B4-BE49-F238E27FC236}">
                <a16:creationId xmlns:a16="http://schemas.microsoft.com/office/drawing/2014/main" id="{1CB88C5B-27B5-4DB6-BD02-8A79795AFD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0CEC6A-B3D8-4EDA-867B-D4B2F64229F6}"/>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339723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451FA-2624-4E80-89EF-A7CF37ABA16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B96CB56-7DE6-405C-B9EB-2675988324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3C9B79-B34A-40A8-9F06-34CA5B22FC71}"/>
              </a:ext>
            </a:extLst>
          </p:cNvPr>
          <p:cNvSpPr>
            <a:spLocks noGrp="1"/>
          </p:cNvSpPr>
          <p:nvPr>
            <p:ph type="dt" sz="half" idx="10"/>
          </p:nvPr>
        </p:nvSpPr>
        <p:spPr/>
        <p:txBody>
          <a:bodyPr/>
          <a:lstStyle/>
          <a:p>
            <a:fld id="{D0395C19-A85B-47DE-B3E9-BA2476CC9A50}" type="datetimeFigureOut">
              <a:rPr lang="en-US" smtClean="0"/>
              <a:t>1/8/2020</a:t>
            </a:fld>
            <a:endParaRPr lang="en-US"/>
          </a:p>
        </p:txBody>
      </p:sp>
      <p:sp>
        <p:nvSpPr>
          <p:cNvPr id="5" name="Footer Placeholder 4">
            <a:extLst>
              <a:ext uri="{FF2B5EF4-FFF2-40B4-BE49-F238E27FC236}">
                <a16:creationId xmlns:a16="http://schemas.microsoft.com/office/drawing/2014/main" id="{78EF6AE6-2809-4DF1-AB65-30406FDEDC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F27844-3870-4801-8D36-EB3B96C2C3F4}"/>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329856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F8638-BA8D-4BB6-9465-8DB2B88CFD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3B8DE4-40CA-466D-A7A8-181754DEDD2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2FB460-BB16-4589-8C7E-F12ED4D432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DC66BAF-734C-40F6-BFE3-5490F00B8A0B}"/>
              </a:ext>
            </a:extLst>
          </p:cNvPr>
          <p:cNvSpPr>
            <a:spLocks noGrp="1"/>
          </p:cNvSpPr>
          <p:nvPr>
            <p:ph type="dt" sz="half" idx="10"/>
          </p:nvPr>
        </p:nvSpPr>
        <p:spPr/>
        <p:txBody>
          <a:bodyPr/>
          <a:lstStyle/>
          <a:p>
            <a:fld id="{D0395C19-A85B-47DE-B3E9-BA2476CC9A50}" type="datetimeFigureOut">
              <a:rPr lang="en-US" smtClean="0"/>
              <a:t>1/8/2020</a:t>
            </a:fld>
            <a:endParaRPr lang="en-US"/>
          </a:p>
        </p:txBody>
      </p:sp>
      <p:sp>
        <p:nvSpPr>
          <p:cNvPr id="6" name="Footer Placeholder 5">
            <a:extLst>
              <a:ext uri="{FF2B5EF4-FFF2-40B4-BE49-F238E27FC236}">
                <a16:creationId xmlns:a16="http://schemas.microsoft.com/office/drawing/2014/main" id="{35FDC240-D5A7-4590-85BA-6EC304BEB4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FF1E6D-6C28-458E-BDF2-128419EE439A}"/>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2024540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0481F-B607-40B3-98AC-CD444AEB35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F1CD7C1-3969-4CE2-ACE4-63F928A14A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28D056C-2427-4720-9188-4ED2789A06B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E1F316C-56CF-4C13-9448-48983B2516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E20161F-CE2E-47EC-84A6-F8D14E88D5E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7AC34A3-7C80-4576-AD2A-C2DD945920A4}"/>
              </a:ext>
            </a:extLst>
          </p:cNvPr>
          <p:cNvSpPr>
            <a:spLocks noGrp="1"/>
          </p:cNvSpPr>
          <p:nvPr>
            <p:ph type="dt" sz="half" idx="10"/>
          </p:nvPr>
        </p:nvSpPr>
        <p:spPr/>
        <p:txBody>
          <a:bodyPr/>
          <a:lstStyle/>
          <a:p>
            <a:fld id="{D0395C19-A85B-47DE-B3E9-BA2476CC9A50}" type="datetimeFigureOut">
              <a:rPr lang="en-US" smtClean="0"/>
              <a:t>1/8/2020</a:t>
            </a:fld>
            <a:endParaRPr lang="en-US"/>
          </a:p>
        </p:txBody>
      </p:sp>
      <p:sp>
        <p:nvSpPr>
          <p:cNvPr id="8" name="Footer Placeholder 7">
            <a:extLst>
              <a:ext uri="{FF2B5EF4-FFF2-40B4-BE49-F238E27FC236}">
                <a16:creationId xmlns:a16="http://schemas.microsoft.com/office/drawing/2014/main" id="{4F0EEF36-5F79-48B1-9BD7-A7C9A72B8EE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E0E9B71-0B54-4E0E-94B2-24979CE95474}"/>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56920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CDE9C-A0B1-4B90-A36A-E83534A4652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2E44E0-AA38-40F5-89E3-49EF22BF0A5B}"/>
              </a:ext>
            </a:extLst>
          </p:cNvPr>
          <p:cNvSpPr>
            <a:spLocks noGrp="1"/>
          </p:cNvSpPr>
          <p:nvPr>
            <p:ph type="dt" sz="half" idx="10"/>
          </p:nvPr>
        </p:nvSpPr>
        <p:spPr/>
        <p:txBody>
          <a:bodyPr/>
          <a:lstStyle/>
          <a:p>
            <a:fld id="{D0395C19-A85B-47DE-B3E9-BA2476CC9A50}" type="datetimeFigureOut">
              <a:rPr lang="en-US" smtClean="0"/>
              <a:t>1/8/2020</a:t>
            </a:fld>
            <a:endParaRPr lang="en-US"/>
          </a:p>
        </p:txBody>
      </p:sp>
      <p:sp>
        <p:nvSpPr>
          <p:cNvPr id="4" name="Footer Placeholder 3">
            <a:extLst>
              <a:ext uri="{FF2B5EF4-FFF2-40B4-BE49-F238E27FC236}">
                <a16:creationId xmlns:a16="http://schemas.microsoft.com/office/drawing/2014/main" id="{DA0D4880-2E30-4F38-88B7-AC74642FCBC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79D361B-1113-4B4F-8DD5-66A36A2B1787}"/>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2548422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255DF1-A8CC-4B22-9439-9C13582C3FE7}"/>
              </a:ext>
            </a:extLst>
          </p:cNvPr>
          <p:cNvSpPr>
            <a:spLocks noGrp="1"/>
          </p:cNvSpPr>
          <p:nvPr>
            <p:ph type="dt" sz="half" idx="10"/>
          </p:nvPr>
        </p:nvSpPr>
        <p:spPr/>
        <p:txBody>
          <a:bodyPr/>
          <a:lstStyle/>
          <a:p>
            <a:fld id="{D0395C19-A85B-47DE-B3E9-BA2476CC9A50}" type="datetimeFigureOut">
              <a:rPr lang="en-US" smtClean="0"/>
              <a:t>1/8/2020</a:t>
            </a:fld>
            <a:endParaRPr lang="en-US"/>
          </a:p>
        </p:txBody>
      </p:sp>
      <p:sp>
        <p:nvSpPr>
          <p:cNvPr id="3" name="Footer Placeholder 2">
            <a:extLst>
              <a:ext uri="{FF2B5EF4-FFF2-40B4-BE49-F238E27FC236}">
                <a16:creationId xmlns:a16="http://schemas.microsoft.com/office/drawing/2014/main" id="{12AC2A1B-1CCD-45A1-965D-33469F61168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1C2BD6F-770F-4E4C-8346-32463075EC70}"/>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1982987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99DDA-1A9B-4215-ABD9-462746BCA2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460E619-A672-4468-86EF-9BD4A1434A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89ADF5F-E6D1-4FE0-8CF6-C6DB1ECA77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E6B47A-E503-44D8-8232-10A38F2E20D1}"/>
              </a:ext>
            </a:extLst>
          </p:cNvPr>
          <p:cNvSpPr>
            <a:spLocks noGrp="1"/>
          </p:cNvSpPr>
          <p:nvPr>
            <p:ph type="dt" sz="half" idx="10"/>
          </p:nvPr>
        </p:nvSpPr>
        <p:spPr/>
        <p:txBody>
          <a:bodyPr/>
          <a:lstStyle/>
          <a:p>
            <a:fld id="{D0395C19-A85B-47DE-B3E9-BA2476CC9A50}" type="datetimeFigureOut">
              <a:rPr lang="en-US" smtClean="0"/>
              <a:t>1/8/2020</a:t>
            </a:fld>
            <a:endParaRPr lang="en-US"/>
          </a:p>
        </p:txBody>
      </p:sp>
      <p:sp>
        <p:nvSpPr>
          <p:cNvPr id="6" name="Footer Placeholder 5">
            <a:extLst>
              <a:ext uri="{FF2B5EF4-FFF2-40B4-BE49-F238E27FC236}">
                <a16:creationId xmlns:a16="http://schemas.microsoft.com/office/drawing/2014/main" id="{535EEC98-2BFA-40F0-BBB8-44B02F6F76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F340F4-FA6F-4981-B692-485C91AA496D}"/>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4146414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7BF5C-BD65-4CA2-B501-AF3CE41503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757B1E9-4D69-4913-A9F6-431FA7FEA7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CAEC7E7-5B1E-465D-8CAB-05EA568CC2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51D00B-3748-4F2E-ABFA-FC54634B20C3}"/>
              </a:ext>
            </a:extLst>
          </p:cNvPr>
          <p:cNvSpPr>
            <a:spLocks noGrp="1"/>
          </p:cNvSpPr>
          <p:nvPr>
            <p:ph type="dt" sz="half" idx="10"/>
          </p:nvPr>
        </p:nvSpPr>
        <p:spPr/>
        <p:txBody>
          <a:bodyPr/>
          <a:lstStyle/>
          <a:p>
            <a:fld id="{D0395C19-A85B-47DE-B3E9-BA2476CC9A50}" type="datetimeFigureOut">
              <a:rPr lang="en-US" smtClean="0"/>
              <a:t>1/8/2020</a:t>
            </a:fld>
            <a:endParaRPr lang="en-US"/>
          </a:p>
        </p:txBody>
      </p:sp>
      <p:sp>
        <p:nvSpPr>
          <p:cNvPr id="6" name="Footer Placeholder 5">
            <a:extLst>
              <a:ext uri="{FF2B5EF4-FFF2-40B4-BE49-F238E27FC236}">
                <a16:creationId xmlns:a16="http://schemas.microsoft.com/office/drawing/2014/main" id="{6693E875-991E-4EDE-AD46-C0FAEDD27E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30830E6-7EFA-4F40-826B-01B0DD254788}"/>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2000412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335528-8218-4712-A890-7C49BEE7C3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9F1987D-7C66-40F5-B410-187A65BAF5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6CE425-87A6-46FF-8D61-4A97236BC2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395C19-A85B-47DE-B3E9-BA2476CC9A50}" type="datetimeFigureOut">
              <a:rPr lang="en-US" smtClean="0"/>
              <a:t>1/8/2020</a:t>
            </a:fld>
            <a:endParaRPr lang="en-US"/>
          </a:p>
        </p:txBody>
      </p:sp>
      <p:sp>
        <p:nvSpPr>
          <p:cNvPr id="5" name="Footer Placeholder 4">
            <a:extLst>
              <a:ext uri="{FF2B5EF4-FFF2-40B4-BE49-F238E27FC236}">
                <a16:creationId xmlns:a16="http://schemas.microsoft.com/office/drawing/2014/main" id="{531FFB33-C461-46DA-989A-31091241A7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54A06E5-CAA9-4CA5-8947-B4F0F17C16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23B3C-DFBD-474B-A9EA-CC018DBF9A6F}" type="slidenum">
              <a:rPr lang="en-US" smtClean="0"/>
              <a:t>‹#›</a:t>
            </a:fld>
            <a:endParaRPr lang="en-US"/>
          </a:p>
        </p:txBody>
      </p:sp>
    </p:spTree>
    <p:extLst>
      <p:ext uri="{BB962C8B-B14F-4D97-AF65-F5344CB8AC3E}">
        <p14:creationId xmlns:p14="http://schemas.microsoft.com/office/powerpoint/2010/main" val="22140577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98202"/>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58097"/>
            <a:ext cx="11651226" cy="6486391"/>
          </a:xfrm>
          <a:prstGeom prst="rect">
            <a:avLst/>
          </a:prstGeom>
        </p:spPr>
        <p:txBody>
          <a:bodyPr wrap="square">
            <a:spAutoFit/>
          </a:bodyPr>
          <a:lstStyle/>
          <a:p>
            <a:pPr algn="ctr"/>
            <a:endParaRPr lang="en-US" sz="3200" b="1" dirty="0"/>
          </a:p>
          <a:p>
            <a:pPr algn="ctr"/>
            <a:endParaRPr lang="en-US" sz="3200" b="1" dirty="0"/>
          </a:p>
          <a:p>
            <a:pPr algn="ctr"/>
            <a:r>
              <a:rPr lang="en-US" sz="5400" b="1" dirty="0"/>
              <a:t>A STUDY OF JEREMIAH</a:t>
            </a:r>
          </a:p>
          <a:p>
            <a:pPr algn="ctr"/>
            <a:endParaRPr lang="en-US" sz="1000" b="1" dirty="0"/>
          </a:p>
          <a:p>
            <a:pPr algn="ctr"/>
            <a:r>
              <a:rPr lang="en-US" sz="4800" b="1" dirty="0"/>
              <a:t>Class Six</a:t>
            </a:r>
          </a:p>
          <a:p>
            <a:pPr algn="ctr"/>
            <a:endParaRPr lang="en-US" sz="3200" b="1" dirty="0"/>
          </a:p>
          <a:p>
            <a:pPr algn="ctr"/>
            <a:r>
              <a:rPr lang="en-US" sz="3600" b="1" dirty="0"/>
              <a:t>Highlights Jeremiah 32-49</a:t>
            </a:r>
          </a:p>
          <a:p>
            <a:pPr algn="ctr"/>
            <a:endParaRPr lang="en-US" sz="3600" b="1" dirty="0"/>
          </a:p>
          <a:p>
            <a:pPr algn="ctr"/>
            <a:r>
              <a:rPr lang="en-US" sz="2400" b="1" dirty="0"/>
              <a:t>January 8, 2020</a:t>
            </a:r>
          </a:p>
          <a:p>
            <a:pPr algn="ctr"/>
            <a:endParaRPr lang="en-US" sz="3200" b="1" dirty="0"/>
          </a:p>
          <a:p>
            <a:pPr algn="ctr"/>
            <a:endParaRPr lang="en-US" sz="1050" b="1" dirty="0"/>
          </a:p>
          <a:p>
            <a:pPr algn="ctr"/>
            <a:endParaRPr lang="en-US" sz="1200" b="1" dirty="0"/>
          </a:p>
          <a:p>
            <a:pPr algn="ctr"/>
            <a:r>
              <a:rPr lang="en-US" sz="2800" b="1" dirty="0"/>
              <a:t>Palm Beach Lakes</a:t>
            </a:r>
          </a:p>
          <a:p>
            <a:pPr algn="ctr"/>
            <a:endParaRPr lang="en-US" sz="1100" b="1" dirty="0"/>
          </a:p>
          <a:p>
            <a:pPr algn="ctr"/>
            <a:r>
              <a:rPr lang="en-US" b="1" dirty="0"/>
              <a:t>Dan Jenkins</a:t>
            </a:r>
          </a:p>
        </p:txBody>
      </p:sp>
    </p:spTree>
    <p:extLst>
      <p:ext uri="{BB962C8B-B14F-4D97-AF65-F5344CB8AC3E}">
        <p14:creationId xmlns:p14="http://schemas.microsoft.com/office/powerpoint/2010/main" val="21980463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6924973"/>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5562">
              <a:tabLst>
                <a:tab pos="1939925" algn="l"/>
              </a:tabLst>
            </a:pPr>
            <a:r>
              <a:rPr lang="en-US" sz="2400" b="1" dirty="0"/>
              <a:t>       - Were not Jews—Kenites (as was  </a:t>
            </a:r>
          </a:p>
          <a:p>
            <a:pPr marL="55562">
              <a:tabLst>
                <a:tab pos="1939925" algn="l"/>
              </a:tabLst>
            </a:pPr>
            <a:r>
              <a:rPr lang="en-US" sz="2400" b="1" dirty="0"/>
              <a:t>         Jethro, Moses father-in law) (Num.</a:t>
            </a:r>
          </a:p>
          <a:p>
            <a:pPr marL="55562">
              <a:tabLst>
                <a:tab pos="1939925" algn="l"/>
              </a:tabLst>
            </a:pPr>
            <a:r>
              <a:rPr lang="en-US" sz="2400" b="1" dirty="0"/>
              <a:t>        10:29)</a:t>
            </a:r>
          </a:p>
          <a:p>
            <a:pPr marL="55562">
              <a:tabLst>
                <a:tab pos="1939925" algn="l"/>
              </a:tabLst>
            </a:pPr>
            <a:r>
              <a:rPr lang="en-US" sz="2400" b="1" dirty="0"/>
              <a:t>      - Jethro did not go with Moses to  </a:t>
            </a:r>
          </a:p>
          <a:p>
            <a:pPr marL="55562">
              <a:tabLst>
                <a:tab pos="1939925" algn="l"/>
              </a:tabLst>
            </a:pPr>
            <a:r>
              <a:rPr lang="en-US" sz="2400" b="1" dirty="0"/>
              <a:t>        Canaan but Kenites did (Jud. 1:16)</a:t>
            </a:r>
          </a:p>
          <a:p>
            <a:pPr marL="55562">
              <a:tabLst>
                <a:tab pos="1939925" algn="l"/>
              </a:tabLst>
            </a:pPr>
            <a:r>
              <a:rPr lang="en-US" sz="2400" b="1" dirty="0"/>
              <a:t>      - They were nomads living in Israel</a:t>
            </a:r>
          </a:p>
          <a:p>
            <a:pPr marL="55562">
              <a:tabLst>
                <a:tab pos="1939925" algn="l"/>
              </a:tabLst>
            </a:pPr>
            <a:r>
              <a:rPr lang="en-US" sz="2400" b="1" dirty="0"/>
              <a:t>        (vs. 6-10)</a:t>
            </a:r>
          </a:p>
          <a:p>
            <a:pPr marL="55562">
              <a:tabLst>
                <a:tab pos="1939925" algn="l"/>
              </a:tabLst>
            </a:pPr>
            <a:r>
              <a:rPr lang="en-US" sz="2400" b="1" dirty="0"/>
              <a:t>      - Jonadab was a Kenite in days of Jehu,</a:t>
            </a:r>
          </a:p>
          <a:p>
            <a:pPr marL="55562">
              <a:tabLst>
                <a:tab pos="1939925" algn="l"/>
              </a:tabLst>
            </a:pPr>
            <a:r>
              <a:rPr lang="en-US" sz="2400" b="1" dirty="0"/>
              <a:t>        king of Israel (2 Kings 10:15) gave </a:t>
            </a:r>
          </a:p>
          <a:p>
            <a:pPr marL="55562">
              <a:tabLst>
                <a:tab pos="1939925" algn="l"/>
              </a:tabLst>
            </a:pPr>
            <a:r>
              <a:rPr lang="en-US" sz="2400" b="1" dirty="0"/>
              <a:t>        them instruction, no wine, no houses</a:t>
            </a:r>
          </a:p>
          <a:p>
            <a:pPr marL="55562">
              <a:tabLst>
                <a:tab pos="1939925" algn="l"/>
              </a:tabLst>
            </a:pPr>
            <a:r>
              <a:rPr lang="en-US" sz="2400" b="1" dirty="0"/>
              <a:t>     - Kenites in Jeru. Because of Neb. (v.11)</a:t>
            </a:r>
          </a:p>
          <a:p>
            <a:pPr marL="55562">
              <a:tabLst>
                <a:tab pos="1939925" algn="l"/>
              </a:tabLst>
            </a:pPr>
            <a:r>
              <a:rPr lang="en-US" sz="2400" b="1" dirty="0"/>
              <a:t>     - Offered wine by Jeremiah in temple</a:t>
            </a:r>
          </a:p>
          <a:p>
            <a:pPr marL="55562">
              <a:tabLst>
                <a:tab pos="1939925" algn="l"/>
              </a:tabLst>
            </a:pPr>
            <a:endParaRPr lang="en-US" sz="2400" b="1" dirty="0"/>
          </a:p>
          <a:p>
            <a:pPr marL="55562">
              <a:tabLst>
                <a:tab pos="1939925" algn="l"/>
              </a:tabLst>
            </a:pPr>
            <a:r>
              <a:rPr lang="en-US" sz="2400" b="1" dirty="0"/>
              <a:t>  </a:t>
            </a:r>
          </a:p>
        </p:txBody>
      </p:sp>
      <p:sp>
        <p:nvSpPr>
          <p:cNvPr id="2" name="TextBox 1"/>
          <p:cNvSpPr txBox="1"/>
          <p:nvPr/>
        </p:nvSpPr>
        <p:spPr>
          <a:xfrm>
            <a:off x="5837383" y="351868"/>
            <a:ext cx="6074993" cy="6309420"/>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  The word which came to Jeremiah from the LORD in the days of Jehoiakim the son of Josiah, king of Judah, saying, </a:t>
            </a:r>
          </a:p>
          <a:p>
            <a:pPr algn="just"/>
            <a:r>
              <a:rPr lang="en-US" sz="2000" b="1" dirty="0"/>
              <a:t>  2  "Go to the house of the </a:t>
            </a:r>
            <a:r>
              <a:rPr lang="en-US" sz="2400" b="1" dirty="0">
                <a:solidFill>
                  <a:schemeClr val="accent2">
                    <a:lumMod val="75000"/>
                  </a:schemeClr>
                </a:solidFill>
              </a:rPr>
              <a:t>Rechabites</a:t>
            </a:r>
            <a:r>
              <a:rPr lang="en-US" sz="2000" b="1" dirty="0"/>
              <a:t>, speak to them, and </a:t>
            </a:r>
            <a:r>
              <a:rPr lang="en-US" sz="2000" b="1" dirty="0">
                <a:solidFill>
                  <a:schemeClr val="accent2">
                    <a:lumMod val="75000"/>
                  </a:schemeClr>
                </a:solidFill>
              </a:rPr>
              <a:t>bring them into the house of the LORD</a:t>
            </a:r>
            <a:r>
              <a:rPr lang="en-US" sz="2000" b="1" dirty="0"/>
              <a:t>, into one of the chambers, </a:t>
            </a:r>
            <a:r>
              <a:rPr lang="en-US" sz="2000" b="1" dirty="0">
                <a:solidFill>
                  <a:schemeClr val="accent2">
                    <a:lumMod val="75000"/>
                  </a:schemeClr>
                </a:solidFill>
              </a:rPr>
              <a:t>and give them wine to drink</a:t>
            </a:r>
            <a:r>
              <a:rPr lang="en-US" sz="2000" b="1" dirty="0"/>
              <a:t>.“</a:t>
            </a:r>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p:txBody>
      </p:sp>
    </p:spTree>
    <p:extLst>
      <p:ext uri="{BB962C8B-B14F-4D97-AF65-F5344CB8AC3E}">
        <p14:creationId xmlns:p14="http://schemas.microsoft.com/office/powerpoint/2010/main" val="39810543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5216"/>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3231654"/>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5562">
              <a:tabLst>
                <a:tab pos="1939925" algn="l"/>
              </a:tabLst>
            </a:pPr>
            <a:r>
              <a:rPr lang="en-US" sz="2400" b="1" dirty="0"/>
              <a:t>       - (continued from previous slide)</a:t>
            </a:r>
          </a:p>
          <a:p>
            <a:pPr marL="55562">
              <a:tabLst>
                <a:tab pos="1939925" algn="l"/>
              </a:tabLst>
            </a:pPr>
            <a:r>
              <a:rPr lang="en-US" sz="2400" b="1" dirty="0"/>
              <a:t>       - They refused because of the words </a:t>
            </a:r>
          </a:p>
          <a:p>
            <a:pPr marL="55562">
              <a:tabLst>
                <a:tab pos="1939925" algn="l"/>
              </a:tabLst>
            </a:pPr>
            <a:r>
              <a:rPr lang="en-US" sz="2400" b="1" dirty="0"/>
              <a:t>         of Jonadab, son of </a:t>
            </a:r>
            <a:r>
              <a:rPr lang="en-US" sz="2400" b="1" dirty="0" err="1"/>
              <a:t>Rechab</a:t>
            </a:r>
            <a:endParaRPr lang="en-US" sz="2400" b="1" dirty="0"/>
          </a:p>
          <a:p>
            <a:pPr marL="55562">
              <a:tabLst>
                <a:tab pos="1939925" algn="l"/>
              </a:tabLst>
            </a:pPr>
            <a:r>
              <a:rPr lang="en-US" sz="2400" b="1" dirty="0"/>
              <a:t>       - Hence the name of this clan</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 . 5  Then I set before the sons of the house of the Rechabites bowls full of wine, and cups; </a:t>
            </a:r>
            <a:r>
              <a:rPr lang="en-US" sz="2000" b="1" dirty="0">
                <a:solidFill>
                  <a:schemeClr val="accent2">
                    <a:lumMod val="75000"/>
                  </a:schemeClr>
                </a:solidFill>
              </a:rPr>
              <a:t>and I said to them, "Drink wine."</a:t>
            </a:r>
            <a:r>
              <a:rPr lang="en-US" sz="2000" b="1" dirty="0"/>
              <a:t> </a:t>
            </a:r>
          </a:p>
          <a:p>
            <a:pPr algn="just"/>
            <a:r>
              <a:rPr lang="en-US" sz="2000" b="1" dirty="0"/>
              <a:t>  6  But they said, "</a:t>
            </a:r>
            <a:r>
              <a:rPr lang="en-US" sz="2000" b="1" dirty="0">
                <a:solidFill>
                  <a:schemeClr val="accent2">
                    <a:lumMod val="75000"/>
                  </a:schemeClr>
                </a:solidFill>
              </a:rPr>
              <a:t>We will drink no wine</a:t>
            </a:r>
            <a:r>
              <a:rPr lang="en-US" sz="2000" b="1" dirty="0"/>
              <a:t>, for Jonadab the son of </a:t>
            </a:r>
            <a:r>
              <a:rPr lang="en-US" sz="2000" b="1" dirty="0" err="1"/>
              <a:t>Rechab</a:t>
            </a:r>
            <a:r>
              <a:rPr lang="en-US" sz="2000" b="1" dirty="0"/>
              <a:t>, our father, commanded us, saying, 'You shall drink no wine, you nor your sons, forever. </a:t>
            </a:r>
          </a:p>
          <a:p>
            <a:pPr algn="just"/>
            <a:r>
              <a:rPr lang="en-US" sz="2000" b="1" dirty="0"/>
              <a:t>  7  You </a:t>
            </a:r>
            <a:r>
              <a:rPr lang="en-US" sz="2000" b="1" dirty="0">
                <a:solidFill>
                  <a:schemeClr val="accent2">
                    <a:lumMod val="75000"/>
                  </a:schemeClr>
                </a:solidFill>
              </a:rPr>
              <a:t>shall not build a house, sow seed, plant a vineyard</a:t>
            </a:r>
            <a:r>
              <a:rPr lang="en-US" sz="2000" b="1" dirty="0"/>
              <a:t>, nor have any of these; but </a:t>
            </a:r>
            <a:r>
              <a:rPr lang="en-US" sz="2000" b="1" dirty="0">
                <a:solidFill>
                  <a:schemeClr val="accent2">
                    <a:lumMod val="75000"/>
                  </a:schemeClr>
                </a:solidFill>
              </a:rPr>
              <a:t>all your days you shall dwell in tents</a:t>
            </a:r>
            <a:r>
              <a:rPr lang="en-US" sz="2000" b="1" dirty="0"/>
              <a:t>, that you may live many days in the land where you are sojourners.' </a:t>
            </a:r>
          </a:p>
          <a:p>
            <a:pPr algn="just"/>
            <a:r>
              <a:rPr lang="en-US" sz="2000" b="1" dirty="0"/>
              <a:t>  8  Thus we have obeyed the voice of Jonadab the son of </a:t>
            </a:r>
            <a:r>
              <a:rPr lang="en-US" sz="2000" b="1" dirty="0" err="1"/>
              <a:t>Rechab</a:t>
            </a:r>
            <a:r>
              <a:rPr lang="en-US" sz="2000" b="1" dirty="0"/>
              <a:t>, our father, in all that he charged us, to drink no wine all our days, we, our wives, our sons, or our daughters, </a:t>
            </a:r>
          </a:p>
          <a:p>
            <a:pPr algn="just"/>
            <a:r>
              <a:rPr lang="en-US" sz="2000" b="1" dirty="0"/>
              <a:t>  9  nor to build ourselves houses to dwell in; nor do we have vineyard, field, or seed. </a:t>
            </a:r>
          </a:p>
          <a:p>
            <a:pPr algn="just"/>
            <a:r>
              <a:rPr lang="en-US" sz="2000" b="1" dirty="0"/>
              <a:t> 10  But we have dwelt in tents, and have obeyed and done according to all that Jonadab our father commanded us. </a:t>
            </a:r>
          </a:p>
          <a:p>
            <a:pPr algn="just"/>
            <a:endParaRPr lang="en-US" sz="2000" b="1" dirty="0"/>
          </a:p>
        </p:txBody>
      </p:sp>
    </p:spTree>
    <p:extLst>
      <p:ext uri="{BB962C8B-B14F-4D97-AF65-F5344CB8AC3E}">
        <p14:creationId xmlns:p14="http://schemas.microsoft.com/office/powerpoint/2010/main" val="970579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56744"/>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3970318"/>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5562">
              <a:tabLst>
                <a:tab pos="1939925" algn="l"/>
              </a:tabLst>
            </a:pPr>
            <a:r>
              <a:rPr lang="en-US" sz="2400" b="1" dirty="0"/>
              <a:t>       - (continued from previous slide)</a:t>
            </a:r>
          </a:p>
          <a:p>
            <a:pPr marL="55562">
              <a:tabLst>
                <a:tab pos="1939925" algn="l"/>
              </a:tabLst>
            </a:pPr>
            <a:r>
              <a:rPr lang="en-US" sz="2400" b="1" dirty="0"/>
              <a:t>       - They refused because of the words </a:t>
            </a:r>
          </a:p>
          <a:p>
            <a:pPr marL="55562">
              <a:tabLst>
                <a:tab pos="1939925" algn="l"/>
              </a:tabLst>
            </a:pPr>
            <a:r>
              <a:rPr lang="en-US" sz="2400" b="1" dirty="0"/>
              <a:t>         of Jonadab, son of </a:t>
            </a:r>
            <a:r>
              <a:rPr lang="en-US" sz="2400" b="1" dirty="0" err="1"/>
              <a:t>Rechab</a:t>
            </a:r>
            <a:endParaRPr lang="en-US" sz="2400" b="1" dirty="0"/>
          </a:p>
          <a:p>
            <a:pPr marL="55562">
              <a:tabLst>
                <a:tab pos="1939925" algn="l"/>
              </a:tabLst>
            </a:pPr>
            <a:r>
              <a:rPr lang="en-US" sz="2400" b="1" dirty="0"/>
              <a:t>       - Hence the name of this clan</a:t>
            </a:r>
          </a:p>
          <a:p>
            <a:pPr marL="55562">
              <a:tabLst>
                <a:tab pos="1939925" algn="l"/>
              </a:tabLst>
            </a:pPr>
            <a:r>
              <a:rPr lang="en-US" sz="2400" b="1" dirty="0"/>
              <a:t>       - Used by Jeremiah (and God) to show</a:t>
            </a:r>
          </a:p>
          <a:p>
            <a:pPr marL="55562">
              <a:tabLst>
                <a:tab pos="1939925" algn="l"/>
              </a:tabLst>
            </a:pPr>
            <a:r>
              <a:rPr lang="en-US" sz="2400" b="1" dirty="0"/>
              <a:t>         true obedience</a:t>
            </a:r>
          </a:p>
        </p:txBody>
      </p:sp>
      <p:sp>
        <p:nvSpPr>
          <p:cNvPr id="2" name="TextBox 1"/>
          <p:cNvSpPr txBox="1"/>
          <p:nvPr/>
        </p:nvSpPr>
        <p:spPr>
          <a:xfrm>
            <a:off x="5818909" y="286332"/>
            <a:ext cx="6093467" cy="6555641"/>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13  "Thus says the LORD of hosts, the God of Israel: 'Go and tell the men of Judah and the inhabitants of Jerusalem, "Will you not receive instruction to obey My words?" says the LORD. </a:t>
            </a:r>
          </a:p>
          <a:p>
            <a:pPr algn="just"/>
            <a:r>
              <a:rPr lang="en-US" sz="2000" b="1" dirty="0"/>
              <a:t>  14  "</a:t>
            </a:r>
            <a:r>
              <a:rPr lang="en-US" sz="2000" b="1" dirty="0">
                <a:solidFill>
                  <a:schemeClr val="accent2">
                    <a:lumMod val="75000"/>
                  </a:schemeClr>
                </a:solidFill>
              </a:rPr>
              <a:t>The words of Jonadab </a:t>
            </a:r>
            <a:r>
              <a:rPr lang="en-US" sz="2000" b="1" dirty="0"/>
              <a:t>the son of </a:t>
            </a:r>
            <a:r>
              <a:rPr lang="en-US" sz="2000" b="1" dirty="0" err="1"/>
              <a:t>Rechab</a:t>
            </a:r>
            <a:r>
              <a:rPr lang="en-US" sz="2000" b="1" dirty="0"/>
              <a:t>, which he commanded his sons, not to drink wine, are performed; </a:t>
            </a:r>
            <a:r>
              <a:rPr lang="en-US" sz="2000" b="1" dirty="0">
                <a:solidFill>
                  <a:schemeClr val="accent2">
                    <a:lumMod val="75000"/>
                  </a:schemeClr>
                </a:solidFill>
              </a:rPr>
              <a:t>for to this </a:t>
            </a:r>
            <a:r>
              <a:rPr lang="en-US" sz="2000" b="1" dirty="0"/>
              <a:t>day they drink none, and </a:t>
            </a:r>
            <a:r>
              <a:rPr lang="en-US" sz="2000" b="1" dirty="0">
                <a:solidFill>
                  <a:schemeClr val="accent2">
                    <a:lumMod val="75000"/>
                  </a:schemeClr>
                </a:solidFill>
              </a:rPr>
              <a:t>obey their father's commandment</a:t>
            </a:r>
            <a:r>
              <a:rPr lang="en-US" sz="2000" b="1" dirty="0"/>
              <a:t>. But although I have spoken to you, rising early and speaking</a:t>
            </a:r>
            <a:r>
              <a:rPr lang="en-US" sz="2000" b="1" dirty="0">
                <a:solidFill>
                  <a:schemeClr val="accent2">
                    <a:lumMod val="75000"/>
                  </a:schemeClr>
                </a:solidFill>
              </a:rPr>
              <a:t>, you did not obey Me. </a:t>
            </a:r>
          </a:p>
          <a:p>
            <a:pPr algn="just"/>
            <a:r>
              <a:rPr lang="en-US" sz="2000" b="1" dirty="0"/>
              <a:t>  15  I have also sent to you all My servants the prophets, rising up early and sending </a:t>
            </a:r>
            <a:r>
              <a:rPr lang="en-US" sz="2000" b="1" i="1" dirty="0"/>
              <a:t>them,</a:t>
            </a:r>
            <a:r>
              <a:rPr lang="en-US" sz="2000" b="1" dirty="0"/>
              <a:t> saying, 'Turn now everyone from his evil way, amend your doings, and do not go after other gods to serve them; then you will dwell in the land which I have given you and your fathers.' </a:t>
            </a:r>
            <a:r>
              <a:rPr lang="en-US" sz="2000" b="1" dirty="0">
                <a:solidFill>
                  <a:schemeClr val="accent2">
                    <a:lumMod val="75000"/>
                  </a:schemeClr>
                </a:solidFill>
              </a:rPr>
              <a:t>But you have not inclined your ear, nor obeyed Me. </a:t>
            </a:r>
          </a:p>
          <a:p>
            <a:pPr algn="just"/>
            <a:r>
              <a:rPr lang="en-US" sz="2000" b="1" dirty="0"/>
              <a:t>  16  Surely the sons of Jonadab the son of </a:t>
            </a:r>
            <a:r>
              <a:rPr lang="en-US" sz="2000" b="1" dirty="0" err="1"/>
              <a:t>Rechab</a:t>
            </a:r>
            <a:r>
              <a:rPr lang="en-US" sz="2000" b="1" dirty="0"/>
              <a:t> have performed the commandment of their father, which he commanded them, but this people has not obeyed Me.</a:t>
            </a:r>
          </a:p>
          <a:p>
            <a:pPr algn="just"/>
            <a:r>
              <a:rPr lang="en-US" sz="2000" b="1" dirty="0"/>
              <a:t>  17 "Therefore . . . (read verses 17-19)</a:t>
            </a:r>
          </a:p>
        </p:txBody>
      </p:sp>
    </p:spTree>
    <p:extLst>
      <p:ext uri="{BB962C8B-B14F-4D97-AF65-F5344CB8AC3E}">
        <p14:creationId xmlns:p14="http://schemas.microsoft.com/office/powerpoint/2010/main" val="3185490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5216"/>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2862322"/>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17525" indent="-461963">
              <a:buFont typeface="Wingdings" panose="05000000000000000000" pitchFamily="2" charset="2"/>
              <a:buChar char="Ø"/>
              <a:tabLst>
                <a:tab pos="1939925" algn="l"/>
              </a:tabLst>
            </a:pPr>
            <a:r>
              <a:rPr lang="en-US" sz="2400" b="1" dirty="0"/>
              <a:t>Jehoiakim &amp; the scroll—Jer. 36</a:t>
            </a:r>
          </a:p>
          <a:p>
            <a:pPr marL="55562">
              <a:tabLst>
                <a:tab pos="1939925" algn="l"/>
              </a:tabLst>
            </a:pPr>
            <a:r>
              <a:rPr lang="en-US" sz="2400" b="1" dirty="0"/>
              <a:t>       - Jeremiah gives book of Jeremiah to</a:t>
            </a:r>
          </a:p>
          <a:p>
            <a:pPr marL="55562">
              <a:tabLst>
                <a:tab pos="1939925" algn="l"/>
              </a:tabLst>
            </a:pPr>
            <a:r>
              <a:rPr lang="en-US" sz="2400" b="1" dirty="0"/>
              <a:t>         Baruch to read in temple (vs. 1-6)</a:t>
            </a:r>
          </a:p>
        </p:txBody>
      </p:sp>
      <p:sp>
        <p:nvSpPr>
          <p:cNvPr id="2" name="TextBox 1"/>
          <p:cNvSpPr txBox="1"/>
          <p:nvPr/>
        </p:nvSpPr>
        <p:spPr>
          <a:xfrm>
            <a:off x="5837383" y="351868"/>
            <a:ext cx="6074993" cy="6494085"/>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  Now it came to pass in the fourth year of Jehoiakim the son of Josiah, king of Judah, that this word came to Jeremiah from the LORD, saying: </a:t>
            </a:r>
          </a:p>
          <a:p>
            <a:pPr algn="just"/>
            <a:r>
              <a:rPr lang="en-US" sz="2000" b="1" dirty="0"/>
              <a:t>  2  "Take a scroll of a book and </a:t>
            </a:r>
            <a:r>
              <a:rPr lang="en-US" sz="2000" b="1" dirty="0">
                <a:solidFill>
                  <a:srgbClr val="C00000"/>
                </a:solidFill>
              </a:rPr>
              <a:t>write on it all the words that I have spoken to you </a:t>
            </a:r>
            <a:r>
              <a:rPr lang="en-US" sz="2000" b="1" dirty="0"/>
              <a:t>against Israel, against Judah, and against all the nations, </a:t>
            </a:r>
            <a:r>
              <a:rPr lang="en-US" sz="2000" b="1" dirty="0">
                <a:solidFill>
                  <a:srgbClr val="C00000"/>
                </a:solidFill>
              </a:rPr>
              <a:t>from the day I spoke to you, from the days of Josiah even to this day. </a:t>
            </a:r>
          </a:p>
          <a:p>
            <a:pPr algn="just"/>
            <a:r>
              <a:rPr lang="en-US" sz="2000" b="1" dirty="0"/>
              <a:t>  3  It may be that the house of Judah will hear all the adversities which I purpose to bring upon them, that everyone may turn from his evil way, that I may forgive their iniquity and their sin." </a:t>
            </a:r>
          </a:p>
          <a:p>
            <a:pPr algn="just"/>
            <a:r>
              <a:rPr lang="en-US" sz="2000" b="1" dirty="0"/>
              <a:t>  4  Then Jeremiah called Baruch the son of Neriah; and Baruch wrote on a scroll of a book, at the instruction of Jeremiah, all the words of the LORD which He had spoken to him. </a:t>
            </a:r>
          </a:p>
          <a:p>
            <a:pPr algn="just"/>
            <a:r>
              <a:rPr lang="en-US" sz="2000" b="1" dirty="0"/>
              <a:t>  5  And Jeremiah commanded Baruch, saying, "I am confined, I cannot go into the house of the LORD. </a:t>
            </a:r>
          </a:p>
          <a:p>
            <a:pPr algn="just"/>
            <a:r>
              <a:rPr lang="en-US" sz="2000" b="1" dirty="0"/>
              <a:t>  6  You go, </a:t>
            </a:r>
            <a:r>
              <a:rPr lang="en-US" sz="2000" b="1" dirty="0">
                <a:solidFill>
                  <a:srgbClr val="C00000"/>
                </a:solidFill>
              </a:rPr>
              <a:t>therefore, and read from the scroll which you have written at my instruction, the words of the LORD, in the hearing of the people </a:t>
            </a:r>
            <a:r>
              <a:rPr lang="en-US" sz="2000" b="1" dirty="0"/>
              <a:t>. . .</a:t>
            </a:r>
          </a:p>
        </p:txBody>
      </p:sp>
    </p:spTree>
    <p:extLst>
      <p:ext uri="{BB962C8B-B14F-4D97-AF65-F5344CB8AC3E}">
        <p14:creationId xmlns:p14="http://schemas.microsoft.com/office/powerpoint/2010/main" val="30789212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84452"/>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3970318"/>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17525" indent="-461963">
              <a:buFont typeface="Wingdings" panose="05000000000000000000" pitchFamily="2" charset="2"/>
              <a:buChar char="Ø"/>
              <a:tabLst>
                <a:tab pos="1939925" algn="l"/>
              </a:tabLst>
            </a:pPr>
            <a:r>
              <a:rPr lang="en-US" sz="2400" b="1" dirty="0"/>
              <a:t>Jehoiakim &amp; the scroll—Jer. 36</a:t>
            </a:r>
          </a:p>
          <a:p>
            <a:pPr marL="55562">
              <a:tabLst>
                <a:tab pos="1939925" algn="l"/>
              </a:tabLst>
            </a:pPr>
            <a:r>
              <a:rPr lang="en-US" sz="2400" b="1" dirty="0"/>
              <a:t>       - Jeremiah gives book of Jeremiah to</a:t>
            </a:r>
          </a:p>
          <a:p>
            <a:pPr marL="55562">
              <a:tabLst>
                <a:tab pos="1939925" algn="l"/>
              </a:tabLst>
            </a:pPr>
            <a:r>
              <a:rPr lang="en-US" sz="2400" b="1" dirty="0"/>
              <a:t>         Baruch to read in temple (vs. 1-6)</a:t>
            </a:r>
          </a:p>
          <a:p>
            <a:pPr marL="55562">
              <a:tabLst>
                <a:tab pos="1939925" algn="l"/>
              </a:tabLst>
            </a:pPr>
            <a:r>
              <a:rPr lang="en-US" sz="2400" b="1" dirty="0"/>
              <a:t>       - Description of inspiration (v. 18)</a:t>
            </a:r>
          </a:p>
          <a:p>
            <a:pPr marL="55562">
              <a:tabLst>
                <a:tab pos="1939925" algn="l"/>
              </a:tabLst>
            </a:pPr>
            <a:r>
              <a:rPr lang="en-US" sz="2400" b="1" dirty="0"/>
              <a:t>       - Read first at feast, then book taken</a:t>
            </a:r>
          </a:p>
          <a:p>
            <a:pPr marL="55562">
              <a:tabLst>
                <a:tab pos="1939925" algn="l"/>
              </a:tabLst>
            </a:pPr>
            <a:r>
              <a:rPr lang="en-US" sz="2400" b="1" dirty="0"/>
              <a:t>         and read to king</a:t>
            </a:r>
          </a:p>
        </p:txBody>
      </p:sp>
      <p:sp>
        <p:nvSpPr>
          <p:cNvPr id="2" name="TextBox 1"/>
          <p:cNvSpPr txBox="1"/>
          <p:nvPr/>
        </p:nvSpPr>
        <p:spPr>
          <a:xfrm>
            <a:off x="5837383" y="351868"/>
            <a:ext cx="6074993" cy="6309420"/>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8  And Baruch the son of Neriah did according to all that Jeremiah the prophet commanded him, reading from the book the words of the LORD in the LORD's house. </a:t>
            </a:r>
          </a:p>
          <a:p>
            <a:pPr algn="just"/>
            <a:r>
              <a:rPr lang="en-US" sz="2000" b="1" dirty="0"/>
              <a:t>  …16  Now it happened, when they had heard all the words, that they looked in fear from one to another, and said to Baruch, "We will surely tell the king of all these words." </a:t>
            </a:r>
          </a:p>
          <a:p>
            <a:pPr algn="just"/>
            <a:r>
              <a:rPr lang="en-US" sz="2000" b="1" dirty="0"/>
              <a:t>  17  And they asked Baruch, saying, "</a:t>
            </a:r>
            <a:r>
              <a:rPr lang="en-US" sz="2000" b="1" dirty="0">
                <a:solidFill>
                  <a:srgbClr val="C00000"/>
                </a:solidFill>
              </a:rPr>
              <a:t>Tell us now, how did you write all these words</a:t>
            </a:r>
            <a:r>
              <a:rPr lang="en-US" sz="2000" b="1" dirty="0"/>
              <a:t>—at his instruction?" </a:t>
            </a:r>
          </a:p>
          <a:p>
            <a:pPr algn="just"/>
            <a:r>
              <a:rPr lang="en-US" sz="2000" b="1" dirty="0"/>
              <a:t>  18  So Baruch answered them, "</a:t>
            </a:r>
            <a:r>
              <a:rPr lang="en-US" sz="2000" b="1" dirty="0">
                <a:solidFill>
                  <a:srgbClr val="C00000"/>
                </a:solidFill>
              </a:rPr>
              <a:t>He proclaimed </a:t>
            </a:r>
            <a:r>
              <a:rPr lang="en-US" sz="2000" b="1" dirty="0"/>
              <a:t>with his mouth</a:t>
            </a:r>
            <a:r>
              <a:rPr lang="en-US" sz="2400" b="1" dirty="0"/>
              <a:t> </a:t>
            </a:r>
            <a:r>
              <a:rPr lang="en-US" sz="2400" b="1" dirty="0">
                <a:solidFill>
                  <a:srgbClr val="C00000"/>
                </a:solidFill>
              </a:rPr>
              <a:t>all </a:t>
            </a:r>
            <a:r>
              <a:rPr lang="en-US" sz="2000" b="1" dirty="0">
                <a:solidFill>
                  <a:srgbClr val="C00000"/>
                </a:solidFill>
              </a:rPr>
              <a:t>these words </a:t>
            </a:r>
            <a:r>
              <a:rPr lang="en-US" sz="2000" b="1" dirty="0"/>
              <a:t>to me, and </a:t>
            </a:r>
            <a:r>
              <a:rPr lang="en-US" sz="2000" b="1" dirty="0">
                <a:solidFill>
                  <a:srgbClr val="C00000"/>
                </a:solidFill>
              </a:rPr>
              <a:t>I wrote them </a:t>
            </a:r>
            <a:r>
              <a:rPr lang="en-US" sz="2000" b="1" dirty="0"/>
              <a:t>with ink in the book." </a:t>
            </a:r>
          </a:p>
          <a:p>
            <a:pPr algn="just"/>
            <a:r>
              <a:rPr lang="en-US" sz="2000" b="1" dirty="0"/>
              <a:t>  19  Then the princes said to Baruch, "Go and hide, you and Jeremiah; and let no one know where you are.“</a:t>
            </a:r>
          </a:p>
          <a:p>
            <a:pPr algn="just"/>
            <a:r>
              <a:rPr lang="en-US" sz="2000" b="1" dirty="0"/>
              <a:t>... </a:t>
            </a:r>
          </a:p>
          <a:p>
            <a:pPr algn="just"/>
            <a:r>
              <a:rPr lang="en-US" sz="2000" b="1" dirty="0"/>
              <a:t>  21  So the king sent </a:t>
            </a:r>
            <a:r>
              <a:rPr lang="en-US" sz="2000" b="1" dirty="0" err="1"/>
              <a:t>Jehudi</a:t>
            </a:r>
            <a:r>
              <a:rPr lang="en-US" sz="2000" b="1" dirty="0"/>
              <a:t> to bring the scroll, and he took it from </a:t>
            </a:r>
            <a:r>
              <a:rPr lang="en-US" sz="2000" b="1" dirty="0" err="1"/>
              <a:t>Elishama</a:t>
            </a:r>
            <a:r>
              <a:rPr lang="en-US" sz="2000" b="1" dirty="0"/>
              <a:t> the scribe's chamber. And </a:t>
            </a:r>
            <a:r>
              <a:rPr lang="en-US" sz="2000" b="1" dirty="0" err="1">
                <a:solidFill>
                  <a:srgbClr val="C00000"/>
                </a:solidFill>
              </a:rPr>
              <a:t>Jehudi</a:t>
            </a:r>
            <a:r>
              <a:rPr lang="en-US" sz="2000" b="1" dirty="0">
                <a:solidFill>
                  <a:srgbClr val="C00000"/>
                </a:solidFill>
              </a:rPr>
              <a:t> read it in the hearing of the king</a:t>
            </a:r>
            <a:r>
              <a:rPr lang="en-US" sz="2000" b="1" dirty="0"/>
              <a:t> and in the hearing of all the princes who stood beside the king. </a:t>
            </a:r>
          </a:p>
        </p:txBody>
      </p:sp>
    </p:spTree>
    <p:extLst>
      <p:ext uri="{BB962C8B-B14F-4D97-AF65-F5344CB8AC3E}">
        <p14:creationId xmlns:p14="http://schemas.microsoft.com/office/powerpoint/2010/main" val="8697380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4708981"/>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17525" indent="-461963">
              <a:buFont typeface="Wingdings" panose="05000000000000000000" pitchFamily="2" charset="2"/>
              <a:buChar char="Ø"/>
              <a:tabLst>
                <a:tab pos="1939925" algn="l"/>
              </a:tabLst>
            </a:pPr>
            <a:r>
              <a:rPr lang="en-US" sz="2400" b="1" dirty="0"/>
              <a:t>Jehoiakim &amp; the scroll—Jer. 36</a:t>
            </a:r>
          </a:p>
          <a:p>
            <a:pPr marL="55562">
              <a:tabLst>
                <a:tab pos="1939925" algn="l"/>
              </a:tabLst>
            </a:pPr>
            <a:r>
              <a:rPr lang="en-US" sz="2400" b="1" dirty="0"/>
              <a:t>       - Jeremiah gives book of Jeremiah to</a:t>
            </a:r>
          </a:p>
          <a:p>
            <a:pPr marL="55562">
              <a:tabLst>
                <a:tab pos="1939925" algn="l"/>
              </a:tabLst>
            </a:pPr>
            <a:r>
              <a:rPr lang="en-US" sz="2400" b="1" dirty="0"/>
              <a:t>         Baruch to read in temple (vs. 1-6)</a:t>
            </a:r>
          </a:p>
          <a:p>
            <a:pPr marL="55562">
              <a:tabLst>
                <a:tab pos="1939925" algn="l"/>
              </a:tabLst>
            </a:pPr>
            <a:r>
              <a:rPr lang="en-US" sz="2400" b="1" dirty="0"/>
              <a:t>       - Description of inspiration (v. 18)</a:t>
            </a:r>
          </a:p>
          <a:p>
            <a:pPr marL="55562">
              <a:tabLst>
                <a:tab pos="1939925" algn="l"/>
              </a:tabLst>
            </a:pPr>
            <a:r>
              <a:rPr lang="en-US" sz="2400" b="1" dirty="0"/>
              <a:t>       - Read first at feast, then book taken</a:t>
            </a:r>
          </a:p>
          <a:p>
            <a:pPr marL="55562">
              <a:tabLst>
                <a:tab pos="1939925" algn="l"/>
              </a:tabLst>
            </a:pPr>
            <a:r>
              <a:rPr lang="en-US" sz="2400" b="1" dirty="0"/>
              <a:t>         and read to king</a:t>
            </a:r>
          </a:p>
          <a:p>
            <a:pPr marL="55562">
              <a:tabLst>
                <a:tab pos="1939925" algn="l"/>
              </a:tabLst>
            </a:pPr>
            <a:r>
              <a:rPr lang="en-US" sz="2400" b="1" dirty="0"/>
              <a:t>       - The king took knife and cut up the   </a:t>
            </a:r>
          </a:p>
          <a:p>
            <a:pPr marL="55562">
              <a:tabLst>
                <a:tab pos="1939925" algn="l"/>
              </a:tabLst>
            </a:pPr>
            <a:r>
              <a:rPr lang="en-US" sz="2400" b="1" dirty="0"/>
              <a:t>         “Bible” and burned it (vs. 22-27)</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22  Now the king was sitting in the winter house in the ninth month, with a fire burning on the hearth before him. </a:t>
            </a:r>
          </a:p>
          <a:p>
            <a:pPr algn="just"/>
            <a:r>
              <a:rPr lang="en-US" sz="2000" b="1" dirty="0"/>
              <a:t>  23  And it happened, when </a:t>
            </a:r>
            <a:r>
              <a:rPr lang="en-US" sz="2000" b="1" dirty="0" err="1"/>
              <a:t>Jehudi</a:t>
            </a:r>
            <a:r>
              <a:rPr lang="en-US" sz="2000" b="1" dirty="0"/>
              <a:t> had read three or four columns, </a:t>
            </a:r>
            <a:r>
              <a:rPr lang="en-US" sz="2000" b="1" dirty="0">
                <a:solidFill>
                  <a:srgbClr val="C00000"/>
                </a:solidFill>
              </a:rPr>
              <a:t>that the king cut it with the scribe's knife and cast it into the fire that was on the hearth</a:t>
            </a:r>
            <a:r>
              <a:rPr lang="en-US" sz="2000" b="1" dirty="0"/>
              <a:t>, until all the scroll was consumed in the fire that was on the hearth. </a:t>
            </a:r>
          </a:p>
          <a:p>
            <a:pPr algn="just"/>
            <a:r>
              <a:rPr lang="en-US" sz="2000" b="1" dirty="0"/>
              <a:t>  24  Yet they were not afraid, nor did they tear their garments, the king nor any of his servants who heard all these words. </a:t>
            </a:r>
          </a:p>
          <a:p>
            <a:pPr algn="just"/>
            <a:r>
              <a:rPr lang="en-US" sz="2000" b="1" dirty="0"/>
              <a:t>  25  Nevertheless Elnathan, </a:t>
            </a:r>
            <a:r>
              <a:rPr lang="en-US" sz="2000" b="1" dirty="0" err="1"/>
              <a:t>Delaiah</a:t>
            </a:r>
            <a:r>
              <a:rPr lang="en-US" sz="2000" b="1" dirty="0"/>
              <a:t>, and </a:t>
            </a:r>
            <a:r>
              <a:rPr lang="en-US" sz="2000" b="1" dirty="0" err="1"/>
              <a:t>Gemariah</a:t>
            </a:r>
            <a:r>
              <a:rPr lang="en-US" sz="2000" b="1" dirty="0"/>
              <a:t> implored the king not to burn the scroll; but he would not listen to them. </a:t>
            </a:r>
          </a:p>
          <a:p>
            <a:pPr algn="just"/>
            <a:r>
              <a:rPr lang="en-US" sz="2000" b="1" dirty="0"/>
              <a:t>  26  And the king commanded </a:t>
            </a:r>
            <a:r>
              <a:rPr lang="en-US" sz="2000" b="1" dirty="0" err="1"/>
              <a:t>Jerahmeel</a:t>
            </a:r>
            <a:r>
              <a:rPr lang="en-US" sz="2000" b="1" dirty="0"/>
              <a:t> the king's son, </a:t>
            </a:r>
            <a:r>
              <a:rPr lang="en-US" sz="2000" b="1" dirty="0" err="1"/>
              <a:t>Seraiah</a:t>
            </a:r>
            <a:r>
              <a:rPr lang="en-US" sz="2000" b="1" dirty="0"/>
              <a:t> the son of </a:t>
            </a:r>
            <a:r>
              <a:rPr lang="en-US" sz="2000" b="1" dirty="0" err="1"/>
              <a:t>Azriel</a:t>
            </a:r>
            <a:r>
              <a:rPr lang="en-US" sz="2000" b="1" dirty="0"/>
              <a:t>, and </a:t>
            </a:r>
            <a:r>
              <a:rPr lang="en-US" sz="2000" b="1" dirty="0" err="1"/>
              <a:t>Shelemiah</a:t>
            </a:r>
            <a:r>
              <a:rPr lang="en-US" sz="2000" b="1" dirty="0"/>
              <a:t> the son of </a:t>
            </a:r>
            <a:r>
              <a:rPr lang="en-US" sz="2000" b="1" dirty="0" err="1"/>
              <a:t>Abdeel</a:t>
            </a:r>
            <a:r>
              <a:rPr lang="en-US" sz="2000" b="1" dirty="0"/>
              <a:t>, to </a:t>
            </a:r>
            <a:r>
              <a:rPr lang="en-US" sz="2000" b="1" dirty="0">
                <a:solidFill>
                  <a:srgbClr val="C00000"/>
                </a:solidFill>
              </a:rPr>
              <a:t>seize Baruch the scribe and Jeremiah the prophet, but the LORD hid them</a:t>
            </a:r>
            <a:r>
              <a:rPr lang="en-US" sz="2000" b="1" dirty="0"/>
              <a:t>.</a:t>
            </a:r>
          </a:p>
          <a:p>
            <a:pPr algn="just"/>
            <a:endParaRPr lang="en-US" sz="2000" b="1" dirty="0"/>
          </a:p>
          <a:p>
            <a:pPr algn="just"/>
            <a:endParaRPr lang="en-US" sz="2000" b="1" dirty="0"/>
          </a:p>
        </p:txBody>
      </p:sp>
    </p:spTree>
    <p:extLst>
      <p:ext uri="{BB962C8B-B14F-4D97-AF65-F5344CB8AC3E}">
        <p14:creationId xmlns:p14="http://schemas.microsoft.com/office/powerpoint/2010/main" val="8202067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5078313"/>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17525" indent="-461963">
              <a:buFont typeface="Wingdings" panose="05000000000000000000" pitchFamily="2" charset="2"/>
              <a:buChar char="Ø"/>
              <a:tabLst>
                <a:tab pos="1939925" algn="l"/>
              </a:tabLst>
            </a:pPr>
            <a:r>
              <a:rPr lang="en-US" sz="2400" b="1" dirty="0"/>
              <a:t>Jehoiakim &amp; the scroll—Jer. 36</a:t>
            </a:r>
          </a:p>
          <a:p>
            <a:pPr marL="55562">
              <a:tabLst>
                <a:tab pos="1939925" algn="l"/>
              </a:tabLst>
            </a:pPr>
            <a:r>
              <a:rPr lang="en-US" sz="2400" b="1" dirty="0"/>
              <a:t>       - Jeremiah gives book of Jeremiah to</a:t>
            </a:r>
          </a:p>
          <a:p>
            <a:pPr marL="55562">
              <a:tabLst>
                <a:tab pos="1939925" algn="l"/>
              </a:tabLst>
            </a:pPr>
            <a:r>
              <a:rPr lang="en-US" sz="2400" b="1" dirty="0"/>
              <a:t>         Baruch to read in temple (vs. 1-6)</a:t>
            </a:r>
          </a:p>
          <a:p>
            <a:pPr marL="55562">
              <a:tabLst>
                <a:tab pos="1939925" algn="l"/>
              </a:tabLst>
            </a:pPr>
            <a:r>
              <a:rPr lang="en-US" sz="2400" b="1" dirty="0"/>
              <a:t>       - Description of inspiration (v. 18)</a:t>
            </a:r>
          </a:p>
          <a:p>
            <a:pPr marL="55562">
              <a:tabLst>
                <a:tab pos="1939925" algn="l"/>
              </a:tabLst>
            </a:pPr>
            <a:r>
              <a:rPr lang="en-US" sz="2400" b="1" dirty="0"/>
              <a:t>       - Read first at feast, then book taken</a:t>
            </a:r>
          </a:p>
          <a:p>
            <a:pPr marL="55562">
              <a:tabLst>
                <a:tab pos="1939925" algn="l"/>
              </a:tabLst>
            </a:pPr>
            <a:r>
              <a:rPr lang="en-US" sz="2400" b="1" dirty="0"/>
              <a:t>         and read to king</a:t>
            </a:r>
          </a:p>
          <a:p>
            <a:pPr marL="55562">
              <a:tabLst>
                <a:tab pos="1939925" algn="l"/>
              </a:tabLst>
            </a:pPr>
            <a:r>
              <a:rPr lang="en-US" sz="2400" b="1" dirty="0"/>
              <a:t>       - The king took knife and cut up the   </a:t>
            </a:r>
          </a:p>
          <a:p>
            <a:pPr marL="55562">
              <a:tabLst>
                <a:tab pos="1939925" algn="l"/>
              </a:tabLst>
            </a:pPr>
            <a:r>
              <a:rPr lang="en-US" sz="2400" b="1" dirty="0"/>
              <a:t>         “Bible” and burned it (vs. 22-27)</a:t>
            </a:r>
          </a:p>
          <a:p>
            <a:pPr marL="55562">
              <a:tabLst>
                <a:tab pos="1939925" algn="l"/>
              </a:tabLst>
            </a:pPr>
            <a:r>
              <a:rPr lang="en-US" sz="2400" b="1" dirty="0"/>
              <a:t>       - The “Rest of the Story” </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27  Now after the king had burned the scroll with the words which Baruch had written at the instruction of Jeremiah, the word of the LORD came to Jeremiah, saying: </a:t>
            </a:r>
          </a:p>
          <a:p>
            <a:pPr algn="just"/>
            <a:r>
              <a:rPr lang="en-US" sz="2000" b="1" dirty="0"/>
              <a:t>  28  "</a:t>
            </a:r>
            <a:r>
              <a:rPr lang="en-US" sz="2000" b="1" dirty="0">
                <a:solidFill>
                  <a:srgbClr val="C00000"/>
                </a:solidFill>
              </a:rPr>
              <a:t>Take yet another scroll</a:t>
            </a:r>
            <a:r>
              <a:rPr lang="en-US" sz="2000" b="1" dirty="0"/>
              <a:t>, and write on it</a:t>
            </a:r>
            <a:r>
              <a:rPr lang="en-US" sz="2000" b="1" dirty="0">
                <a:solidFill>
                  <a:srgbClr val="C00000"/>
                </a:solidFill>
              </a:rPr>
              <a:t> all the former words</a:t>
            </a:r>
            <a:r>
              <a:rPr lang="en-US" sz="2000" b="1" dirty="0"/>
              <a:t> that were in the first scroll which Jehoiakim the king of Judah has burned . . . </a:t>
            </a:r>
          </a:p>
          <a:p>
            <a:pPr algn="just"/>
            <a:r>
              <a:rPr lang="en-US" sz="2000" b="1" dirty="0"/>
              <a:t>  30 Therefore thus says the LORD concerning Jehoiakim king of Judah: "He shall have no one to sit on the throne of David, and his dead body shall be cast out to the heat of the day and the frost of the night. . . . </a:t>
            </a:r>
          </a:p>
          <a:p>
            <a:pPr algn="just"/>
            <a:r>
              <a:rPr lang="en-US" sz="2000" b="1" dirty="0"/>
              <a:t> 32  Then Jeremiah took another scroll and gave it to Baruch the scribe, the son of Neriah, who wrote on it at the instruction of Jeremiah </a:t>
            </a:r>
            <a:r>
              <a:rPr lang="en-US" sz="2000" b="1" dirty="0">
                <a:solidFill>
                  <a:srgbClr val="C00000"/>
                </a:solidFill>
              </a:rPr>
              <a:t>all the words of the book which Jehoiakim king of Judah had burned in the fire</a:t>
            </a:r>
            <a:r>
              <a:rPr lang="en-US" sz="2000" b="1" dirty="0"/>
              <a:t>. And besides, </a:t>
            </a:r>
            <a:r>
              <a:rPr lang="en-US" sz="2000" b="1" dirty="0">
                <a:solidFill>
                  <a:srgbClr val="C00000"/>
                </a:solidFill>
              </a:rPr>
              <a:t>there were added to them many similar words.</a:t>
            </a:r>
          </a:p>
          <a:p>
            <a:pPr algn="just"/>
            <a:endParaRPr lang="en-US" sz="2000" b="1" dirty="0"/>
          </a:p>
          <a:p>
            <a:pPr algn="just"/>
            <a:endParaRPr lang="en-US" sz="2000" b="1" dirty="0"/>
          </a:p>
          <a:p>
            <a:pPr algn="just"/>
            <a:endParaRPr lang="en-US" sz="2000" b="1" dirty="0"/>
          </a:p>
        </p:txBody>
      </p:sp>
    </p:spTree>
    <p:extLst>
      <p:ext uri="{BB962C8B-B14F-4D97-AF65-F5344CB8AC3E}">
        <p14:creationId xmlns:p14="http://schemas.microsoft.com/office/powerpoint/2010/main" val="5721690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286520"/>
            <a:ext cx="5654842" cy="4339650"/>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17525" indent="-461963">
              <a:buFont typeface="Wingdings" panose="05000000000000000000" pitchFamily="2" charset="2"/>
              <a:buChar char="Ø"/>
              <a:tabLst>
                <a:tab pos="1939925" algn="l"/>
              </a:tabLst>
            </a:pPr>
            <a:r>
              <a:rPr lang="en-US" sz="2400" b="1" dirty="0"/>
              <a:t>Jehoiakim &amp; the scroll—Jer. 36</a:t>
            </a:r>
          </a:p>
          <a:p>
            <a:pPr marL="517525" indent="-461963">
              <a:buFont typeface="Wingdings" panose="05000000000000000000" pitchFamily="2" charset="2"/>
              <a:buChar char="Ø"/>
              <a:tabLst>
                <a:tab pos="1939925" algn="l"/>
              </a:tabLst>
            </a:pPr>
            <a:r>
              <a:rPr lang="en-US" sz="2400" b="1" dirty="0"/>
              <a:t>After this Jeremiah imprisoned, put in dungeon and its mire, delivered by </a:t>
            </a:r>
            <a:r>
              <a:rPr lang="en-US" sz="2400" b="1" dirty="0" err="1"/>
              <a:t>Ebed</a:t>
            </a:r>
            <a:r>
              <a:rPr lang="en-US" sz="2400" b="1" dirty="0"/>
              <a:t>-Melech (the Ethiopian eunuch),  then Jerusalem falls and Jeremiah forced to go with some Jews who fled to Egypt (</a:t>
            </a:r>
            <a:r>
              <a:rPr lang="en-US" sz="2400" b="1" dirty="0" err="1"/>
              <a:t>ch.</a:t>
            </a:r>
            <a:r>
              <a:rPr lang="en-US" sz="2400" b="1" dirty="0"/>
              <a:t> 37-43)</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marL="55562" algn="ctr">
              <a:tabLst>
                <a:tab pos="1939925" algn="l"/>
              </a:tabLst>
            </a:pPr>
            <a:r>
              <a:rPr lang="en-US" sz="4000" b="1" i="1" dirty="0"/>
              <a:t>After this Jeremiah</a:t>
            </a:r>
          </a:p>
          <a:p>
            <a:pPr marL="55562" algn="ctr">
              <a:tabLst>
                <a:tab pos="1939925" algn="l"/>
              </a:tabLst>
            </a:pPr>
            <a:r>
              <a:rPr lang="en-US" sz="4000" b="1" i="1" dirty="0"/>
              <a:t>imprisoned,</a:t>
            </a:r>
          </a:p>
          <a:p>
            <a:pPr marL="55562" algn="ctr">
              <a:tabLst>
                <a:tab pos="1939925" algn="l"/>
              </a:tabLst>
            </a:pPr>
            <a:r>
              <a:rPr lang="en-US" sz="4000" b="1" i="1" dirty="0"/>
              <a:t>put in dungeon and its mire, delivered by </a:t>
            </a:r>
            <a:r>
              <a:rPr lang="en-US" sz="4000" b="1" i="1" dirty="0" err="1"/>
              <a:t>Ebed</a:t>
            </a:r>
            <a:r>
              <a:rPr lang="en-US" sz="4000" b="1" i="1" dirty="0"/>
              <a:t>-Melech (the Ethiopian eunuch), then</a:t>
            </a:r>
          </a:p>
          <a:p>
            <a:pPr marL="55562" algn="ctr">
              <a:tabLst>
                <a:tab pos="1939925" algn="l"/>
              </a:tabLst>
            </a:pPr>
            <a:r>
              <a:rPr lang="en-US" sz="4000" b="1" i="1" dirty="0"/>
              <a:t>Jerusalem falls,  and </a:t>
            </a:r>
          </a:p>
          <a:p>
            <a:pPr marL="55562" algn="ctr">
              <a:tabLst>
                <a:tab pos="1939925" algn="l"/>
              </a:tabLst>
            </a:pPr>
            <a:r>
              <a:rPr lang="en-US" sz="4000" b="1" i="1" dirty="0"/>
              <a:t> Jeremiah forced to go</a:t>
            </a:r>
          </a:p>
          <a:p>
            <a:pPr marL="55562" algn="ctr">
              <a:tabLst>
                <a:tab pos="1939925" algn="l"/>
              </a:tabLst>
            </a:pPr>
            <a:r>
              <a:rPr lang="en-US" sz="4000" b="1" i="1" dirty="0"/>
              <a:t> with some Jews who fled to Egypt (</a:t>
            </a:r>
            <a:r>
              <a:rPr lang="en-US" sz="4000" b="1" i="1" dirty="0" err="1"/>
              <a:t>ch.</a:t>
            </a:r>
            <a:r>
              <a:rPr lang="en-US" sz="4000" b="1" i="1" dirty="0"/>
              <a:t> 37-43)</a:t>
            </a:r>
          </a:p>
        </p:txBody>
      </p:sp>
    </p:spTree>
    <p:extLst>
      <p:ext uri="{BB962C8B-B14F-4D97-AF65-F5344CB8AC3E}">
        <p14:creationId xmlns:p14="http://schemas.microsoft.com/office/powerpoint/2010/main" val="9246343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286520"/>
            <a:ext cx="5654842" cy="2492990"/>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17525" indent="-461963">
              <a:buFont typeface="Wingdings" panose="05000000000000000000" pitchFamily="2" charset="2"/>
              <a:buChar char="Ø"/>
              <a:tabLst>
                <a:tab pos="1939925" algn="l"/>
              </a:tabLst>
            </a:pPr>
            <a:r>
              <a:rPr lang="en-US" sz="2400" b="1" dirty="0"/>
              <a:t>Jehoiakim &amp; the scroll—Jer. 36</a:t>
            </a:r>
          </a:p>
          <a:p>
            <a:pPr marL="517525" indent="-461963">
              <a:buFont typeface="Wingdings" panose="05000000000000000000" pitchFamily="2" charset="2"/>
              <a:buChar char="Ø"/>
              <a:tabLst>
                <a:tab pos="1939925" algn="l"/>
              </a:tabLst>
            </a:pPr>
            <a:r>
              <a:rPr lang="en-US" sz="2400" b="1" dirty="0"/>
              <a:t>God’s judgments against nations</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ctr"/>
            <a:endParaRPr lang="en-US" sz="2000" b="1" dirty="0"/>
          </a:p>
          <a:p>
            <a:pPr algn="ctr"/>
            <a:endParaRPr lang="en-US" sz="2000" b="1" dirty="0"/>
          </a:p>
          <a:p>
            <a:pPr algn="ctr"/>
            <a:endParaRPr lang="en-US" sz="2000" b="1" dirty="0"/>
          </a:p>
          <a:p>
            <a:pPr algn="ctr"/>
            <a:endParaRPr lang="en-US" sz="2000" b="1" dirty="0"/>
          </a:p>
          <a:p>
            <a:pPr algn="ctr"/>
            <a:endParaRPr lang="en-US" sz="2000" b="1" dirty="0"/>
          </a:p>
          <a:p>
            <a:pPr algn="ctr"/>
            <a:endParaRPr lang="en-US" sz="2000" b="1" dirty="0"/>
          </a:p>
          <a:p>
            <a:pPr algn="ctr"/>
            <a:endParaRPr lang="en-US" sz="2000" b="1" dirty="0"/>
          </a:p>
          <a:p>
            <a:pPr algn="ctr"/>
            <a:endParaRPr lang="en-US" sz="2000" b="1" dirty="0"/>
          </a:p>
          <a:p>
            <a:pPr algn="ctr"/>
            <a:endParaRPr lang="en-US" sz="2000" b="1" dirty="0"/>
          </a:p>
          <a:p>
            <a:pPr algn="ctr"/>
            <a:endParaRPr lang="en-US" sz="2000" b="1" dirty="0"/>
          </a:p>
          <a:p>
            <a:pPr algn="ctr"/>
            <a:endParaRPr lang="en-US" sz="2000" b="1" dirty="0"/>
          </a:p>
          <a:p>
            <a:pPr algn="ctr"/>
            <a:endParaRPr lang="en-US" sz="2000" b="1" dirty="0"/>
          </a:p>
          <a:p>
            <a:pPr algn="ctr"/>
            <a:endParaRPr lang="en-US" sz="2000" b="1" dirty="0"/>
          </a:p>
          <a:p>
            <a:pPr algn="ctr"/>
            <a:endParaRPr lang="en-US" sz="2000" b="1" dirty="0"/>
          </a:p>
          <a:p>
            <a:pPr algn="ctr"/>
            <a:endParaRPr lang="en-US" sz="2000" b="1" dirty="0"/>
          </a:p>
          <a:p>
            <a:pPr algn="ctr"/>
            <a:endParaRPr lang="en-US" sz="2000" b="1" dirty="0"/>
          </a:p>
          <a:p>
            <a:pPr algn="ctr"/>
            <a:endParaRPr lang="en-US" sz="2000" b="1" dirty="0"/>
          </a:p>
          <a:p>
            <a:pPr algn="ctr"/>
            <a:endParaRPr lang="en-US" sz="2000" b="1" dirty="0"/>
          </a:p>
          <a:p>
            <a:pPr algn="ctr"/>
            <a:endParaRPr lang="en-US" sz="2000" b="1" dirty="0"/>
          </a:p>
          <a:p>
            <a:pPr algn="ctr"/>
            <a:endParaRPr lang="en-US" sz="2000" b="1" dirty="0"/>
          </a:p>
        </p:txBody>
      </p:sp>
    </p:spTree>
    <p:extLst>
      <p:ext uri="{BB962C8B-B14F-4D97-AF65-F5344CB8AC3E}">
        <p14:creationId xmlns:p14="http://schemas.microsoft.com/office/powerpoint/2010/main" val="32073445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84452"/>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286520"/>
            <a:ext cx="5654842" cy="2862322"/>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17525" indent="-461963">
              <a:buFont typeface="Wingdings" panose="05000000000000000000" pitchFamily="2" charset="2"/>
              <a:buChar char="Ø"/>
              <a:tabLst>
                <a:tab pos="1939925" algn="l"/>
              </a:tabLst>
            </a:pPr>
            <a:r>
              <a:rPr lang="en-US" sz="2400" b="1" dirty="0"/>
              <a:t>Jehoiakim &amp; the scroll—Jer. 36</a:t>
            </a:r>
          </a:p>
          <a:p>
            <a:pPr marL="517525" indent="-461963">
              <a:buFont typeface="Wingdings" panose="05000000000000000000" pitchFamily="2" charset="2"/>
              <a:buChar char="Ø"/>
              <a:tabLst>
                <a:tab pos="1939925" algn="l"/>
              </a:tabLst>
            </a:pPr>
            <a:r>
              <a:rPr lang="en-US" sz="2400" b="1" dirty="0"/>
              <a:t>God’s judgments against nations</a:t>
            </a:r>
          </a:p>
          <a:p>
            <a:pPr marL="55562">
              <a:tabLst>
                <a:tab pos="1939925" algn="l"/>
              </a:tabLst>
            </a:pPr>
            <a:r>
              <a:rPr lang="en-US" sz="2400" b="1" dirty="0"/>
              <a:t>       - Against Jews fled to Egypt (</a:t>
            </a:r>
            <a:r>
              <a:rPr lang="en-US" sz="2400" b="1" dirty="0" err="1"/>
              <a:t>ch.</a:t>
            </a:r>
            <a:r>
              <a:rPr lang="en-US" sz="2400" b="1" dirty="0"/>
              <a:t> 44)</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Jer. 44:1  The word that came to Jeremiah concerning </a:t>
            </a:r>
            <a:r>
              <a:rPr lang="en-US" sz="2000" b="1" dirty="0">
                <a:solidFill>
                  <a:srgbClr val="C00000"/>
                </a:solidFill>
              </a:rPr>
              <a:t>all the Jews who dwell in the land of Egypt . . .  </a:t>
            </a:r>
          </a:p>
          <a:p>
            <a:pPr algn="just"/>
            <a:endParaRPr lang="en-US" sz="2000" b="1" dirty="0">
              <a:solidFill>
                <a:srgbClr val="C00000"/>
              </a:solidFill>
            </a:endParaRPr>
          </a:p>
          <a:p>
            <a:pPr algn="just"/>
            <a:endParaRPr lang="en-US" sz="2000" b="1" dirty="0">
              <a:solidFill>
                <a:srgbClr val="C00000"/>
              </a:solidFill>
            </a:endParaRPr>
          </a:p>
          <a:p>
            <a:pPr algn="just"/>
            <a:endParaRPr lang="en-US" sz="2000" b="1" dirty="0">
              <a:solidFill>
                <a:srgbClr val="C00000"/>
              </a:solidFill>
            </a:endParaRPr>
          </a:p>
          <a:p>
            <a:pPr algn="just"/>
            <a:endParaRPr lang="en-US" sz="2000" b="1" dirty="0">
              <a:solidFill>
                <a:srgbClr val="C00000"/>
              </a:solidFill>
            </a:endParaRPr>
          </a:p>
          <a:p>
            <a:pPr algn="just"/>
            <a:endParaRPr lang="en-US" sz="2000" b="1" dirty="0">
              <a:solidFill>
                <a:srgbClr val="C00000"/>
              </a:solidFill>
            </a:endParaRPr>
          </a:p>
          <a:p>
            <a:pPr algn="just"/>
            <a:endParaRPr lang="en-US" sz="2000" b="1" dirty="0">
              <a:solidFill>
                <a:srgbClr val="C00000"/>
              </a:solidFill>
            </a:endParaRPr>
          </a:p>
          <a:p>
            <a:pPr algn="just"/>
            <a:endParaRPr lang="en-US" sz="2000" b="1" dirty="0">
              <a:solidFill>
                <a:srgbClr val="C00000"/>
              </a:solidFill>
            </a:endParaRPr>
          </a:p>
          <a:p>
            <a:pPr algn="just"/>
            <a:endParaRPr lang="en-US" sz="2000" b="1" dirty="0">
              <a:solidFill>
                <a:srgbClr val="C00000"/>
              </a:solidFill>
            </a:endParaRPr>
          </a:p>
          <a:p>
            <a:pPr algn="just"/>
            <a:endParaRPr lang="en-US" sz="2000" b="1" dirty="0">
              <a:solidFill>
                <a:srgbClr val="C00000"/>
              </a:solidFill>
            </a:endParaRPr>
          </a:p>
          <a:p>
            <a:pPr algn="just"/>
            <a:endParaRPr lang="en-US" sz="2000" b="1" dirty="0">
              <a:solidFill>
                <a:srgbClr val="C00000"/>
              </a:solidFill>
            </a:endParaRPr>
          </a:p>
          <a:p>
            <a:pPr algn="just"/>
            <a:endParaRPr lang="en-US" sz="2000" b="1" dirty="0">
              <a:solidFill>
                <a:srgbClr val="C00000"/>
              </a:solidFill>
            </a:endParaRPr>
          </a:p>
          <a:p>
            <a:pPr algn="just"/>
            <a:endParaRPr lang="en-US" sz="2000" b="1" dirty="0">
              <a:solidFill>
                <a:srgbClr val="C00000"/>
              </a:solidFill>
            </a:endParaRPr>
          </a:p>
          <a:p>
            <a:pPr algn="just"/>
            <a:endParaRPr lang="en-US" sz="2000" b="1" dirty="0">
              <a:solidFill>
                <a:srgbClr val="C00000"/>
              </a:solidFill>
            </a:endParaRPr>
          </a:p>
          <a:p>
            <a:pPr algn="just"/>
            <a:endParaRPr lang="en-US" sz="2000" b="1" dirty="0">
              <a:solidFill>
                <a:srgbClr val="C00000"/>
              </a:solidFill>
            </a:endParaRPr>
          </a:p>
          <a:p>
            <a:pPr algn="just"/>
            <a:endParaRPr lang="en-US" sz="2000" b="1" dirty="0">
              <a:solidFill>
                <a:srgbClr val="C00000"/>
              </a:solidFill>
            </a:endParaRPr>
          </a:p>
          <a:p>
            <a:pPr algn="just"/>
            <a:endParaRPr lang="en-US" sz="2000" b="1" dirty="0">
              <a:solidFill>
                <a:srgbClr val="C00000"/>
              </a:solidFill>
            </a:endParaRPr>
          </a:p>
          <a:p>
            <a:pPr algn="just"/>
            <a:endParaRPr lang="en-US" sz="2000" b="1" dirty="0">
              <a:solidFill>
                <a:srgbClr val="C00000"/>
              </a:solidFill>
            </a:endParaRPr>
          </a:p>
          <a:p>
            <a:pPr algn="just"/>
            <a:endParaRPr lang="en-US" sz="2000" b="1" dirty="0"/>
          </a:p>
        </p:txBody>
      </p:sp>
    </p:spTree>
    <p:extLst>
      <p:ext uri="{BB962C8B-B14F-4D97-AF65-F5344CB8AC3E}">
        <p14:creationId xmlns:p14="http://schemas.microsoft.com/office/powerpoint/2010/main" val="3460950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5216"/>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1754326"/>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5562">
              <a:tabLst>
                <a:tab pos="1939925" algn="l"/>
              </a:tabLst>
            </a:pPr>
            <a:r>
              <a:rPr lang="en-US" sz="2400" b="1" dirty="0"/>
              <a:t>       - Next to last year of last kingdom (v. 1)</a:t>
            </a:r>
          </a:p>
          <a:p>
            <a:pPr marL="55562">
              <a:tabLst>
                <a:tab pos="1939925" algn="l"/>
              </a:tabLst>
            </a:pPr>
            <a:r>
              <a:rPr lang="en-US" sz="2400" b="1" dirty="0"/>
              <a:t>       - King Zedekiah, you will fail (v. 3-5)</a:t>
            </a:r>
          </a:p>
        </p:txBody>
      </p:sp>
      <p:sp>
        <p:nvSpPr>
          <p:cNvPr id="2" name="TextBox 1"/>
          <p:cNvSpPr txBox="1"/>
          <p:nvPr/>
        </p:nvSpPr>
        <p:spPr>
          <a:xfrm>
            <a:off x="5828147"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  The word that came to Jeremiah from the LORD—in </a:t>
            </a:r>
            <a:r>
              <a:rPr lang="en-US" sz="2000" b="1" dirty="0">
                <a:solidFill>
                  <a:schemeClr val="accent2">
                    <a:lumMod val="75000"/>
                  </a:schemeClr>
                </a:solidFill>
              </a:rPr>
              <a:t>the tenth year </a:t>
            </a:r>
            <a:r>
              <a:rPr lang="en-US" sz="2000" b="1" dirty="0"/>
              <a:t>of Zedekiah king of Judah, which was the eighteenth year of Nebuchadnezzar. </a:t>
            </a:r>
          </a:p>
          <a:p>
            <a:pPr algn="just"/>
            <a:r>
              <a:rPr lang="en-US" sz="2000" b="1" dirty="0"/>
              <a:t>  2  For then the king of Babylon's army besieged Jerusalem</a:t>
            </a:r>
            <a:r>
              <a:rPr lang="en-US" sz="2000" b="1" dirty="0">
                <a:solidFill>
                  <a:schemeClr val="accent2">
                    <a:lumMod val="75000"/>
                  </a:schemeClr>
                </a:solidFill>
              </a:rPr>
              <a:t>, and Jeremiah the prophet was shut up in the court of the prison</a:t>
            </a:r>
            <a:r>
              <a:rPr lang="en-US" sz="2000" b="1" dirty="0"/>
              <a:t>, which was in the king of Judah's house. </a:t>
            </a:r>
          </a:p>
          <a:p>
            <a:pPr algn="just"/>
            <a:r>
              <a:rPr lang="en-US" sz="2000" b="1" dirty="0"/>
              <a:t>  3  For Zedekiah king of Judah had shut him up, saying, "Why do you prophesy and say, 'Thus says the LORD: "Behold, I will give this city into the hand of the king of Babylon, and he shall take it; </a:t>
            </a:r>
          </a:p>
          <a:p>
            <a:pPr algn="just"/>
            <a:r>
              <a:rPr lang="en-US" sz="2000" b="1" dirty="0"/>
              <a:t>  4  and Zedekiah king of Judah shall not escape from the hand of the Chaldeans, but shall surely be delivered into the hand of the king of Babylon, and shall speak with him face to face, and see him eye to eye; </a:t>
            </a:r>
          </a:p>
          <a:p>
            <a:pPr algn="just"/>
            <a:r>
              <a:rPr lang="en-US" sz="2000" b="1" dirty="0"/>
              <a:t>  5  then he shall lead Zedekiah to Babylon, and there he shall be until I visit him," says the LORD; "though you fight with the Chaldeans</a:t>
            </a:r>
            <a:r>
              <a:rPr lang="en-US" sz="2000" b="1" dirty="0">
                <a:solidFill>
                  <a:schemeClr val="accent2">
                    <a:lumMod val="75000"/>
                  </a:schemeClr>
                </a:solidFill>
              </a:rPr>
              <a:t>, you shall not succeed</a:t>
            </a:r>
            <a:r>
              <a:rPr lang="en-US" sz="2000" b="1" dirty="0"/>
              <a:t>.“</a:t>
            </a:r>
          </a:p>
          <a:p>
            <a:pPr algn="just"/>
            <a:endParaRPr lang="en-US" sz="2000" b="1" dirty="0"/>
          </a:p>
          <a:p>
            <a:pPr algn="just"/>
            <a:endParaRPr lang="en-US" sz="2000" b="1" dirty="0"/>
          </a:p>
        </p:txBody>
      </p:sp>
    </p:spTree>
    <p:extLst>
      <p:ext uri="{BB962C8B-B14F-4D97-AF65-F5344CB8AC3E}">
        <p14:creationId xmlns:p14="http://schemas.microsoft.com/office/powerpoint/2010/main" val="11295675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286520"/>
            <a:ext cx="5654842" cy="3231654"/>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17525" indent="-461963">
              <a:buFont typeface="Wingdings" panose="05000000000000000000" pitchFamily="2" charset="2"/>
              <a:buChar char="Ø"/>
              <a:tabLst>
                <a:tab pos="1939925" algn="l"/>
              </a:tabLst>
            </a:pPr>
            <a:r>
              <a:rPr lang="en-US" sz="2400" b="1" dirty="0"/>
              <a:t>Jehoiakim &amp; the scroll—Jer. 36</a:t>
            </a:r>
          </a:p>
          <a:p>
            <a:pPr marL="517525" indent="-461963">
              <a:buFont typeface="Wingdings" panose="05000000000000000000" pitchFamily="2" charset="2"/>
              <a:buChar char="Ø"/>
              <a:tabLst>
                <a:tab pos="1939925" algn="l"/>
              </a:tabLst>
            </a:pPr>
            <a:r>
              <a:rPr lang="en-US" sz="2400" b="1" dirty="0"/>
              <a:t>God’s judgments against nations</a:t>
            </a:r>
          </a:p>
          <a:p>
            <a:pPr marL="55562">
              <a:tabLst>
                <a:tab pos="1939925" algn="l"/>
              </a:tabLst>
            </a:pPr>
            <a:r>
              <a:rPr lang="en-US" sz="2400" b="1" dirty="0"/>
              <a:t>       - Against Jews fled to Egypt (</a:t>
            </a:r>
            <a:r>
              <a:rPr lang="en-US" sz="2400" b="1" dirty="0" err="1"/>
              <a:t>ch.</a:t>
            </a:r>
            <a:r>
              <a:rPr lang="en-US" sz="2400" b="1" dirty="0"/>
              <a:t> 44)</a:t>
            </a:r>
          </a:p>
          <a:p>
            <a:pPr marL="55562">
              <a:tabLst>
                <a:tab pos="1939925" algn="l"/>
              </a:tabLst>
            </a:pPr>
            <a:r>
              <a:rPr lang="en-US" sz="2400" b="1" dirty="0"/>
              <a:t>       - Against Egypt (</a:t>
            </a:r>
            <a:r>
              <a:rPr lang="en-US" sz="2400" b="1" dirty="0" err="1"/>
              <a:t>ch.</a:t>
            </a:r>
            <a:r>
              <a:rPr lang="en-US" sz="2400" b="1" dirty="0"/>
              <a:t> 46)</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Jer. 44:1  The word that came to Jeremiah concerning all the Jews who dwell in the land of Egypt . . .  </a:t>
            </a:r>
          </a:p>
          <a:p>
            <a:pPr algn="just"/>
            <a:r>
              <a:rPr lang="en-US" sz="2000" b="1" dirty="0"/>
              <a:t>Jer. 46:1-2  The word of the LORD which came to Jeremiah the prophet against the nations. </a:t>
            </a:r>
            <a:r>
              <a:rPr lang="en-US" sz="2000" b="1" dirty="0">
                <a:solidFill>
                  <a:srgbClr val="FF0000"/>
                </a:solidFill>
              </a:rPr>
              <a:t>against Egypt </a:t>
            </a:r>
          </a:p>
          <a:p>
            <a:pPr algn="just"/>
            <a:endParaRPr lang="en-US" sz="2000" b="1" dirty="0">
              <a:solidFill>
                <a:srgbClr val="FF0000"/>
              </a:solidFill>
            </a:endParaRPr>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p:txBody>
      </p:sp>
    </p:spTree>
    <p:extLst>
      <p:ext uri="{BB962C8B-B14F-4D97-AF65-F5344CB8AC3E}">
        <p14:creationId xmlns:p14="http://schemas.microsoft.com/office/powerpoint/2010/main" val="29749694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286520"/>
            <a:ext cx="5654842" cy="3600986"/>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17525" indent="-461963">
              <a:buFont typeface="Wingdings" panose="05000000000000000000" pitchFamily="2" charset="2"/>
              <a:buChar char="Ø"/>
              <a:tabLst>
                <a:tab pos="1939925" algn="l"/>
              </a:tabLst>
            </a:pPr>
            <a:r>
              <a:rPr lang="en-US" sz="2400" b="1" dirty="0"/>
              <a:t>Jehoiakim &amp; the scroll—Jer. 36</a:t>
            </a:r>
          </a:p>
          <a:p>
            <a:pPr marL="517525" indent="-461963">
              <a:buFont typeface="Wingdings" panose="05000000000000000000" pitchFamily="2" charset="2"/>
              <a:buChar char="Ø"/>
              <a:tabLst>
                <a:tab pos="1939925" algn="l"/>
              </a:tabLst>
            </a:pPr>
            <a:r>
              <a:rPr lang="en-US" sz="2400" b="1" dirty="0"/>
              <a:t>God’s judgments against nations</a:t>
            </a:r>
          </a:p>
          <a:p>
            <a:pPr marL="55562">
              <a:tabLst>
                <a:tab pos="1939925" algn="l"/>
              </a:tabLst>
            </a:pPr>
            <a:r>
              <a:rPr lang="en-US" sz="2400" b="1" dirty="0"/>
              <a:t>       - Against Jews fled to Egypt (</a:t>
            </a:r>
            <a:r>
              <a:rPr lang="en-US" sz="2400" b="1" dirty="0" err="1"/>
              <a:t>ch.</a:t>
            </a:r>
            <a:r>
              <a:rPr lang="en-US" sz="2400" b="1" dirty="0"/>
              <a:t> 44)</a:t>
            </a:r>
          </a:p>
          <a:p>
            <a:pPr marL="55562">
              <a:tabLst>
                <a:tab pos="1939925" algn="l"/>
              </a:tabLst>
            </a:pPr>
            <a:r>
              <a:rPr lang="en-US" sz="2400" b="1" dirty="0"/>
              <a:t>       - Against Egypt (</a:t>
            </a:r>
            <a:r>
              <a:rPr lang="en-US" sz="2400" b="1" dirty="0" err="1"/>
              <a:t>ch.</a:t>
            </a:r>
            <a:r>
              <a:rPr lang="en-US" sz="2400" b="1" dirty="0"/>
              <a:t> 46)</a:t>
            </a:r>
          </a:p>
          <a:p>
            <a:pPr marL="55562">
              <a:tabLst>
                <a:tab pos="1939925" algn="l"/>
              </a:tabLst>
            </a:pPr>
            <a:r>
              <a:rPr lang="en-US" sz="2400" b="1" dirty="0"/>
              <a:t>       - Against Philistia (</a:t>
            </a:r>
            <a:r>
              <a:rPr lang="en-US" sz="2400" b="1" dirty="0" err="1"/>
              <a:t>ch.</a:t>
            </a:r>
            <a:r>
              <a:rPr lang="en-US" sz="2400" b="1" dirty="0"/>
              <a:t> 47)</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Jer. 44:1  The word that came to Jeremiah concerning all the Jews who dwell in the land of Egypt . . .  </a:t>
            </a:r>
          </a:p>
          <a:p>
            <a:pPr algn="just"/>
            <a:r>
              <a:rPr lang="en-US" sz="2000" b="1" dirty="0"/>
              <a:t>Jer. 46:1-2  The word of the LORD which came to Jeremiah the prophet against the nations. against Egypt </a:t>
            </a:r>
          </a:p>
          <a:p>
            <a:pPr algn="just"/>
            <a:r>
              <a:rPr lang="en-US" sz="2000" b="1" dirty="0"/>
              <a:t>Jer. 47:1  The word of the LORD that came to Jeremiah the prophet </a:t>
            </a:r>
            <a:r>
              <a:rPr lang="en-US" sz="2000" b="1" dirty="0">
                <a:solidFill>
                  <a:srgbClr val="FF0000"/>
                </a:solidFill>
              </a:rPr>
              <a:t>against the Philistines</a:t>
            </a:r>
            <a:r>
              <a:rPr lang="en-US" sz="2000" b="1" dirty="0"/>
              <a:t>, before Pharaoh attacked Gaza. </a:t>
            </a:r>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p:txBody>
      </p:sp>
    </p:spTree>
    <p:extLst>
      <p:ext uri="{BB962C8B-B14F-4D97-AF65-F5344CB8AC3E}">
        <p14:creationId xmlns:p14="http://schemas.microsoft.com/office/powerpoint/2010/main" val="28858481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286520"/>
            <a:ext cx="5654842" cy="3970318"/>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17525" indent="-461963">
              <a:buFont typeface="Wingdings" panose="05000000000000000000" pitchFamily="2" charset="2"/>
              <a:buChar char="Ø"/>
              <a:tabLst>
                <a:tab pos="1939925" algn="l"/>
              </a:tabLst>
            </a:pPr>
            <a:r>
              <a:rPr lang="en-US" sz="2400" b="1" dirty="0"/>
              <a:t>Jehoiakim &amp; the scroll—Jer. 36</a:t>
            </a:r>
          </a:p>
          <a:p>
            <a:pPr marL="517525" indent="-461963">
              <a:buFont typeface="Wingdings" panose="05000000000000000000" pitchFamily="2" charset="2"/>
              <a:buChar char="Ø"/>
              <a:tabLst>
                <a:tab pos="1939925" algn="l"/>
              </a:tabLst>
            </a:pPr>
            <a:r>
              <a:rPr lang="en-US" sz="2400" b="1" dirty="0"/>
              <a:t>God’s judgments against nations</a:t>
            </a:r>
          </a:p>
          <a:p>
            <a:pPr marL="55562">
              <a:tabLst>
                <a:tab pos="1939925" algn="l"/>
              </a:tabLst>
            </a:pPr>
            <a:r>
              <a:rPr lang="en-US" sz="2400" b="1" dirty="0"/>
              <a:t>       - Against Jews fled to Egypt (</a:t>
            </a:r>
            <a:r>
              <a:rPr lang="en-US" sz="2400" b="1" dirty="0" err="1"/>
              <a:t>ch.</a:t>
            </a:r>
            <a:r>
              <a:rPr lang="en-US" sz="2400" b="1" dirty="0"/>
              <a:t> 44)</a:t>
            </a:r>
          </a:p>
          <a:p>
            <a:pPr marL="55562">
              <a:tabLst>
                <a:tab pos="1939925" algn="l"/>
              </a:tabLst>
            </a:pPr>
            <a:r>
              <a:rPr lang="en-US" sz="2400" b="1" dirty="0"/>
              <a:t>       - Against Egypt (</a:t>
            </a:r>
            <a:r>
              <a:rPr lang="en-US" sz="2400" b="1" dirty="0" err="1"/>
              <a:t>ch.</a:t>
            </a:r>
            <a:r>
              <a:rPr lang="en-US" sz="2400" b="1" dirty="0"/>
              <a:t> 46)</a:t>
            </a:r>
          </a:p>
          <a:p>
            <a:pPr marL="55562">
              <a:tabLst>
                <a:tab pos="1939925" algn="l"/>
              </a:tabLst>
            </a:pPr>
            <a:r>
              <a:rPr lang="en-US" sz="2400" b="1" dirty="0"/>
              <a:t>       - Against Philistia (</a:t>
            </a:r>
            <a:r>
              <a:rPr lang="en-US" sz="2400" b="1" dirty="0" err="1"/>
              <a:t>ch.</a:t>
            </a:r>
            <a:r>
              <a:rPr lang="en-US" sz="2400" b="1" dirty="0"/>
              <a:t> 47)</a:t>
            </a:r>
          </a:p>
          <a:p>
            <a:pPr marL="55562">
              <a:tabLst>
                <a:tab pos="1939925" algn="l"/>
              </a:tabLst>
            </a:pPr>
            <a:r>
              <a:rPr lang="en-US" sz="2400" b="1" dirty="0"/>
              <a:t>       - Against Moab (</a:t>
            </a:r>
            <a:r>
              <a:rPr lang="en-US" sz="2400" b="1" dirty="0" err="1"/>
              <a:t>ch.</a:t>
            </a:r>
            <a:r>
              <a:rPr lang="en-US" sz="2400" b="1" dirty="0"/>
              <a:t> 48)</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Jer. 44:1  The word that came to Jeremiah concerning all the Jews who dwell in the land of Egypt . . .  </a:t>
            </a:r>
          </a:p>
          <a:p>
            <a:pPr algn="just"/>
            <a:r>
              <a:rPr lang="en-US" sz="2000" b="1" dirty="0"/>
              <a:t>Jer. 46:1-2  The word of the LORD which came to Jeremiah the prophet against the nations. against Egypt </a:t>
            </a:r>
          </a:p>
          <a:p>
            <a:pPr algn="just"/>
            <a:r>
              <a:rPr lang="en-US" sz="2000" b="1" dirty="0"/>
              <a:t>Jer. 47:1  The word of the LORD that came to Jeremiah the prophet against the Philistines, before Pharaoh attacked Gaza. </a:t>
            </a:r>
          </a:p>
          <a:p>
            <a:pPr algn="just"/>
            <a:r>
              <a:rPr lang="en-US" sz="2000" b="1" dirty="0"/>
              <a:t>Jer. 48:1  </a:t>
            </a:r>
            <a:r>
              <a:rPr lang="en-US" sz="2000" b="1" dirty="0">
                <a:solidFill>
                  <a:srgbClr val="FF0000"/>
                </a:solidFill>
              </a:rPr>
              <a:t>Against Moab</a:t>
            </a:r>
            <a:r>
              <a:rPr lang="en-US" sz="2000" b="1" dirty="0"/>
              <a:t>. Thus says the LORD of host . .  </a:t>
            </a:r>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p:txBody>
      </p:sp>
    </p:spTree>
    <p:extLst>
      <p:ext uri="{BB962C8B-B14F-4D97-AF65-F5344CB8AC3E}">
        <p14:creationId xmlns:p14="http://schemas.microsoft.com/office/powerpoint/2010/main" val="22245658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286520"/>
            <a:ext cx="5654842" cy="4339650"/>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17525" indent="-461963">
              <a:buFont typeface="Wingdings" panose="05000000000000000000" pitchFamily="2" charset="2"/>
              <a:buChar char="Ø"/>
              <a:tabLst>
                <a:tab pos="1939925" algn="l"/>
              </a:tabLst>
            </a:pPr>
            <a:r>
              <a:rPr lang="en-US" sz="2400" b="1" dirty="0"/>
              <a:t>Jehoiakim &amp; the scroll—Jer. 36</a:t>
            </a:r>
          </a:p>
          <a:p>
            <a:pPr marL="517525" indent="-461963">
              <a:buFont typeface="Wingdings" panose="05000000000000000000" pitchFamily="2" charset="2"/>
              <a:buChar char="Ø"/>
              <a:tabLst>
                <a:tab pos="1939925" algn="l"/>
              </a:tabLst>
            </a:pPr>
            <a:r>
              <a:rPr lang="en-US" sz="2400" b="1" dirty="0"/>
              <a:t>God’s judgments against nations</a:t>
            </a:r>
          </a:p>
          <a:p>
            <a:pPr marL="55562">
              <a:tabLst>
                <a:tab pos="1939925" algn="l"/>
              </a:tabLst>
            </a:pPr>
            <a:r>
              <a:rPr lang="en-US" sz="2400" b="1" dirty="0"/>
              <a:t>       - Against Jews fled to Egypt (</a:t>
            </a:r>
            <a:r>
              <a:rPr lang="en-US" sz="2400" b="1" dirty="0" err="1"/>
              <a:t>ch.</a:t>
            </a:r>
            <a:r>
              <a:rPr lang="en-US" sz="2400" b="1" dirty="0"/>
              <a:t> 44)</a:t>
            </a:r>
          </a:p>
          <a:p>
            <a:pPr marL="55562">
              <a:tabLst>
                <a:tab pos="1939925" algn="l"/>
              </a:tabLst>
            </a:pPr>
            <a:r>
              <a:rPr lang="en-US" sz="2400" b="1" dirty="0"/>
              <a:t>       - Against Egypt (</a:t>
            </a:r>
            <a:r>
              <a:rPr lang="en-US" sz="2400" b="1" dirty="0" err="1"/>
              <a:t>ch.</a:t>
            </a:r>
            <a:r>
              <a:rPr lang="en-US" sz="2400" b="1" dirty="0"/>
              <a:t> 46)</a:t>
            </a:r>
          </a:p>
          <a:p>
            <a:pPr marL="55562">
              <a:tabLst>
                <a:tab pos="1939925" algn="l"/>
              </a:tabLst>
            </a:pPr>
            <a:r>
              <a:rPr lang="en-US" sz="2400" b="1" dirty="0"/>
              <a:t>       - Against Philistia (</a:t>
            </a:r>
            <a:r>
              <a:rPr lang="en-US" sz="2400" b="1" dirty="0" err="1"/>
              <a:t>ch.</a:t>
            </a:r>
            <a:r>
              <a:rPr lang="en-US" sz="2400" b="1" dirty="0"/>
              <a:t> 47)</a:t>
            </a:r>
          </a:p>
          <a:p>
            <a:pPr marL="55562">
              <a:tabLst>
                <a:tab pos="1939925" algn="l"/>
              </a:tabLst>
            </a:pPr>
            <a:r>
              <a:rPr lang="en-US" sz="2400" b="1" dirty="0"/>
              <a:t>       - Against Moab (</a:t>
            </a:r>
            <a:r>
              <a:rPr lang="en-US" sz="2400" b="1" dirty="0" err="1"/>
              <a:t>ch.</a:t>
            </a:r>
            <a:r>
              <a:rPr lang="en-US" sz="2400" b="1" dirty="0"/>
              <a:t> 48)</a:t>
            </a:r>
          </a:p>
          <a:p>
            <a:pPr marL="55562">
              <a:tabLst>
                <a:tab pos="1939925" algn="l"/>
              </a:tabLst>
            </a:pPr>
            <a:r>
              <a:rPr lang="en-US" sz="2400" b="1" dirty="0"/>
              <a:t>       - Against Ammon (49:1-6)</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Jer. 44:1  The word that came to Jeremiah concerning all the Jews who dwell in the land of Egypt . . .  </a:t>
            </a:r>
          </a:p>
          <a:p>
            <a:pPr algn="just"/>
            <a:r>
              <a:rPr lang="en-US" sz="2000" b="1" dirty="0"/>
              <a:t>Jer. 46:1-2  The word of the LORD which came to Jeremiah the prophet against the nations. against Egypt </a:t>
            </a:r>
          </a:p>
          <a:p>
            <a:pPr algn="just"/>
            <a:r>
              <a:rPr lang="en-US" sz="2000" b="1" dirty="0"/>
              <a:t>Jer. 47:1  The word of the LORD that came to Jeremiah the prophet against the Philistines, before Pharaoh attacked Gaza. </a:t>
            </a:r>
          </a:p>
          <a:p>
            <a:pPr algn="just"/>
            <a:r>
              <a:rPr lang="en-US" sz="2000" b="1" dirty="0"/>
              <a:t>Jer. 48:1  Against Moab. Thus says the LORD of host . . Jer. 49:1  </a:t>
            </a:r>
            <a:r>
              <a:rPr lang="en-US" sz="2000" b="1" dirty="0">
                <a:solidFill>
                  <a:srgbClr val="FF0000"/>
                </a:solidFill>
              </a:rPr>
              <a:t>Against the Ammonites. </a:t>
            </a:r>
            <a:r>
              <a:rPr lang="en-US" sz="2000" b="1" dirty="0"/>
              <a:t>Thus says the LORD…</a:t>
            </a:r>
          </a:p>
          <a:p>
            <a:pPr algn="ctr"/>
            <a:endParaRPr lang="en-US" sz="2000" b="1" dirty="0"/>
          </a:p>
          <a:p>
            <a:pPr algn="ctr"/>
            <a:endParaRPr lang="en-US" sz="2000" b="1" dirty="0"/>
          </a:p>
          <a:p>
            <a:pPr algn="ctr"/>
            <a:endParaRPr lang="en-US" sz="2000" b="1" dirty="0"/>
          </a:p>
          <a:p>
            <a:pPr algn="ctr"/>
            <a:endParaRPr lang="en-US" sz="2000" b="1" dirty="0"/>
          </a:p>
          <a:p>
            <a:pPr algn="ctr"/>
            <a:endParaRPr lang="en-US" sz="2000" b="1" dirty="0"/>
          </a:p>
          <a:p>
            <a:pPr algn="ctr"/>
            <a:endParaRPr lang="en-US" sz="2000" b="1" dirty="0"/>
          </a:p>
          <a:p>
            <a:pPr algn="ctr"/>
            <a:endParaRPr lang="en-US" sz="2000" b="1" dirty="0"/>
          </a:p>
          <a:p>
            <a:pPr algn="ctr"/>
            <a:endParaRPr lang="en-US" sz="2000" b="1" dirty="0"/>
          </a:p>
          <a:p>
            <a:pPr algn="ctr"/>
            <a:endParaRPr lang="en-US" sz="2000" b="1" dirty="0"/>
          </a:p>
          <a:p>
            <a:pPr algn="ctr"/>
            <a:endParaRPr lang="en-US" sz="2000" b="1" dirty="0"/>
          </a:p>
          <a:p>
            <a:pPr algn="ctr"/>
            <a:endParaRPr lang="en-US" sz="2000" b="1" dirty="0"/>
          </a:p>
        </p:txBody>
      </p:sp>
    </p:spTree>
    <p:extLst>
      <p:ext uri="{BB962C8B-B14F-4D97-AF65-F5344CB8AC3E}">
        <p14:creationId xmlns:p14="http://schemas.microsoft.com/office/powerpoint/2010/main" val="12240513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286520"/>
            <a:ext cx="5654842" cy="4708981"/>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17525" indent="-461963">
              <a:buFont typeface="Wingdings" panose="05000000000000000000" pitchFamily="2" charset="2"/>
              <a:buChar char="Ø"/>
              <a:tabLst>
                <a:tab pos="1939925" algn="l"/>
              </a:tabLst>
            </a:pPr>
            <a:r>
              <a:rPr lang="en-US" sz="2400" b="1" dirty="0"/>
              <a:t>Jehoiakim &amp; the scroll—Jer. 36</a:t>
            </a:r>
          </a:p>
          <a:p>
            <a:pPr marL="517525" indent="-461963">
              <a:buFont typeface="Wingdings" panose="05000000000000000000" pitchFamily="2" charset="2"/>
              <a:buChar char="Ø"/>
              <a:tabLst>
                <a:tab pos="1939925" algn="l"/>
              </a:tabLst>
            </a:pPr>
            <a:r>
              <a:rPr lang="en-US" sz="2400" b="1" dirty="0"/>
              <a:t>God’s judgments against nations</a:t>
            </a:r>
          </a:p>
          <a:p>
            <a:pPr marL="55562">
              <a:tabLst>
                <a:tab pos="1939925" algn="l"/>
              </a:tabLst>
            </a:pPr>
            <a:r>
              <a:rPr lang="en-US" sz="2400" b="1" dirty="0"/>
              <a:t>       - Against Jews fled to Egypt (</a:t>
            </a:r>
            <a:r>
              <a:rPr lang="en-US" sz="2400" b="1" dirty="0" err="1"/>
              <a:t>ch.</a:t>
            </a:r>
            <a:r>
              <a:rPr lang="en-US" sz="2400" b="1" dirty="0"/>
              <a:t> 44)</a:t>
            </a:r>
          </a:p>
          <a:p>
            <a:pPr marL="55562">
              <a:tabLst>
                <a:tab pos="1939925" algn="l"/>
              </a:tabLst>
            </a:pPr>
            <a:r>
              <a:rPr lang="en-US" sz="2400" b="1" dirty="0"/>
              <a:t>       - Against Egypt (</a:t>
            </a:r>
            <a:r>
              <a:rPr lang="en-US" sz="2400" b="1" dirty="0" err="1"/>
              <a:t>ch.</a:t>
            </a:r>
            <a:r>
              <a:rPr lang="en-US" sz="2400" b="1" dirty="0"/>
              <a:t> 46)</a:t>
            </a:r>
          </a:p>
          <a:p>
            <a:pPr marL="55562">
              <a:tabLst>
                <a:tab pos="1939925" algn="l"/>
              </a:tabLst>
            </a:pPr>
            <a:r>
              <a:rPr lang="en-US" sz="2400" b="1" dirty="0"/>
              <a:t>       - Against Philistia (</a:t>
            </a:r>
            <a:r>
              <a:rPr lang="en-US" sz="2400" b="1" dirty="0" err="1"/>
              <a:t>ch.</a:t>
            </a:r>
            <a:r>
              <a:rPr lang="en-US" sz="2400" b="1" dirty="0"/>
              <a:t> 47)</a:t>
            </a:r>
          </a:p>
          <a:p>
            <a:pPr marL="55562">
              <a:tabLst>
                <a:tab pos="1939925" algn="l"/>
              </a:tabLst>
            </a:pPr>
            <a:r>
              <a:rPr lang="en-US" sz="2400" b="1" dirty="0"/>
              <a:t>       - Against Moab (</a:t>
            </a:r>
            <a:r>
              <a:rPr lang="en-US" sz="2400" b="1" dirty="0" err="1"/>
              <a:t>ch.</a:t>
            </a:r>
            <a:r>
              <a:rPr lang="en-US" sz="2400" b="1" dirty="0"/>
              <a:t> 48)</a:t>
            </a:r>
          </a:p>
          <a:p>
            <a:pPr marL="55562">
              <a:tabLst>
                <a:tab pos="1939925" algn="l"/>
              </a:tabLst>
            </a:pPr>
            <a:r>
              <a:rPr lang="en-US" sz="2400" b="1" dirty="0"/>
              <a:t>       - Against Ammon (49:1-6)</a:t>
            </a:r>
          </a:p>
          <a:p>
            <a:pPr marL="55562">
              <a:tabLst>
                <a:tab pos="1939925" algn="l"/>
              </a:tabLst>
            </a:pPr>
            <a:r>
              <a:rPr lang="en-US" sz="2400" b="1" dirty="0"/>
              <a:t>       - Against Edom (49:7-22)</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Jer. 44:1  The word that came to Jeremiah concerning all the Jews who dwell in the land of Egypt . . .  </a:t>
            </a:r>
          </a:p>
          <a:p>
            <a:pPr algn="just"/>
            <a:r>
              <a:rPr lang="en-US" sz="2000" b="1" dirty="0"/>
              <a:t>Jer. 46:1-2  The word of the LORD which came to Jeremiah the prophet against the nations. against Egypt </a:t>
            </a:r>
          </a:p>
          <a:p>
            <a:pPr algn="just"/>
            <a:r>
              <a:rPr lang="en-US" sz="2000" b="1" dirty="0"/>
              <a:t>Jer. 47:1  The word of the LORD that came to Jeremiah the prophet against the Philistines, before Pharaoh attacked Gaza. </a:t>
            </a:r>
          </a:p>
          <a:p>
            <a:pPr algn="just"/>
            <a:r>
              <a:rPr lang="en-US" sz="2000" b="1" dirty="0"/>
              <a:t>Jer. 48:1  Against Moab. Thus says the LORD of host . . Jer. 49:1  Against the Ammonites. Thus says the LORD…</a:t>
            </a:r>
          </a:p>
          <a:p>
            <a:pPr algn="just"/>
            <a:r>
              <a:rPr lang="en-US" sz="2000" b="1" dirty="0"/>
              <a:t>Jer. 49:7  </a:t>
            </a:r>
            <a:r>
              <a:rPr lang="en-US" sz="2000" b="1" dirty="0">
                <a:solidFill>
                  <a:srgbClr val="FF0000"/>
                </a:solidFill>
              </a:rPr>
              <a:t>Against Edom . . .</a:t>
            </a:r>
          </a:p>
          <a:p>
            <a:pPr algn="just"/>
            <a:endParaRPr lang="en-US" sz="2000" b="1" dirty="0">
              <a:solidFill>
                <a:srgbClr val="FF0000"/>
              </a:solidFill>
            </a:endParaRPr>
          </a:p>
          <a:p>
            <a:pPr algn="just"/>
            <a:endParaRPr lang="en-US" sz="2000" b="1" dirty="0">
              <a:solidFill>
                <a:srgbClr val="FF0000"/>
              </a:solidFill>
            </a:endParaRPr>
          </a:p>
          <a:p>
            <a:pPr algn="just"/>
            <a:endParaRPr lang="en-US" sz="2000" b="1" dirty="0">
              <a:solidFill>
                <a:srgbClr val="FF0000"/>
              </a:solidFill>
            </a:endParaRPr>
          </a:p>
          <a:p>
            <a:pPr algn="just"/>
            <a:endParaRPr lang="en-US" sz="2000" b="1" dirty="0">
              <a:solidFill>
                <a:srgbClr val="FF0000"/>
              </a:solidFill>
            </a:endParaRPr>
          </a:p>
          <a:p>
            <a:pPr algn="just"/>
            <a:endParaRPr lang="en-US" sz="2000" b="1" dirty="0">
              <a:solidFill>
                <a:srgbClr val="FF0000"/>
              </a:solidFill>
            </a:endParaRPr>
          </a:p>
          <a:p>
            <a:pPr algn="just"/>
            <a:endParaRPr lang="en-US" sz="2000" b="1" dirty="0">
              <a:solidFill>
                <a:srgbClr val="FF0000"/>
              </a:solidFill>
            </a:endParaRPr>
          </a:p>
          <a:p>
            <a:pPr algn="just"/>
            <a:endParaRPr lang="en-US" sz="2000" b="1" dirty="0">
              <a:solidFill>
                <a:srgbClr val="FF0000"/>
              </a:solidFill>
            </a:endParaRPr>
          </a:p>
          <a:p>
            <a:pPr algn="just"/>
            <a:endParaRPr lang="en-US" sz="2000" b="1" dirty="0">
              <a:solidFill>
                <a:srgbClr val="FF0000"/>
              </a:solidFill>
            </a:endParaRPr>
          </a:p>
          <a:p>
            <a:pPr algn="just"/>
            <a:endParaRPr lang="en-US" sz="2000" b="1" dirty="0">
              <a:solidFill>
                <a:srgbClr val="FF0000"/>
              </a:solidFill>
            </a:endParaRPr>
          </a:p>
          <a:p>
            <a:pPr algn="just"/>
            <a:endParaRPr lang="en-US" sz="2000" b="1" dirty="0"/>
          </a:p>
        </p:txBody>
      </p:sp>
    </p:spTree>
    <p:extLst>
      <p:ext uri="{BB962C8B-B14F-4D97-AF65-F5344CB8AC3E}">
        <p14:creationId xmlns:p14="http://schemas.microsoft.com/office/powerpoint/2010/main" val="38232934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5216"/>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286520"/>
            <a:ext cx="5654842" cy="5078313"/>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17525" indent="-461963">
              <a:buFont typeface="Wingdings" panose="05000000000000000000" pitchFamily="2" charset="2"/>
              <a:buChar char="Ø"/>
              <a:tabLst>
                <a:tab pos="1939925" algn="l"/>
              </a:tabLst>
            </a:pPr>
            <a:r>
              <a:rPr lang="en-US" sz="2400" b="1" dirty="0"/>
              <a:t>Jehoiakim &amp; the scroll—Jer. 36</a:t>
            </a:r>
          </a:p>
          <a:p>
            <a:pPr marL="517525" indent="-461963">
              <a:buFont typeface="Wingdings" panose="05000000000000000000" pitchFamily="2" charset="2"/>
              <a:buChar char="Ø"/>
              <a:tabLst>
                <a:tab pos="1939925" algn="l"/>
              </a:tabLst>
            </a:pPr>
            <a:r>
              <a:rPr lang="en-US" sz="2400" b="1" dirty="0"/>
              <a:t>God’s judgments against nations</a:t>
            </a:r>
          </a:p>
          <a:p>
            <a:pPr marL="55562">
              <a:tabLst>
                <a:tab pos="1939925" algn="l"/>
              </a:tabLst>
            </a:pPr>
            <a:r>
              <a:rPr lang="en-US" sz="2400" b="1" dirty="0"/>
              <a:t>       - Against Jews fled to Egypt (</a:t>
            </a:r>
            <a:r>
              <a:rPr lang="en-US" sz="2400" b="1" dirty="0" err="1"/>
              <a:t>ch.</a:t>
            </a:r>
            <a:r>
              <a:rPr lang="en-US" sz="2400" b="1" dirty="0"/>
              <a:t> 44)</a:t>
            </a:r>
          </a:p>
          <a:p>
            <a:pPr marL="55562">
              <a:tabLst>
                <a:tab pos="1939925" algn="l"/>
              </a:tabLst>
            </a:pPr>
            <a:r>
              <a:rPr lang="en-US" sz="2400" b="1" dirty="0"/>
              <a:t>       - Against Egypt (</a:t>
            </a:r>
            <a:r>
              <a:rPr lang="en-US" sz="2400" b="1" dirty="0" err="1"/>
              <a:t>ch.</a:t>
            </a:r>
            <a:r>
              <a:rPr lang="en-US" sz="2400" b="1" dirty="0"/>
              <a:t> 46)</a:t>
            </a:r>
          </a:p>
          <a:p>
            <a:pPr marL="55562">
              <a:tabLst>
                <a:tab pos="1939925" algn="l"/>
              </a:tabLst>
            </a:pPr>
            <a:r>
              <a:rPr lang="en-US" sz="2400" b="1" dirty="0"/>
              <a:t>       - Against Philistia (</a:t>
            </a:r>
            <a:r>
              <a:rPr lang="en-US" sz="2400" b="1" dirty="0" err="1"/>
              <a:t>ch.</a:t>
            </a:r>
            <a:r>
              <a:rPr lang="en-US" sz="2400" b="1" dirty="0"/>
              <a:t> 47)</a:t>
            </a:r>
          </a:p>
          <a:p>
            <a:pPr marL="55562">
              <a:tabLst>
                <a:tab pos="1939925" algn="l"/>
              </a:tabLst>
            </a:pPr>
            <a:r>
              <a:rPr lang="en-US" sz="2400" b="1" dirty="0"/>
              <a:t>       - Against Moab (</a:t>
            </a:r>
            <a:r>
              <a:rPr lang="en-US" sz="2400" b="1" dirty="0" err="1"/>
              <a:t>ch.</a:t>
            </a:r>
            <a:r>
              <a:rPr lang="en-US" sz="2400" b="1" dirty="0"/>
              <a:t> 48)</a:t>
            </a:r>
          </a:p>
          <a:p>
            <a:pPr marL="55562">
              <a:tabLst>
                <a:tab pos="1939925" algn="l"/>
              </a:tabLst>
            </a:pPr>
            <a:r>
              <a:rPr lang="en-US" sz="2400" b="1" dirty="0"/>
              <a:t>       - Against Ammon (49:1-6)</a:t>
            </a:r>
          </a:p>
          <a:p>
            <a:pPr marL="55562">
              <a:tabLst>
                <a:tab pos="1939925" algn="l"/>
              </a:tabLst>
            </a:pPr>
            <a:r>
              <a:rPr lang="en-US" sz="2400" b="1" dirty="0"/>
              <a:t>       - Against Edom (49:7-22)</a:t>
            </a:r>
          </a:p>
          <a:p>
            <a:pPr marL="55562">
              <a:tabLst>
                <a:tab pos="1939925" algn="l"/>
              </a:tabLst>
            </a:pPr>
            <a:r>
              <a:rPr lang="en-US" sz="2400" b="1" dirty="0"/>
              <a:t>       - Against Damascus (49:23-28)</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Jer. 44:1  The word that came to Jeremiah concerning all the Jews who dwell in the land of Egypt . . .  </a:t>
            </a:r>
          </a:p>
          <a:p>
            <a:pPr algn="just"/>
            <a:r>
              <a:rPr lang="en-US" sz="2000" b="1" dirty="0"/>
              <a:t>Jer. 46:1-2  The word of the LORD which came to Jeremiah the prophet against the nations. against Egypt </a:t>
            </a:r>
          </a:p>
          <a:p>
            <a:pPr algn="just"/>
            <a:r>
              <a:rPr lang="en-US" sz="2000" b="1" dirty="0"/>
              <a:t>Jer. 47:1  The word of the LORD that came to Jeremiah the prophet against the Philistines, before Pharaoh attacked Gaza. </a:t>
            </a:r>
          </a:p>
          <a:p>
            <a:pPr algn="just"/>
            <a:r>
              <a:rPr lang="en-US" sz="2000" b="1" dirty="0"/>
              <a:t>Jer. 48:1  Against Moab. Thus says the LORD of host . . Jer. 49:1  Against the Ammonites. Thus says the LORD…</a:t>
            </a:r>
          </a:p>
          <a:p>
            <a:pPr algn="just"/>
            <a:r>
              <a:rPr lang="en-US" sz="2000" b="1" dirty="0"/>
              <a:t>Jer. 49:7  Against Edom . . </a:t>
            </a:r>
          </a:p>
          <a:p>
            <a:pPr algn="just"/>
            <a:r>
              <a:rPr lang="en-US" sz="2000" b="1" dirty="0"/>
              <a:t>Jer. 49:23</a:t>
            </a:r>
            <a:r>
              <a:rPr lang="en-US" sz="2000" b="1" dirty="0">
                <a:solidFill>
                  <a:srgbClr val="FF0000"/>
                </a:solidFill>
              </a:rPr>
              <a:t>  Against Damascus. . . .</a:t>
            </a:r>
          </a:p>
          <a:p>
            <a:pPr algn="just"/>
            <a:endParaRPr lang="en-US" sz="2000" b="1" dirty="0">
              <a:solidFill>
                <a:srgbClr val="FF0000"/>
              </a:solidFill>
            </a:endParaRPr>
          </a:p>
          <a:p>
            <a:pPr algn="just"/>
            <a:endParaRPr lang="en-US" sz="2000" b="1" dirty="0">
              <a:solidFill>
                <a:srgbClr val="FF0000"/>
              </a:solidFill>
            </a:endParaRPr>
          </a:p>
          <a:p>
            <a:pPr algn="just"/>
            <a:endParaRPr lang="en-US" sz="2000" b="1" dirty="0">
              <a:solidFill>
                <a:srgbClr val="FF0000"/>
              </a:solidFill>
            </a:endParaRPr>
          </a:p>
          <a:p>
            <a:pPr algn="just"/>
            <a:endParaRPr lang="en-US" sz="2000" b="1" dirty="0">
              <a:solidFill>
                <a:srgbClr val="FF0000"/>
              </a:solidFill>
            </a:endParaRPr>
          </a:p>
          <a:p>
            <a:pPr algn="just"/>
            <a:endParaRPr lang="en-US" sz="2000" b="1" dirty="0">
              <a:solidFill>
                <a:srgbClr val="FF0000"/>
              </a:solidFill>
            </a:endParaRPr>
          </a:p>
          <a:p>
            <a:pPr algn="just"/>
            <a:endParaRPr lang="en-US" sz="2000" b="1" dirty="0">
              <a:solidFill>
                <a:srgbClr val="FF0000"/>
              </a:solidFill>
            </a:endParaRPr>
          </a:p>
          <a:p>
            <a:pPr algn="just"/>
            <a:endParaRPr lang="en-US" sz="2000" b="1" dirty="0">
              <a:solidFill>
                <a:srgbClr val="FF0000"/>
              </a:solidFill>
            </a:endParaRPr>
          </a:p>
          <a:p>
            <a:pPr algn="just"/>
            <a:endParaRPr lang="en-US" sz="2000" b="1" dirty="0">
              <a:solidFill>
                <a:srgbClr val="FF0000"/>
              </a:solidFill>
            </a:endParaRPr>
          </a:p>
          <a:p>
            <a:pPr algn="just"/>
            <a:endParaRPr lang="en-US" sz="2000" b="1" dirty="0"/>
          </a:p>
        </p:txBody>
      </p:sp>
    </p:spTree>
    <p:extLst>
      <p:ext uri="{BB962C8B-B14F-4D97-AF65-F5344CB8AC3E}">
        <p14:creationId xmlns:p14="http://schemas.microsoft.com/office/powerpoint/2010/main" val="28649421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286520"/>
            <a:ext cx="5654842" cy="5447645"/>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17525" indent="-461963">
              <a:buFont typeface="Wingdings" panose="05000000000000000000" pitchFamily="2" charset="2"/>
              <a:buChar char="Ø"/>
              <a:tabLst>
                <a:tab pos="1939925" algn="l"/>
              </a:tabLst>
            </a:pPr>
            <a:r>
              <a:rPr lang="en-US" sz="2400" b="1" dirty="0"/>
              <a:t>Jehoiakim &amp; the scroll—Jer. 36</a:t>
            </a:r>
          </a:p>
          <a:p>
            <a:pPr marL="517525" indent="-461963">
              <a:buFont typeface="Wingdings" panose="05000000000000000000" pitchFamily="2" charset="2"/>
              <a:buChar char="Ø"/>
              <a:tabLst>
                <a:tab pos="1939925" algn="l"/>
              </a:tabLst>
            </a:pPr>
            <a:r>
              <a:rPr lang="en-US" sz="2400" b="1" dirty="0"/>
              <a:t>God’s judgments against nations</a:t>
            </a:r>
          </a:p>
          <a:p>
            <a:pPr marL="55562">
              <a:tabLst>
                <a:tab pos="1939925" algn="l"/>
              </a:tabLst>
            </a:pPr>
            <a:r>
              <a:rPr lang="en-US" sz="2400" b="1" dirty="0"/>
              <a:t>       - Against Jews fled to Egypt (</a:t>
            </a:r>
            <a:r>
              <a:rPr lang="en-US" sz="2400" b="1" dirty="0" err="1"/>
              <a:t>ch.</a:t>
            </a:r>
            <a:r>
              <a:rPr lang="en-US" sz="2400" b="1" dirty="0"/>
              <a:t> 44)</a:t>
            </a:r>
          </a:p>
          <a:p>
            <a:pPr marL="55562">
              <a:tabLst>
                <a:tab pos="1939925" algn="l"/>
              </a:tabLst>
            </a:pPr>
            <a:r>
              <a:rPr lang="en-US" sz="2400" b="1" dirty="0"/>
              <a:t>       - Against Egypt (</a:t>
            </a:r>
            <a:r>
              <a:rPr lang="en-US" sz="2400" b="1" dirty="0" err="1"/>
              <a:t>ch.</a:t>
            </a:r>
            <a:r>
              <a:rPr lang="en-US" sz="2400" b="1" dirty="0"/>
              <a:t> 46)</a:t>
            </a:r>
          </a:p>
          <a:p>
            <a:pPr marL="55562">
              <a:tabLst>
                <a:tab pos="1939925" algn="l"/>
              </a:tabLst>
            </a:pPr>
            <a:r>
              <a:rPr lang="en-US" sz="2400" b="1" dirty="0"/>
              <a:t>       - Against Philistia (</a:t>
            </a:r>
            <a:r>
              <a:rPr lang="en-US" sz="2400" b="1" dirty="0" err="1"/>
              <a:t>ch.</a:t>
            </a:r>
            <a:r>
              <a:rPr lang="en-US" sz="2400" b="1" dirty="0"/>
              <a:t> 47)</a:t>
            </a:r>
          </a:p>
          <a:p>
            <a:pPr marL="55562">
              <a:tabLst>
                <a:tab pos="1939925" algn="l"/>
              </a:tabLst>
            </a:pPr>
            <a:r>
              <a:rPr lang="en-US" sz="2400" b="1" dirty="0"/>
              <a:t>       - Against Moab (</a:t>
            </a:r>
            <a:r>
              <a:rPr lang="en-US" sz="2400" b="1" dirty="0" err="1"/>
              <a:t>ch.</a:t>
            </a:r>
            <a:r>
              <a:rPr lang="en-US" sz="2400" b="1" dirty="0"/>
              <a:t> 48)</a:t>
            </a:r>
          </a:p>
          <a:p>
            <a:pPr marL="55562">
              <a:tabLst>
                <a:tab pos="1939925" algn="l"/>
              </a:tabLst>
            </a:pPr>
            <a:r>
              <a:rPr lang="en-US" sz="2400" b="1" dirty="0"/>
              <a:t>       - Against Ammon (49:1-6)</a:t>
            </a:r>
          </a:p>
          <a:p>
            <a:pPr marL="55562">
              <a:tabLst>
                <a:tab pos="1939925" algn="l"/>
              </a:tabLst>
            </a:pPr>
            <a:r>
              <a:rPr lang="en-US" sz="2400" b="1" dirty="0"/>
              <a:t>       - Against Edom (49:7-22)</a:t>
            </a:r>
          </a:p>
          <a:p>
            <a:pPr marL="55562">
              <a:tabLst>
                <a:tab pos="1939925" algn="l"/>
              </a:tabLst>
            </a:pPr>
            <a:r>
              <a:rPr lang="en-US" sz="2400" b="1" dirty="0"/>
              <a:t>       - Against Damascus (49:23-28)</a:t>
            </a:r>
          </a:p>
          <a:p>
            <a:pPr marL="55562">
              <a:tabLst>
                <a:tab pos="1939925" algn="l"/>
              </a:tabLst>
            </a:pPr>
            <a:r>
              <a:rPr lang="en-US" sz="2400" b="1" dirty="0"/>
              <a:t>       - Against </a:t>
            </a:r>
            <a:r>
              <a:rPr lang="en-US" sz="2400" b="1" dirty="0" err="1"/>
              <a:t>Kedar</a:t>
            </a:r>
            <a:r>
              <a:rPr lang="en-US" sz="2400" b="1" dirty="0"/>
              <a:t> &amp; Hazor (49:28-33)</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Jer. 44:1  The word that came to Jeremiah concerning all the Jews who dwell in the land of Egypt . . .  </a:t>
            </a:r>
          </a:p>
          <a:p>
            <a:pPr algn="just"/>
            <a:r>
              <a:rPr lang="en-US" sz="2000" b="1" dirty="0"/>
              <a:t>Jer. 46:1-2  The word of the LORD which came to Jeremiah the prophet against the nations. against Egypt </a:t>
            </a:r>
          </a:p>
          <a:p>
            <a:pPr algn="just"/>
            <a:r>
              <a:rPr lang="en-US" sz="2000" b="1" dirty="0"/>
              <a:t>Jer. 47:1  The word of the LORD that came to Jeremiah the prophet against the Philistines, before Pharaoh attacked Gaza. </a:t>
            </a:r>
          </a:p>
          <a:p>
            <a:pPr algn="just"/>
            <a:r>
              <a:rPr lang="en-US" sz="2000" b="1" dirty="0"/>
              <a:t>Jer. 48:1  Against Moab. Thus says the LORD of host . . Jer. 49:1  Against the Ammonites. Thus says the LORD…</a:t>
            </a:r>
          </a:p>
          <a:p>
            <a:pPr algn="just"/>
            <a:r>
              <a:rPr lang="en-US" sz="2000" b="1" dirty="0"/>
              <a:t>Jer. 49:7  Against Edom . . </a:t>
            </a:r>
          </a:p>
          <a:p>
            <a:pPr algn="just"/>
            <a:r>
              <a:rPr lang="en-US" sz="2000" b="1" dirty="0"/>
              <a:t>Jer. 49:23  Against Damascus. . . </a:t>
            </a:r>
          </a:p>
          <a:p>
            <a:pPr algn="just"/>
            <a:r>
              <a:rPr lang="en-US" sz="2000" b="1" dirty="0"/>
              <a:t>Jer. 49:28  </a:t>
            </a:r>
            <a:r>
              <a:rPr lang="en-US" sz="2000" b="1" dirty="0">
                <a:solidFill>
                  <a:srgbClr val="FF0000"/>
                </a:solidFill>
              </a:rPr>
              <a:t>Against </a:t>
            </a:r>
            <a:r>
              <a:rPr lang="en-US" sz="2000" b="1" dirty="0" err="1">
                <a:solidFill>
                  <a:srgbClr val="FF0000"/>
                </a:solidFill>
              </a:rPr>
              <a:t>Kedar</a:t>
            </a:r>
            <a:r>
              <a:rPr lang="en-US" sz="2000" b="1" dirty="0">
                <a:solidFill>
                  <a:srgbClr val="FF0000"/>
                </a:solidFill>
              </a:rPr>
              <a:t> </a:t>
            </a:r>
            <a:r>
              <a:rPr lang="en-US" sz="2000" b="1" dirty="0"/>
              <a:t>and </a:t>
            </a:r>
            <a:r>
              <a:rPr lang="en-US" sz="2000" b="1" dirty="0">
                <a:solidFill>
                  <a:srgbClr val="FF0000"/>
                </a:solidFill>
              </a:rPr>
              <a:t>against the kingdoms of Hazor,</a:t>
            </a:r>
            <a:r>
              <a:rPr lang="en-US" sz="2000" b="1" dirty="0"/>
              <a:t> which Nebuchadnezzar king of Babylon shall strike . . . </a:t>
            </a:r>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p:txBody>
      </p:sp>
    </p:spTree>
    <p:extLst>
      <p:ext uri="{BB962C8B-B14F-4D97-AF65-F5344CB8AC3E}">
        <p14:creationId xmlns:p14="http://schemas.microsoft.com/office/powerpoint/2010/main" val="35683539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286520"/>
            <a:ext cx="5654842" cy="5816977"/>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17525" indent="-461963">
              <a:buFont typeface="Wingdings" panose="05000000000000000000" pitchFamily="2" charset="2"/>
              <a:buChar char="Ø"/>
              <a:tabLst>
                <a:tab pos="1939925" algn="l"/>
              </a:tabLst>
            </a:pPr>
            <a:r>
              <a:rPr lang="en-US" sz="2400" b="1" dirty="0"/>
              <a:t>Jehoiakim &amp; the scroll—Jer. 36</a:t>
            </a:r>
          </a:p>
          <a:p>
            <a:pPr marL="517525" indent="-461963">
              <a:buFont typeface="Wingdings" panose="05000000000000000000" pitchFamily="2" charset="2"/>
              <a:buChar char="Ø"/>
              <a:tabLst>
                <a:tab pos="1939925" algn="l"/>
              </a:tabLst>
            </a:pPr>
            <a:r>
              <a:rPr lang="en-US" sz="2400" b="1" dirty="0"/>
              <a:t>God’s judgments against nations</a:t>
            </a:r>
          </a:p>
          <a:p>
            <a:pPr marL="55562">
              <a:tabLst>
                <a:tab pos="1939925" algn="l"/>
              </a:tabLst>
            </a:pPr>
            <a:r>
              <a:rPr lang="en-US" sz="2400" b="1" dirty="0"/>
              <a:t>       - Against Jews fled to Egypt (</a:t>
            </a:r>
            <a:r>
              <a:rPr lang="en-US" sz="2400" b="1" dirty="0" err="1"/>
              <a:t>ch.</a:t>
            </a:r>
            <a:r>
              <a:rPr lang="en-US" sz="2400" b="1" dirty="0"/>
              <a:t> 44)</a:t>
            </a:r>
          </a:p>
          <a:p>
            <a:pPr marL="55562">
              <a:tabLst>
                <a:tab pos="1939925" algn="l"/>
              </a:tabLst>
            </a:pPr>
            <a:r>
              <a:rPr lang="en-US" sz="2400" b="1" dirty="0"/>
              <a:t>       - Against Egypt (</a:t>
            </a:r>
            <a:r>
              <a:rPr lang="en-US" sz="2400" b="1" dirty="0" err="1"/>
              <a:t>ch.</a:t>
            </a:r>
            <a:r>
              <a:rPr lang="en-US" sz="2400" b="1" dirty="0"/>
              <a:t> 46)</a:t>
            </a:r>
          </a:p>
          <a:p>
            <a:pPr marL="55562">
              <a:tabLst>
                <a:tab pos="1939925" algn="l"/>
              </a:tabLst>
            </a:pPr>
            <a:r>
              <a:rPr lang="en-US" sz="2400" b="1" dirty="0"/>
              <a:t>       - Against Philistia (</a:t>
            </a:r>
            <a:r>
              <a:rPr lang="en-US" sz="2400" b="1" dirty="0" err="1"/>
              <a:t>ch.</a:t>
            </a:r>
            <a:r>
              <a:rPr lang="en-US" sz="2400" b="1" dirty="0"/>
              <a:t> 47)</a:t>
            </a:r>
          </a:p>
          <a:p>
            <a:pPr marL="55562">
              <a:tabLst>
                <a:tab pos="1939925" algn="l"/>
              </a:tabLst>
            </a:pPr>
            <a:r>
              <a:rPr lang="en-US" sz="2400" b="1" dirty="0"/>
              <a:t>       - Against Moab (</a:t>
            </a:r>
            <a:r>
              <a:rPr lang="en-US" sz="2400" b="1" dirty="0" err="1"/>
              <a:t>ch.</a:t>
            </a:r>
            <a:r>
              <a:rPr lang="en-US" sz="2400" b="1" dirty="0"/>
              <a:t> 48)</a:t>
            </a:r>
          </a:p>
          <a:p>
            <a:pPr marL="55562">
              <a:tabLst>
                <a:tab pos="1939925" algn="l"/>
              </a:tabLst>
            </a:pPr>
            <a:r>
              <a:rPr lang="en-US" sz="2400" b="1" dirty="0"/>
              <a:t>       - Against Ammon (49:1-6)</a:t>
            </a:r>
          </a:p>
          <a:p>
            <a:pPr marL="55562">
              <a:tabLst>
                <a:tab pos="1939925" algn="l"/>
              </a:tabLst>
            </a:pPr>
            <a:r>
              <a:rPr lang="en-US" sz="2400" b="1" dirty="0"/>
              <a:t>       - Against Edom (49:7-22)</a:t>
            </a:r>
          </a:p>
          <a:p>
            <a:pPr marL="55562">
              <a:tabLst>
                <a:tab pos="1939925" algn="l"/>
              </a:tabLst>
            </a:pPr>
            <a:r>
              <a:rPr lang="en-US" sz="2400" b="1" dirty="0"/>
              <a:t>       - Against Damascus (49:23-28)</a:t>
            </a:r>
          </a:p>
          <a:p>
            <a:pPr marL="55562">
              <a:tabLst>
                <a:tab pos="1939925" algn="l"/>
              </a:tabLst>
            </a:pPr>
            <a:r>
              <a:rPr lang="en-US" sz="2400" b="1" dirty="0"/>
              <a:t>       - Against </a:t>
            </a:r>
            <a:r>
              <a:rPr lang="en-US" sz="2400" b="1" dirty="0" err="1"/>
              <a:t>Kedar</a:t>
            </a:r>
            <a:r>
              <a:rPr lang="en-US" sz="2400" b="1" dirty="0"/>
              <a:t> &amp; Hazor (49:28-33)</a:t>
            </a:r>
          </a:p>
          <a:p>
            <a:pPr marL="55562">
              <a:tabLst>
                <a:tab pos="1939925" algn="l"/>
              </a:tabLst>
            </a:pPr>
            <a:r>
              <a:rPr lang="en-US" sz="2400" b="1" dirty="0"/>
              <a:t>       - Against Elam (49:34-39)</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Jer. 44:1  The word that came to Jeremiah concerning all the Jews who dwell in the land of Egypt . . .  </a:t>
            </a:r>
          </a:p>
          <a:p>
            <a:pPr algn="just"/>
            <a:r>
              <a:rPr lang="en-US" sz="2000" b="1" dirty="0"/>
              <a:t>Jer. 46:1-2  The word of the LORD which came to Jeremiah the prophet against the nations. against Egypt </a:t>
            </a:r>
          </a:p>
          <a:p>
            <a:pPr algn="just"/>
            <a:r>
              <a:rPr lang="en-US" sz="2000" b="1" dirty="0"/>
              <a:t>Jer. 47:1  The word of the LORD that came to Jeremiah the prophet against the Philistines, before Pharaoh attacked Gaza. </a:t>
            </a:r>
          </a:p>
          <a:p>
            <a:pPr algn="just"/>
            <a:r>
              <a:rPr lang="en-US" sz="2000" b="1" dirty="0"/>
              <a:t>Jer. 48:1  Against Moab. Thus says the LORD of host . . Jer. 49:1  Against the Ammonites. Thus says the LORD…</a:t>
            </a:r>
          </a:p>
          <a:p>
            <a:pPr algn="just"/>
            <a:r>
              <a:rPr lang="en-US" sz="2000" b="1" dirty="0"/>
              <a:t>Jer. 49:7  Against Edom . . </a:t>
            </a:r>
          </a:p>
          <a:p>
            <a:pPr algn="just"/>
            <a:r>
              <a:rPr lang="en-US" sz="2000" b="1" dirty="0"/>
              <a:t>Jer. 49:23  Against Damascus. . . </a:t>
            </a:r>
          </a:p>
          <a:p>
            <a:pPr algn="just"/>
            <a:r>
              <a:rPr lang="en-US" sz="2000" b="1" dirty="0"/>
              <a:t>Jer. 49:28  Against </a:t>
            </a:r>
            <a:r>
              <a:rPr lang="en-US" sz="2000" b="1" dirty="0" err="1"/>
              <a:t>Kedar</a:t>
            </a:r>
            <a:r>
              <a:rPr lang="en-US" sz="2000" b="1" dirty="0"/>
              <a:t> and against the kingdoms of Hazor, which Nebuchadnezzar king of Babylon shall strike . . .</a:t>
            </a:r>
          </a:p>
          <a:p>
            <a:pPr algn="just"/>
            <a:r>
              <a:rPr lang="en-US" sz="2000" b="1" dirty="0" err="1"/>
              <a:t>Jer</a:t>
            </a:r>
            <a:r>
              <a:rPr lang="en-US" sz="2000" b="1" dirty="0"/>
              <a:t> 49:34  The word of the LORD that came to Jeremiah the prophet </a:t>
            </a:r>
            <a:r>
              <a:rPr lang="en-US" sz="2000" b="1" dirty="0">
                <a:solidFill>
                  <a:srgbClr val="FF0000"/>
                </a:solidFill>
              </a:rPr>
              <a:t>against Elam </a:t>
            </a:r>
            <a:r>
              <a:rPr lang="en-US" sz="2000" b="1" dirty="0"/>
              <a:t>. . .</a:t>
            </a:r>
          </a:p>
          <a:p>
            <a:pPr algn="just"/>
            <a:endParaRPr lang="en-US" sz="2000" b="1" dirty="0"/>
          </a:p>
          <a:p>
            <a:pPr algn="just"/>
            <a:endParaRPr lang="en-US" sz="2000" b="1" dirty="0"/>
          </a:p>
          <a:p>
            <a:pPr algn="just"/>
            <a:endParaRPr lang="en-US" sz="2000" b="1" dirty="0"/>
          </a:p>
          <a:p>
            <a:pPr algn="just"/>
            <a:endParaRPr lang="en-US" sz="2000" b="1" dirty="0"/>
          </a:p>
        </p:txBody>
      </p:sp>
    </p:spTree>
    <p:extLst>
      <p:ext uri="{BB962C8B-B14F-4D97-AF65-F5344CB8AC3E}">
        <p14:creationId xmlns:p14="http://schemas.microsoft.com/office/powerpoint/2010/main" val="10159643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286520"/>
            <a:ext cx="5654842" cy="6186309"/>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17525" indent="-461963">
              <a:buFont typeface="Wingdings" panose="05000000000000000000" pitchFamily="2" charset="2"/>
              <a:buChar char="Ø"/>
              <a:tabLst>
                <a:tab pos="1939925" algn="l"/>
              </a:tabLst>
            </a:pPr>
            <a:r>
              <a:rPr lang="en-US" sz="2400" b="1" dirty="0"/>
              <a:t>Jehoiakim &amp; the scroll—Jer. 36</a:t>
            </a:r>
          </a:p>
          <a:p>
            <a:pPr marL="517525" indent="-461963">
              <a:buFont typeface="Wingdings" panose="05000000000000000000" pitchFamily="2" charset="2"/>
              <a:buChar char="Ø"/>
              <a:tabLst>
                <a:tab pos="1939925" algn="l"/>
              </a:tabLst>
            </a:pPr>
            <a:r>
              <a:rPr lang="en-US" sz="2400" b="1" dirty="0"/>
              <a:t>God’s judgments against nations</a:t>
            </a:r>
          </a:p>
          <a:p>
            <a:pPr marL="55562">
              <a:tabLst>
                <a:tab pos="1939925" algn="l"/>
              </a:tabLst>
            </a:pPr>
            <a:r>
              <a:rPr lang="en-US" sz="2400" b="1" dirty="0"/>
              <a:t>       - Against Jews fled to Egypt (</a:t>
            </a:r>
            <a:r>
              <a:rPr lang="en-US" sz="2400" b="1" dirty="0" err="1"/>
              <a:t>ch.</a:t>
            </a:r>
            <a:r>
              <a:rPr lang="en-US" sz="2400" b="1" dirty="0"/>
              <a:t> 44)</a:t>
            </a:r>
          </a:p>
          <a:p>
            <a:pPr marL="55562">
              <a:tabLst>
                <a:tab pos="1939925" algn="l"/>
              </a:tabLst>
            </a:pPr>
            <a:r>
              <a:rPr lang="en-US" sz="2400" b="1" dirty="0"/>
              <a:t>       - Against Egypt (</a:t>
            </a:r>
            <a:r>
              <a:rPr lang="en-US" sz="2400" b="1" dirty="0" err="1"/>
              <a:t>ch.</a:t>
            </a:r>
            <a:r>
              <a:rPr lang="en-US" sz="2400" b="1" dirty="0"/>
              <a:t> 46)</a:t>
            </a:r>
          </a:p>
          <a:p>
            <a:pPr marL="55562">
              <a:tabLst>
                <a:tab pos="1939925" algn="l"/>
              </a:tabLst>
            </a:pPr>
            <a:r>
              <a:rPr lang="en-US" sz="2400" b="1" dirty="0"/>
              <a:t>       - Against Philistia (</a:t>
            </a:r>
            <a:r>
              <a:rPr lang="en-US" sz="2400" b="1" dirty="0" err="1"/>
              <a:t>ch.</a:t>
            </a:r>
            <a:r>
              <a:rPr lang="en-US" sz="2400" b="1" dirty="0"/>
              <a:t> 47)</a:t>
            </a:r>
          </a:p>
          <a:p>
            <a:pPr marL="55562">
              <a:tabLst>
                <a:tab pos="1939925" algn="l"/>
              </a:tabLst>
            </a:pPr>
            <a:r>
              <a:rPr lang="en-US" sz="2400" b="1" dirty="0"/>
              <a:t>       - Against Moab (</a:t>
            </a:r>
            <a:r>
              <a:rPr lang="en-US" sz="2400" b="1" dirty="0" err="1"/>
              <a:t>ch.</a:t>
            </a:r>
            <a:r>
              <a:rPr lang="en-US" sz="2400" b="1" dirty="0"/>
              <a:t> 48)</a:t>
            </a:r>
          </a:p>
          <a:p>
            <a:pPr marL="55562">
              <a:tabLst>
                <a:tab pos="1939925" algn="l"/>
              </a:tabLst>
            </a:pPr>
            <a:r>
              <a:rPr lang="en-US" sz="2400" b="1" dirty="0"/>
              <a:t>       - Against Ammon (49:1-6)</a:t>
            </a:r>
          </a:p>
          <a:p>
            <a:pPr marL="55562">
              <a:tabLst>
                <a:tab pos="1939925" algn="l"/>
              </a:tabLst>
            </a:pPr>
            <a:r>
              <a:rPr lang="en-US" sz="2400" b="1" dirty="0"/>
              <a:t>       - Against Edom (49:7-22)</a:t>
            </a:r>
          </a:p>
          <a:p>
            <a:pPr marL="55562">
              <a:tabLst>
                <a:tab pos="1939925" algn="l"/>
              </a:tabLst>
            </a:pPr>
            <a:r>
              <a:rPr lang="en-US" sz="2400" b="1" dirty="0"/>
              <a:t>       - Against Damascus (49:23-28)</a:t>
            </a:r>
          </a:p>
          <a:p>
            <a:pPr marL="55562">
              <a:tabLst>
                <a:tab pos="1939925" algn="l"/>
              </a:tabLst>
            </a:pPr>
            <a:r>
              <a:rPr lang="en-US" sz="2400" b="1" dirty="0"/>
              <a:t>       - Against </a:t>
            </a:r>
            <a:r>
              <a:rPr lang="en-US" sz="2400" b="1" dirty="0" err="1"/>
              <a:t>Kedar</a:t>
            </a:r>
            <a:r>
              <a:rPr lang="en-US" sz="2400" b="1" dirty="0"/>
              <a:t> &amp; Hazor (49:28-33)</a:t>
            </a:r>
          </a:p>
          <a:p>
            <a:pPr marL="55562">
              <a:tabLst>
                <a:tab pos="1939925" algn="l"/>
              </a:tabLst>
            </a:pPr>
            <a:r>
              <a:rPr lang="en-US" sz="2400" b="1" dirty="0"/>
              <a:t>       - Against Elam (49:34-39)</a:t>
            </a:r>
          </a:p>
          <a:p>
            <a:pPr marL="398462" indent="-342900">
              <a:buFont typeface="Wingdings" panose="05000000000000000000" pitchFamily="2" charset="2"/>
              <a:buChar char="Ø"/>
              <a:tabLst>
                <a:tab pos="1939925" algn="l"/>
              </a:tabLst>
            </a:pPr>
            <a:r>
              <a:rPr lang="en-US" sz="2400" b="1" dirty="0"/>
              <a:t>God’s judgment against Babylon (50-52)</a:t>
            </a:r>
          </a:p>
        </p:txBody>
      </p:sp>
      <p:sp>
        <p:nvSpPr>
          <p:cNvPr id="2" name="TextBox 1"/>
          <p:cNvSpPr txBox="1"/>
          <p:nvPr/>
        </p:nvSpPr>
        <p:spPr>
          <a:xfrm>
            <a:off x="5837383" y="351868"/>
            <a:ext cx="6074993" cy="6370975"/>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Jer. 44:1  The word that came to Jeremiah concerning all the Jews who dwell in the land of Egypt . . .  </a:t>
            </a:r>
          </a:p>
          <a:p>
            <a:pPr algn="just"/>
            <a:r>
              <a:rPr lang="en-US" sz="2000" b="1" dirty="0"/>
              <a:t>Jer. 46:1-2  The word of the LORD which came to Jeremiah the prophet against the nations. against Egypt </a:t>
            </a:r>
          </a:p>
          <a:p>
            <a:pPr algn="just"/>
            <a:r>
              <a:rPr lang="en-US" sz="2000" b="1" dirty="0"/>
              <a:t>Jer. 47:1  The word of the LORD that came to Jeremiah the prophet against the Philistines, before Pharaoh attacked Gaza. </a:t>
            </a:r>
          </a:p>
          <a:p>
            <a:pPr algn="just"/>
            <a:r>
              <a:rPr lang="en-US" sz="2000" b="1" dirty="0"/>
              <a:t>Jer. 48:1  Against Moab. Thus says the LORD of host . . Jer. 49:1  Against the Ammonites. Thus says the LORD…</a:t>
            </a:r>
          </a:p>
          <a:p>
            <a:pPr algn="just"/>
            <a:r>
              <a:rPr lang="en-US" sz="2000" b="1" dirty="0"/>
              <a:t>Jer. 49:7  Against Edom . . </a:t>
            </a:r>
          </a:p>
          <a:p>
            <a:pPr algn="just"/>
            <a:r>
              <a:rPr lang="en-US" sz="2000" b="1" dirty="0"/>
              <a:t>Jer. 49:23  Against Damascus. . . </a:t>
            </a:r>
          </a:p>
          <a:p>
            <a:pPr algn="just"/>
            <a:r>
              <a:rPr lang="en-US" sz="2000" b="1" dirty="0"/>
              <a:t>Jer. 49:28  Against </a:t>
            </a:r>
            <a:r>
              <a:rPr lang="en-US" sz="2000" b="1" dirty="0" err="1"/>
              <a:t>Kedar</a:t>
            </a:r>
            <a:r>
              <a:rPr lang="en-US" sz="2000" b="1" dirty="0"/>
              <a:t> and against the kingdoms of Hazor, which Nebuchadnezzar king of Babylon shall strike . . .</a:t>
            </a:r>
          </a:p>
          <a:p>
            <a:pPr algn="just"/>
            <a:r>
              <a:rPr lang="en-US" sz="2000" b="1" dirty="0" err="1"/>
              <a:t>Jer</a:t>
            </a:r>
            <a:r>
              <a:rPr lang="en-US" sz="2000" b="1" dirty="0"/>
              <a:t> 49:34  The word of the LORD that came to Jeremiah the prophet against Elam . . .</a:t>
            </a:r>
          </a:p>
          <a:p>
            <a:pPr algn="just"/>
            <a:endParaRPr lang="en-US" sz="2000" b="1" dirty="0"/>
          </a:p>
          <a:p>
            <a:pPr algn="ctr"/>
            <a:r>
              <a:rPr lang="en-US" sz="2400" b="1" dirty="0">
                <a:solidFill>
                  <a:srgbClr val="FF0000"/>
                </a:solidFill>
              </a:rPr>
              <a:t>AGAINST BABYLON IN JER. 50-52:   January 15</a:t>
            </a:r>
          </a:p>
          <a:p>
            <a:pPr algn="ctr"/>
            <a:r>
              <a:rPr lang="en-US" sz="2400" b="1" dirty="0">
                <a:solidFill>
                  <a:srgbClr val="FF0000"/>
                </a:solidFill>
              </a:rPr>
              <a:t>LAMENTATIONS:  January 22</a:t>
            </a:r>
          </a:p>
          <a:p>
            <a:pPr algn="ctr"/>
            <a:endParaRPr lang="en-US" sz="2000" b="1" dirty="0"/>
          </a:p>
        </p:txBody>
      </p:sp>
    </p:spTree>
    <p:extLst>
      <p:ext uri="{BB962C8B-B14F-4D97-AF65-F5344CB8AC3E}">
        <p14:creationId xmlns:p14="http://schemas.microsoft.com/office/powerpoint/2010/main" val="1238851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302924"/>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2123658"/>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5562">
              <a:tabLst>
                <a:tab pos="1939925" algn="l"/>
              </a:tabLst>
            </a:pPr>
            <a:r>
              <a:rPr lang="en-US" sz="2400" b="1" dirty="0"/>
              <a:t>       - Next to last year of last kingdom (v. 1)</a:t>
            </a:r>
          </a:p>
          <a:p>
            <a:pPr marL="55562">
              <a:tabLst>
                <a:tab pos="1939925" algn="l"/>
              </a:tabLst>
            </a:pPr>
            <a:r>
              <a:rPr lang="en-US" sz="2400" b="1" dirty="0"/>
              <a:t>       - King Zedekiah, you will fail (v. 3-5)</a:t>
            </a:r>
          </a:p>
          <a:p>
            <a:pPr marL="55562">
              <a:tabLst>
                <a:tab pos="1939925" algn="l"/>
              </a:tabLst>
            </a:pPr>
            <a:r>
              <a:rPr lang="en-US" sz="2400" b="1" dirty="0"/>
              <a:t>       - Jeremiah buys field (vs. 6-15)</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6  And Jeremiah said, "The word of the LORD came to me, saying, </a:t>
            </a:r>
          </a:p>
          <a:p>
            <a:pPr algn="just"/>
            <a:r>
              <a:rPr lang="en-US" sz="2000" b="1" dirty="0"/>
              <a:t>  7  'Behold, </a:t>
            </a:r>
            <a:r>
              <a:rPr lang="en-US" sz="2000" b="1" dirty="0" err="1"/>
              <a:t>Hanamel</a:t>
            </a:r>
            <a:r>
              <a:rPr lang="en-US" sz="2000" b="1" dirty="0"/>
              <a:t> the son of Shallum your uncle will come to you, saying, "Buy my field which is in </a:t>
            </a:r>
            <a:r>
              <a:rPr lang="en-US" sz="2000" b="1" dirty="0" err="1"/>
              <a:t>Anathoth</a:t>
            </a:r>
            <a:r>
              <a:rPr lang="en-US" sz="2000" b="1" dirty="0"/>
              <a:t>, for the right of redemption is yours to buy it." ‘ . . . 9  </a:t>
            </a:r>
            <a:r>
              <a:rPr lang="en-US" sz="2000" b="1" dirty="0">
                <a:solidFill>
                  <a:schemeClr val="accent2">
                    <a:lumMod val="75000"/>
                  </a:schemeClr>
                </a:solidFill>
              </a:rPr>
              <a:t>So I bought the field</a:t>
            </a:r>
            <a:r>
              <a:rPr lang="en-US" sz="2000" b="1" dirty="0"/>
              <a:t> from </a:t>
            </a:r>
            <a:r>
              <a:rPr lang="en-US" sz="2000" b="1" dirty="0" err="1"/>
              <a:t>Hanamel</a:t>
            </a:r>
            <a:r>
              <a:rPr lang="en-US" sz="2000" b="1" dirty="0"/>
              <a:t>… </a:t>
            </a:r>
          </a:p>
          <a:p>
            <a:pPr algn="just"/>
            <a:r>
              <a:rPr lang="en-US" sz="2000" b="1" dirty="0"/>
              <a:t>  10  And I </a:t>
            </a:r>
            <a:r>
              <a:rPr lang="en-US" sz="2000" b="1" dirty="0">
                <a:solidFill>
                  <a:schemeClr val="accent2">
                    <a:lumMod val="75000"/>
                  </a:schemeClr>
                </a:solidFill>
              </a:rPr>
              <a:t>signed the deed </a:t>
            </a:r>
            <a:r>
              <a:rPr lang="en-US" sz="2000" b="1" dirty="0"/>
              <a:t>and </a:t>
            </a:r>
            <a:r>
              <a:rPr lang="en-US" sz="2000" b="1" dirty="0">
                <a:solidFill>
                  <a:schemeClr val="accent2">
                    <a:lumMod val="75000"/>
                  </a:schemeClr>
                </a:solidFill>
              </a:rPr>
              <a:t>sealed it</a:t>
            </a:r>
            <a:r>
              <a:rPr lang="en-US" sz="2000" b="1" dirty="0"/>
              <a:t>, took witnesses, and </a:t>
            </a:r>
            <a:r>
              <a:rPr lang="en-US" sz="2000" b="1" dirty="0">
                <a:solidFill>
                  <a:schemeClr val="accent2">
                    <a:lumMod val="75000"/>
                  </a:schemeClr>
                </a:solidFill>
              </a:rPr>
              <a:t>weighed the money </a:t>
            </a:r>
            <a:r>
              <a:rPr lang="en-US" sz="2000" b="1" dirty="0"/>
              <a:t>on the scales. </a:t>
            </a:r>
          </a:p>
          <a:p>
            <a:pPr algn="just"/>
            <a:r>
              <a:rPr lang="en-US" sz="2000" b="1" dirty="0"/>
              <a:t>  11  So I took the purchase deed, . . .12  and I gave the purchase deed to Baruch the son of Neriah . . ., in the presence of the witnesses who signed the purchase deed, before all the Jews who sat in the court of the prison. </a:t>
            </a:r>
          </a:p>
          <a:p>
            <a:pPr algn="just"/>
            <a:r>
              <a:rPr lang="en-US" sz="2000" b="1" dirty="0"/>
              <a:t>  13  "</a:t>
            </a:r>
            <a:r>
              <a:rPr lang="en-US" sz="2000" b="1" dirty="0">
                <a:solidFill>
                  <a:schemeClr val="accent2">
                    <a:lumMod val="75000"/>
                  </a:schemeClr>
                </a:solidFill>
              </a:rPr>
              <a:t>Then I charged Baruch </a:t>
            </a:r>
            <a:r>
              <a:rPr lang="en-US" sz="2000" b="1" dirty="0"/>
              <a:t>. . . 14  'Thus says the LORD of hosts, the God of Israel: "Take these deeds, both this purchase deed which is sealed and this deed which is open, and put them in an earthen vessel, that they may last many days." 15  For thus says the LORD of hosts, the God of Israel: "</a:t>
            </a:r>
            <a:r>
              <a:rPr lang="en-US" sz="2000" b="1" dirty="0">
                <a:solidFill>
                  <a:schemeClr val="accent2">
                    <a:lumMod val="75000"/>
                  </a:schemeClr>
                </a:solidFill>
              </a:rPr>
              <a:t>Houses and fields and vineyards shall be possessed again in this land</a:t>
            </a:r>
            <a:r>
              <a:rPr lang="en-US" sz="2000" b="1" dirty="0"/>
              <a:t>."</a:t>
            </a:r>
          </a:p>
        </p:txBody>
      </p:sp>
    </p:spTree>
    <p:extLst>
      <p:ext uri="{BB962C8B-B14F-4D97-AF65-F5344CB8AC3E}">
        <p14:creationId xmlns:p14="http://schemas.microsoft.com/office/powerpoint/2010/main" val="195819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5216"/>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1754326"/>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p:txBody>
      </p:sp>
      <p:sp>
        <p:nvSpPr>
          <p:cNvPr id="2" name="TextBox 1"/>
          <p:cNvSpPr txBox="1"/>
          <p:nvPr/>
        </p:nvSpPr>
        <p:spPr>
          <a:xfrm>
            <a:off x="5837383" y="351868"/>
            <a:ext cx="6074993" cy="6309420"/>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  The word which came to Jeremiah from the LORD in the days of Jehoiakim the son of Josiah, king of Judah, saying, </a:t>
            </a:r>
          </a:p>
          <a:p>
            <a:pPr algn="just"/>
            <a:r>
              <a:rPr lang="en-US" sz="2000" b="1" dirty="0"/>
              <a:t>  2  "Go to the house of the </a:t>
            </a:r>
            <a:r>
              <a:rPr lang="en-US" sz="2400" b="1" dirty="0">
                <a:solidFill>
                  <a:schemeClr val="accent2">
                    <a:lumMod val="75000"/>
                  </a:schemeClr>
                </a:solidFill>
              </a:rPr>
              <a:t>Rechabites</a:t>
            </a:r>
            <a:r>
              <a:rPr lang="en-US" sz="2000" b="1" dirty="0"/>
              <a:t>, speak to them, and bring them into the house of the LORD, into one of the chambers, and give them wine to drink.“</a:t>
            </a:r>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p:txBody>
      </p:sp>
    </p:spTree>
    <p:extLst>
      <p:ext uri="{BB962C8B-B14F-4D97-AF65-F5344CB8AC3E}">
        <p14:creationId xmlns:p14="http://schemas.microsoft.com/office/powerpoint/2010/main" val="250874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2862322"/>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5562">
              <a:tabLst>
                <a:tab pos="1939925" algn="l"/>
              </a:tabLst>
            </a:pPr>
            <a:r>
              <a:rPr lang="en-US" sz="2400" b="1" dirty="0"/>
              <a:t>       - Were not Jews—Kenites (as was  </a:t>
            </a:r>
          </a:p>
          <a:p>
            <a:pPr marL="55562">
              <a:tabLst>
                <a:tab pos="1939925" algn="l"/>
              </a:tabLst>
            </a:pPr>
            <a:r>
              <a:rPr lang="en-US" sz="2400" b="1" dirty="0"/>
              <a:t>         Jethro, Moses father-in law) (Num.</a:t>
            </a:r>
          </a:p>
          <a:p>
            <a:pPr marL="55562">
              <a:tabLst>
                <a:tab pos="1939925" algn="l"/>
              </a:tabLst>
            </a:pPr>
            <a:r>
              <a:rPr lang="en-US" sz="2400" b="1" dirty="0"/>
              <a:t>        10:29)</a:t>
            </a:r>
          </a:p>
        </p:txBody>
      </p:sp>
      <p:sp>
        <p:nvSpPr>
          <p:cNvPr id="2" name="TextBox 1"/>
          <p:cNvSpPr txBox="1"/>
          <p:nvPr/>
        </p:nvSpPr>
        <p:spPr>
          <a:xfrm>
            <a:off x="5837383" y="351868"/>
            <a:ext cx="6074993" cy="6309420"/>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  The word which came to Jeremiah from the LORD in the days of Jehoiakim the son of Josiah, king of Judah, saying, </a:t>
            </a:r>
          </a:p>
          <a:p>
            <a:pPr algn="just"/>
            <a:r>
              <a:rPr lang="en-US" sz="2000" b="1" dirty="0"/>
              <a:t>  2  "Go to the house of the </a:t>
            </a:r>
            <a:r>
              <a:rPr lang="en-US" sz="2400" b="1" dirty="0">
                <a:solidFill>
                  <a:schemeClr val="accent2">
                    <a:lumMod val="75000"/>
                  </a:schemeClr>
                </a:solidFill>
              </a:rPr>
              <a:t>Rechabites</a:t>
            </a:r>
            <a:r>
              <a:rPr lang="en-US" sz="2000" b="1" dirty="0"/>
              <a:t>, speak to them, and bring them into the house of the LORD, into one of the chambers, and give them wine to drink.“</a:t>
            </a:r>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p:txBody>
      </p:sp>
    </p:spTree>
    <p:extLst>
      <p:ext uri="{BB962C8B-B14F-4D97-AF65-F5344CB8AC3E}">
        <p14:creationId xmlns:p14="http://schemas.microsoft.com/office/powerpoint/2010/main" val="1936680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3600986"/>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5562">
              <a:tabLst>
                <a:tab pos="1939925" algn="l"/>
              </a:tabLst>
            </a:pPr>
            <a:r>
              <a:rPr lang="en-US" sz="2400" b="1" dirty="0"/>
              <a:t>       - Were not Jews—Kenites (as was  </a:t>
            </a:r>
          </a:p>
          <a:p>
            <a:pPr marL="55562">
              <a:tabLst>
                <a:tab pos="1939925" algn="l"/>
              </a:tabLst>
            </a:pPr>
            <a:r>
              <a:rPr lang="en-US" sz="2400" b="1" dirty="0"/>
              <a:t>         Jethro, Moses father-in law) (Num.</a:t>
            </a:r>
          </a:p>
          <a:p>
            <a:pPr marL="55562">
              <a:tabLst>
                <a:tab pos="1939925" algn="l"/>
              </a:tabLst>
            </a:pPr>
            <a:r>
              <a:rPr lang="en-US" sz="2400" b="1" dirty="0"/>
              <a:t>        10:29)</a:t>
            </a:r>
          </a:p>
          <a:p>
            <a:pPr marL="55562">
              <a:tabLst>
                <a:tab pos="1939925" algn="l"/>
              </a:tabLst>
            </a:pPr>
            <a:r>
              <a:rPr lang="en-US" sz="2400" b="1" dirty="0"/>
              <a:t>      - Jethro did not go with Moses to  </a:t>
            </a:r>
          </a:p>
          <a:p>
            <a:pPr marL="55562">
              <a:tabLst>
                <a:tab pos="1939925" algn="l"/>
              </a:tabLst>
            </a:pPr>
            <a:r>
              <a:rPr lang="en-US" sz="2400" b="1" dirty="0"/>
              <a:t>        Canaan but Kenites did (Jud. 1:16)</a:t>
            </a:r>
          </a:p>
        </p:txBody>
      </p:sp>
      <p:sp>
        <p:nvSpPr>
          <p:cNvPr id="2" name="TextBox 1"/>
          <p:cNvSpPr txBox="1"/>
          <p:nvPr/>
        </p:nvSpPr>
        <p:spPr>
          <a:xfrm>
            <a:off x="5837383" y="351868"/>
            <a:ext cx="6074993" cy="6309420"/>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  The word which came to Jeremiah from the LORD in the days of Jehoiakim the son of Josiah, king of Judah, saying, </a:t>
            </a:r>
          </a:p>
          <a:p>
            <a:pPr algn="just"/>
            <a:r>
              <a:rPr lang="en-US" sz="2000" b="1" dirty="0"/>
              <a:t>  2  "Go to the house of the </a:t>
            </a:r>
            <a:r>
              <a:rPr lang="en-US" sz="2400" b="1" dirty="0">
                <a:solidFill>
                  <a:schemeClr val="accent2">
                    <a:lumMod val="75000"/>
                  </a:schemeClr>
                </a:solidFill>
              </a:rPr>
              <a:t>Rechabites</a:t>
            </a:r>
            <a:r>
              <a:rPr lang="en-US" sz="2000" b="1" dirty="0"/>
              <a:t>, speak to them, and bring them into the house of the LORD, into one of the chambers, and give them wine to drink.“</a:t>
            </a:r>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p:txBody>
      </p:sp>
    </p:spTree>
    <p:extLst>
      <p:ext uri="{BB962C8B-B14F-4D97-AF65-F5344CB8AC3E}">
        <p14:creationId xmlns:p14="http://schemas.microsoft.com/office/powerpoint/2010/main" val="3696241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4339650"/>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5562">
              <a:tabLst>
                <a:tab pos="1939925" algn="l"/>
              </a:tabLst>
            </a:pPr>
            <a:r>
              <a:rPr lang="en-US" sz="2400" b="1" dirty="0"/>
              <a:t>       - Were not Jews—Kenites (as was  </a:t>
            </a:r>
          </a:p>
          <a:p>
            <a:pPr marL="55562">
              <a:tabLst>
                <a:tab pos="1939925" algn="l"/>
              </a:tabLst>
            </a:pPr>
            <a:r>
              <a:rPr lang="en-US" sz="2400" b="1" dirty="0"/>
              <a:t>         Jethro, Moses father-in law) (Num.</a:t>
            </a:r>
          </a:p>
          <a:p>
            <a:pPr marL="55562">
              <a:tabLst>
                <a:tab pos="1939925" algn="l"/>
              </a:tabLst>
            </a:pPr>
            <a:r>
              <a:rPr lang="en-US" sz="2400" b="1" dirty="0"/>
              <a:t>        10:29)</a:t>
            </a:r>
          </a:p>
          <a:p>
            <a:pPr marL="55562">
              <a:tabLst>
                <a:tab pos="1939925" algn="l"/>
              </a:tabLst>
            </a:pPr>
            <a:r>
              <a:rPr lang="en-US" sz="2400" b="1" dirty="0"/>
              <a:t>      - Jethro did not go with Moses to  </a:t>
            </a:r>
          </a:p>
          <a:p>
            <a:pPr marL="55562">
              <a:tabLst>
                <a:tab pos="1939925" algn="l"/>
              </a:tabLst>
            </a:pPr>
            <a:r>
              <a:rPr lang="en-US" sz="2400" b="1" dirty="0"/>
              <a:t>        Canaan but Kenites did (Jud. 1:16)</a:t>
            </a:r>
          </a:p>
          <a:p>
            <a:pPr marL="55562">
              <a:tabLst>
                <a:tab pos="1939925" algn="l"/>
              </a:tabLst>
            </a:pPr>
            <a:r>
              <a:rPr lang="en-US" sz="2400" b="1" dirty="0"/>
              <a:t>      - They were nomads living in Israel</a:t>
            </a:r>
          </a:p>
          <a:p>
            <a:pPr marL="55562">
              <a:tabLst>
                <a:tab pos="1939925" algn="l"/>
              </a:tabLst>
            </a:pPr>
            <a:r>
              <a:rPr lang="en-US" sz="2400" b="1" dirty="0"/>
              <a:t>        (vs. 6-10)</a:t>
            </a:r>
          </a:p>
        </p:txBody>
      </p:sp>
      <p:sp>
        <p:nvSpPr>
          <p:cNvPr id="2" name="TextBox 1"/>
          <p:cNvSpPr txBox="1"/>
          <p:nvPr/>
        </p:nvSpPr>
        <p:spPr>
          <a:xfrm>
            <a:off x="5837383" y="351868"/>
            <a:ext cx="6074993" cy="6309420"/>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  The word which came to Jeremiah from the LORD in the days of Jehoiakim the son of Josiah, king of Judah, saying, </a:t>
            </a:r>
          </a:p>
          <a:p>
            <a:pPr algn="just"/>
            <a:r>
              <a:rPr lang="en-US" sz="2000" b="1" dirty="0"/>
              <a:t>  2  "Go to the house of the </a:t>
            </a:r>
            <a:r>
              <a:rPr lang="en-US" sz="2400" b="1" dirty="0">
                <a:solidFill>
                  <a:schemeClr val="accent2">
                    <a:lumMod val="75000"/>
                  </a:schemeClr>
                </a:solidFill>
              </a:rPr>
              <a:t>Rechabites</a:t>
            </a:r>
            <a:r>
              <a:rPr lang="en-US" sz="2000" b="1" dirty="0"/>
              <a:t>, speak to them, and bring them into the house of the LORD, into one of the chambers, and give them wine to drink.“</a:t>
            </a:r>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p:txBody>
      </p:sp>
    </p:spTree>
    <p:extLst>
      <p:ext uri="{BB962C8B-B14F-4D97-AF65-F5344CB8AC3E}">
        <p14:creationId xmlns:p14="http://schemas.microsoft.com/office/powerpoint/2010/main" val="4289582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5447645"/>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5562">
              <a:tabLst>
                <a:tab pos="1939925" algn="l"/>
              </a:tabLst>
            </a:pPr>
            <a:r>
              <a:rPr lang="en-US" sz="2400" b="1" dirty="0"/>
              <a:t>       - Were not Jews—Kenites (as was  </a:t>
            </a:r>
          </a:p>
          <a:p>
            <a:pPr marL="55562">
              <a:tabLst>
                <a:tab pos="1939925" algn="l"/>
              </a:tabLst>
            </a:pPr>
            <a:r>
              <a:rPr lang="en-US" sz="2400" b="1" dirty="0"/>
              <a:t>         Jethro, Moses father-in law) (Num.</a:t>
            </a:r>
          </a:p>
          <a:p>
            <a:pPr marL="55562">
              <a:tabLst>
                <a:tab pos="1939925" algn="l"/>
              </a:tabLst>
            </a:pPr>
            <a:r>
              <a:rPr lang="en-US" sz="2400" b="1" dirty="0"/>
              <a:t>        10:29)</a:t>
            </a:r>
          </a:p>
          <a:p>
            <a:pPr marL="55562">
              <a:tabLst>
                <a:tab pos="1939925" algn="l"/>
              </a:tabLst>
            </a:pPr>
            <a:r>
              <a:rPr lang="en-US" sz="2400" b="1" dirty="0"/>
              <a:t>      - Jethro did not go with Moses to  </a:t>
            </a:r>
          </a:p>
          <a:p>
            <a:pPr marL="55562">
              <a:tabLst>
                <a:tab pos="1939925" algn="l"/>
              </a:tabLst>
            </a:pPr>
            <a:r>
              <a:rPr lang="en-US" sz="2400" b="1" dirty="0"/>
              <a:t>        Canaan but Kenites did (Jud. 1:16)</a:t>
            </a:r>
          </a:p>
          <a:p>
            <a:pPr marL="55562">
              <a:tabLst>
                <a:tab pos="1939925" algn="l"/>
              </a:tabLst>
            </a:pPr>
            <a:r>
              <a:rPr lang="en-US" sz="2400" b="1" dirty="0"/>
              <a:t>      - They were nomads living in Israel</a:t>
            </a:r>
          </a:p>
          <a:p>
            <a:pPr marL="55562">
              <a:tabLst>
                <a:tab pos="1939925" algn="l"/>
              </a:tabLst>
            </a:pPr>
            <a:r>
              <a:rPr lang="en-US" sz="2400" b="1" dirty="0"/>
              <a:t>        (vs. 6-10)</a:t>
            </a:r>
          </a:p>
          <a:p>
            <a:pPr marL="55562">
              <a:tabLst>
                <a:tab pos="1939925" algn="l"/>
              </a:tabLst>
            </a:pPr>
            <a:r>
              <a:rPr lang="en-US" sz="2400" b="1" dirty="0"/>
              <a:t>      - Jonadab was a Kenite in days of Jehu,</a:t>
            </a:r>
          </a:p>
          <a:p>
            <a:pPr marL="55562">
              <a:tabLst>
                <a:tab pos="1939925" algn="l"/>
              </a:tabLst>
            </a:pPr>
            <a:r>
              <a:rPr lang="en-US" sz="2400" b="1" dirty="0"/>
              <a:t>        king of Israel (2 Kings 10:15) gave </a:t>
            </a:r>
          </a:p>
          <a:p>
            <a:pPr marL="55562">
              <a:tabLst>
                <a:tab pos="1939925" algn="l"/>
              </a:tabLst>
            </a:pPr>
            <a:r>
              <a:rPr lang="en-US" sz="2400" b="1" dirty="0"/>
              <a:t>        them instruction, no wine, no houses</a:t>
            </a:r>
          </a:p>
        </p:txBody>
      </p:sp>
      <p:sp>
        <p:nvSpPr>
          <p:cNvPr id="2" name="TextBox 1"/>
          <p:cNvSpPr txBox="1"/>
          <p:nvPr/>
        </p:nvSpPr>
        <p:spPr>
          <a:xfrm>
            <a:off x="5837383" y="351868"/>
            <a:ext cx="6074993" cy="6309420"/>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  The word which came to Jeremiah from the LORD in the days of Jehoiakim the son of Josiah, king of Judah, saying, </a:t>
            </a:r>
          </a:p>
          <a:p>
            <a:pPr algn="just"/>
            <a:r>
              <a:rPr lang="en-US" sz="2000" b="1" dirty="0"/>
              <a:t>  2  "Go to the house of the </a:t>
            </a:r>
            <a:r>
              <a:rPr lang="en-US" sz="2400" b="1" dirty="0">
                <a:solidFill>
                  <a:schemeClr val="accent2">
                    <a:lumMod val="75000"/>
                  </a:schemeClr>
                </a:solidFill>
              </a:rPr>
              <a:t>Rechabites</a:t>
            </a:r>
            <a:r>
              <a:rPr lang="en-US" sz="2000" b="1" dirty="0"/>
              <a:t>, speak to them, and bring them into the house of the LORD, into one of the chambers, and give them wine to drink.“</a:t>
            </a:r>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p:txBody>
      </p:sp>
    </p:spTree>
    <p:extLst>
      <p:ext uri="{BB962C8B-B14F-4D97-AF65-F5344CB8AC3E}">
        <p14:creationId xmlns:p14="http://schemas.microsoft.com/office/powerpoint/2010/main" val="2036575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5216"/>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5816977"/>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5562">
              <a:tabLst>
                <a:tab pos="1939925" algn="l"/>
              </a:tabLst>
            </a:pPr>
            <a:r>
              <a:rPr lang="en-US" sz="2400" b="1" dirty="0"/>
              <a:t>       - Were not Jews—Kenites (as was  </a:t>
            </a:r>
          </a:p>
          <a:p>
            <a:pPr marL="55562">
              <a:tabLst>
                <a:tab pos="1939925" algn="l"/>
              </a:tabLst>
            </a:pPr>
            <a:r>
              <a:rPr lang="en-US" sz="2400" b="1" dirty="0"/>
              <a:t>         Jethro, Moses father-in law) (Num.</a:t>
            </a:r>
          </a:p>
          <a:p>
            <a:pPr marL="55562">
              <a:tabLst>
                <a:tab pos="1939925" algn="l"/>
              </a:tabLst>
            </a:pPr>
            <a:r>
              <a:rPr lang="en-US" sz="2400" b="1" dirty="0"/>
              <a:t>        10:29)</a:t>
            </a:r>
          </a:p>
          <a:p>
            <a:pPr marL="55562">
              <a:tabLst>
                <a:tab pos="1939925" algn="l"/>
              </a:tabLst>
            </a:pPr>
            <a:r>
              <a:rPr lang="en-US" sz="2400" b="1" dirty="0"/>
              <a:t>      - Jethro did not go with Moses to  </a:t>
            </a:r>
          </a:p>
          <a:p>
            <a:pPr marL="55562">
              <a:tabLst>
                <a:tab pos="1939925" algn="l"/>
              </a:tabLst>
            </a:pPr>
            <a:r>
              <a:rPr lang="en-US" sz="2400" b="1" dirty="0"/>
              <a:t>        Canaan but Kenites did (Jud. 1:16)</a:t>
            </a:r>
          </a:p>
          <a:p>
            <a:pPr marL="55562">
              <a:tabLst>
                <a:tab pos="1939925" algn="l"/>
              </a:tabLst>
            </a:pPr>
            <a:r>
              <a:rPr lang="en-US" sz="2400" b="1" dirty="0"/>
              <a:t>      - They were nomads living in Israel</a:t>
            </a:r>
          </a:p>
          <a:p>
            <a:pPr marL="55562">
              <a:tabLst>
                <a:tab pos="1939925" algn="l"/>
              </a:tabLst>
            </a:pPr>
            <a:r>
              <a:rPr lang="en-US" sz="2400" b="1" dirty="0"/>
              <a:t>        (vs. 6-10)</a:t>
            </a:r>
          </a:p>
          <a:p>
            <a:pPr marL="55562">
              <a:tabLst>
                <a:tab pos="1939925" algn="l"/>
              </a:tabLst>
            </a:pPr>
            <a:r>
              <a:rPr lang="en-US" sz="2400" b="1" dirty="0"/>
              <a:t>      - Jonadab was a Kenite in days of Jehu,</a:t>
            </a:r>
          </a:p>
          <a:p>
            <a:pPr marL="55562">
              <a:tabLst>
                <a:tab pos="1939925" algn="l"/>
              </a:tabLst>
            </a:pPr>
            <a:r>
              <a:rPr lang="en-US" sz="2400" b="1" dirty="0"/>
              <a:t>        king of Israel (2 Kings 10:15) gave </a:t>
            </a:r>
          </a:p>
          <a:p>
            <a:pPr marL="55562">
              <a:tabLst>
                <a:tab pos="1939925" algn="l"/>
              </a:tabLst>
            </a:pPr>
            <a:r>
              <a:rPr lang="en-US" sz="2400" b="1" dirty="0"/>
              <a:t>        them instruction, no wine, no houses</a:t>
            </a:r>
          </a:p>
          <a:p>
            <a:pPr marL="55562">
              <a:tabLst>
                <a:tab pos="1939925" algn="l"/>
              </a:tabLst>
            </a:pPr>
            <a:r>
              <a:rPr lang="en-US" sz="2400" b="1" dirty="0"/>
              <a:t>     - Kenites in Jeru. Because of Neb. (v.11)</a:t>
            </a:r>
          </a:p>
        </p:txBody>
      </p:sp>
      <p:sp>
        <p:nvSpPr>
          <p:cNvPr id="2" name="TextBox 1"/>
          <p:cNvSpPr txBox="1"/>
          <p:nvPr/>
        </p:nvSpPr>
        <p:spPr>
          <a:xfrm>
            <a:off x="5837383" y="351868"/>
            <a:ext cx="6074993" cy="6309420"/>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  The word which came to Jeremiah from the LORD in the days of Jehoiakim the son of Josiah, king of Judah, saying, </a:t>
            </a:r>
          </a:p>
          <a:p>
            <a:pPr algn="just"/>
            <a:r>
              <a:rPr lang="en-US" sz="2000" b="1" dirty="0"/>
              <a:t>  2  "Go to the house of the </a:t>
            </a:r>
            <a:r>
              <a:rPr lang="en-US" sz="2400" b="1" dirty="0">
                <a:solidFill>
                  <a:schemeClr val="accent2">
                    <a:lumMod val="75000"/>
                  </a:schemeClr>
                </a:solidFill>
              </a:rPr>
              <a:t>Rechabites</a:t>
            </a:r>
            <a:r>
              <a:rPr lang="en-US" sz="2000" b="1" dirty="0"/>
              <a:t>, speak to them, and bring them into the house of the LORD, into one of the chambers, and give them wine to drink.“</a:t>
            </a:r>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p:txBody>
      </p:sp>
    </p:spTree>
    <p:extLst>
      <p:ext uri="{BB962C8B-B14F-4D97-AF65-F5344CB8AC3E}">
        <p14:creationId xmlns:p14="http://schemas.microsoft.com/office/powerpoint/2010/main" val="24806667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5240</Words>
  <Application>Microsoft Office PowerPoint</Application>
  <PresentationFormat>Widescreen</PresentationFormat>
  <Paragraphs>643</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dc:creator>
  <cp:lastModifiedBy>Dan</cp:lastModifiedBy>
  <cp:revision>126</cp:revision>
  <cp:lastPrinted>2019-12-31T20:40:30Z</cp:lastPrinted>
  <dcterms:created xsi:type="dcterms:W3CDTF">2019-11-18T15:17:46Z</dcterms:created>
  <dcterms:modified xsi:type="dcterms:W3CDTF">2020-01-08T22:50:44Z</dcterms:modified>
</cp:coreProperties>
</file>