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55"/>
  </p:notesMasterIdLst>
  <p:handoutMasterIdLst>
    <p:handoutMasterId r:id="rId56"/>
  </p:handoutMasterIdLst>
  <p:sldIdLst>
    <p:sldId id="2355" r:id="rId2"/>
    <p:sldId id="2356" r:id="rId3"/>
    <p:sldId id="2357" r:id="rId4"/>
    <p:sldId id="2358" r:id="rId5"/>
    <p:sldId id="2359" r:id="rId6"/>
    <p:sldId id="2360" r:id="rId7"/>
    <p:sldId id="2341" r:id="rId8"/>
    <p:sldId id="2389" r:id="rId9"/>
    <p:sldId id="2392" r:id="rId10"/>
    <p:sldId id="2393" r:id="rId11"/>
    <p:sldId id="2394" r:id="rId12"/>
    <p:sldId id="2395" r:id="rId13"/>
    <p:sldId id="2396" r:id="rId14"/>
    <p:sldId id="2397" r:id="rId15"/>
    <p:sldId id="2398" r:id="rId16"/>
    <p:sldId id="2399" r:id="rId17"/>
    <p:sldId id="2374" r:id="rId18"/>
    <p:sldId id="2407" r:id="rId19"/>
    <p:sldId id="2414" r:id="rId20"/>
    <p:sldId id="2416" r:id="rId21"/>
    <p:sldId id="2419" r:id="rId22"/>
    <p:sldId id="2420" r:id="rId23"/>
    <p:sldId id="2421" r:id="rId24"/>
    <p:sldId id="2422" r:id="rId25"/>
    <p:sldId id="2375" r:id="rId26"/>
    <p:sldId id="2428" r:id="rId27"/>
    <p:sldId id="2429" r:id="rId28"/>
    <p:sldId id="2439" r:id="rId29"/>
    <p:sldId id="2440" r:id="rId30"/>
    <p:sldId id="2448" r:id="rId31"/>
    <p:sldId id="2449" r:id="rId32"/>
    <p:sldId id="2450" r:id="rId33"/>
    <p:sldId id="2452" r:id="rId34"/>
    <p:sldId id="2481" r:id="rId35"/>
    <p:sldId id="2376" r:id="rId36"/>
    <p:sldId id="2459" r:id="rId37"/>
    <p:sldId id="2464" r:id="rId38"/>
    <p:sldId id="2471" r:id="rId39"/>
    <p:sldId id="2479" r:id="rId40"/>
    <p:sldId id="2482" r:id="rId41"/>
    <p:sldId id="2483" r:id="rId42"/>
    <p:sldId id="2484" r:id="rId43"/>
    <p:sldId id="2485" r:id="rId44"/>
    <p:sldId id="2486" r:id="rId45"/>
    <p:sldId id="2487" r:id="rId46"/>
    <p:sldId id="2488" r:id="rId47"/>
    <p:sldId id="2489" r:id="rId48"/>
    <p:sldId id="2490" r:id="rId49"/>
    <p:sldId id="2496" r:id="rId50"/>
    <p:sldId id="2505" r:id="rId51"/>
    <p:sldId id="2512" r:id="rId52"/>
    <p:sldId id="2513" r:id="rId53"/>
    <p:sldId id="2378" r:id="rId54"/>
  </p:sldIdLst>
  <p:sldSz cx="12192000" cy="6858000"/>
  <p:notesSz cx="7099300" cy="93853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36" userDrawn="1">
          <p15:clr>
            <a:srgbClr val="A4A3A4"/>
          </p15:clr>
        </p15:guide>
        <p15:guide id="2" pos="379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5"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4070C"/>
    <a:srgbClr val="152543"/>
    <a:srgbClr val="860A0A"/>
    <a:srgbClr val="90AAFE"/>
    <a:srgbClr val="0083E6"/>
    <a:srgbClr val="D9E2FF"/>
    <a:srgbClr val="E6E6E6"/>
    <a:srgbClr val="8FE2FF"/>
    <a:srgbClr val="D2A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04" autoAdjust="0"/>
    <p:restoredTop sz="90226" autoAdjust="0"/>
  </p:normalViewPr>
  <p:slideViewPr>
    <p:cSldViewPr snapToGrid="0">
      <p:cViewPr varScale="1">
        <p:scale>
          <a:sx n="111" d="100"/>
          <a:sy n="111" d="100"/>
        </p:scale>
        <p:origin x="156" y="108"/>
      </p:cViewPr>
      <p:guideLst>
        <p:guide orient="horz" pos="2136"/>
        <p:guide pos="3792"/>
      </p:guideLst>
    </p:cSldViewPr>
  </p:slideViewPr>
  <p:notesTextViewPr>
    <p:cViewPr>
      <p:scale>
        <a:sx n="75" d="100"/>
        <a:sy n="75" d="100"/>
      </p:scale>
      <p:origin x="0" y="0"/>
    </p:cViewPr>
  </p:notesTextViewPr>
  <p:sorterViewPr>
    <p:cViewPr>
      <p:scale>
        <a:sx n="100" d="100"/>
        <a:sy n="100" d="100"/>
      </p:scale>
      <p:origin x="0" y="-4598"/>
    </p:cViewPr>
  </p:sorterViewPr>
  <p:notesViewPr>
    <p:cSldViewPr snapToGrid="0" showGuides="1">
      <p:cViewPr varScale="1">
        <p:scale>
          <a:sx n="61" d="100"/>
          <a:sy n="61" d="100"/>
        </p:scale>
        <p:origin x="3125"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commentAuthors" Target="commentAuthors.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C05C11-85CC-4A72-8840-09EA5F247F0F}"/>
              </a:ext>
            </a:extLst>
          </p:cNvPr>
          <p:cNvSpPr>
            <a:spLocks noGrp="1"/>
          </p:cNvSpPr>
          <p:nvPr>
            <p:ph type="hdr" sz="quarter"/>
          </p:nvPr>
        </p:nvSpPr>
        <p:spPr>
          <a:xfrm>
            <a:off x="2" y="0"/>
            <a:ext cx="3076787" cy="469741"/>
          </a:xfrm>
          <a:prstGeom prst="rect">
            <a:avLst/>
          </a:prstGeom>
        </p:spPr>
        <p:txBody>
          <a:bodyPr vert="horz" lIns="91395" tIns="45698" rIns="91395" bIns="45698" rtlCol="0"/>
          <a:lstStyle>
            <a:lvl1pPr algn="l">
              <a:defRPr sz="1200"/>
            </a:lvl1pPr>
          </a:lstStyle>
          <a:p>
            <a:endParaRPr lang="en-US" dirty="0"/>
          </a:p>
        </p:txBody>
      </p:sp>
      <p:sp>
        <p:nvSpPr>
          <p:cNvPr id="3" name="Date Placeholder 2">
            <a:extLst>
              <a:ext uri="{FF2B5EF4-FFF2-40B4-BE49-F238E27FC236}">
                <a16:creationId xmlns:a16="http://schemas.microsoft.com/office/drawing/2014/main" id="{11ABB54F-94B3-489C-836B-EE56E076C80A}"/>
              </a:ext>
            </a:extLst>
          </p:cNvPr>
          <p:cNvSpPr>
            <a:spLocks noGrp="1"/>
          </p:cNvSpPr>
          <p:nvPr>
            <p:ph type="dt" sz="quarter" idx="1"/>
          </p:nvPr>
        </p:nvSpPr>
        <p:spPr>
          <a:xfrm>
            <a:off x="4020928" y="0"/>
            <a:ext cx="3076787" cy="469741"/>
          </a:xfrm>
          <a:prstGeom prst="rect">
            <a:avLst/>
          </a:prstGeom>
        </p:spPr>
        <p:txBody>
          <a:bodyPr vert="horz" lIns="91395" tIns="45698" rIns="91395" bIns="45698" rtlCol="0"/>
          <a:lstStyle>
            <a:lvl1pPr algn="r">
              <a:defRPr sz="1200"/>
            </a:lvl1pPr>
          </a:lstStyle>
          <a:p>
            <a:fld id="{E394A81C-ADBD-4272-AFB6-C20F19B759A6}" type="datetimeFigureOut">
              <a:rPr lang="en-US" smtClean="0"/>
              <a:t>1/5/2020</a:t>
            </a:fld>
            <a:endParaRPr lang="en-US" dirty="0"/>
          </a:p>
        </p:txBody>
      </p:sp>
      <p:sp>
        <p:nvSpPr>
          <p:cNvPr id="4" name="Footer Placeholder 3">
            <a:extLst>
              <a:ext uri="{FF2B5EF4-FFF2-40B4-BE49-F238E27FC236}">
                <a16:creationId xmlns:a16="http://schemas.microsoft.com/office/drawing/2014/main" id="{FE42178E-8AB7-47FE-B318-6C37AEC248CF}"/>
              </a:ext>
            </a:extLst>
          </p:cNvPr>
          <p:cNvSpPr>
            <a:spLocks noGrp="1"/>
          </p:cNvSpPr>
          <p:nvPr>
            <p:ph type="ftr" sz="quarter" idx="2"/>
          </p:nvPr>
        </p:nvSpPr>
        <p:spPr>
          <a:xfrm>
            <a:off x="2" y="8915560"/>
            <a:ext cx="3076787" cy="469741"/>
          </a:xfrm>
          <a:prstGeom prst="rect">
            <a:avLst/>
          </a:prstGeom>
        </p:spPr>
        <p:txBody>
          <a:bodyPr vert="horz" lIns="91395" tIns="45698" rIns="91395" bIns="45698"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5860AB7-3333-4EF5-BA29-252D24B81CBB}"/>
              </a:ext>
            </a:extLst>
          </p:cNvPr>
          <p:cNvSpPr>
            <a:spLocks noGrp="1"/>
          </p:cNvSpPr>
          <p:nvPr>
            <p:ph type="sldNum" sz="quarter" idx="3"/>
          </p:nvPr>
        </p:nvSpPr>
        <p:spPr>
          <a:xfrm>
            <a:off x="4020928" y="8915560"/>
            <a:ext cx="3076787" cy="469741"/>
          </a:xfrm>
          <a:prstGeom prst="rect">
            <a:avLst/>
          </a:prstGeom>
        </p:spPr>
        <p:txBody>
          <a:bodyPr vert="horz" lIns="91395" tIns="45698" rIns="91395" bIns="45698" rtlCol="0" anchor="b"/>
          <a:lstStyle>
            <a:lvl1pPr algn="r">
              <a:defRPr sz="1200"/>
            </a:lvl1pPr>
          </a:lstStyle>
          <a:p>
            <a:fld id="{FF1C3FAF-1055-4D9E-94CE-AB3C222662F3}" type="slidenum">
              <a:rPr lang="en-US" smtClean="0"/>
              <a:t>‹#›</a:t>
            </a:fld>
            <a:endParaRPr lang="en-US" dirty="0"/>
          </a:p>
        </p:txBody>
      </p:sp>
    </p:spTree>
    <p:extLst>
      <p:ext uri="{BB962C8B-B14F-4D97-AF65-F5344CB8AC3E}">
        <p14:creationId xmlns:p14="http://schemas.microsoft.com/office/powerpoint/2010/main" val="33090901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22275" y="704850"/>
            <a:ext cx="6256338"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9930" y="4458019"/>
            <a:ext cx="5679440" cy="4223385"/>
          </a:xfrm>
          <a:prstGeom prst="rect">
            <a:avLst/>
          </a:prstGeom>
          <a:noFill/>
          <a:ln>
            <a:noFill/>
          </a:ln>
        </p:spPr>
        <p:txBody>
          <a:bodyPr spcFirstLastPara="1" wrap="square" lIns="94167" tIns="94167" rIns="94167" bIns="94167"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65581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49838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7022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80695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7098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31685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59337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13142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13667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2196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4929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034170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91176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82288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89107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86131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54143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52118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39920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81405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16405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5838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589912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00864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83812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96392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136983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041897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352661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62508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033953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28474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0473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5667646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451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980551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422713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97527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779144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248194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029163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29074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760855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9508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5408675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455739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224635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593674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8665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0688"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40248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2607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8614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7840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spTree>
      <p:nvGrpSpPr>
        <p:cNvPr id="1" name="Shape 11"/>
        <p:cNvGrpSpPr/>
        <p:nvPr/>
      </p:nvGrpSpPr>
      <p:grpSpPr>
        <a:xfrm>
          <a:off x="0" y="0"/>
          <a:ext cx="0" cy="0"/>
          <a:chOff x="0" y="0"/>
          <a:chExt cx="0" cy="0"/>
        </a:xfrm>
      </p:grpSpPr>
    </p:spTree>
    <p:extLst>
      <p:ext uri="{BB962C8B-B14F-4D97-AF65-F5344CB8AC3E}">
        <p14:creationId xmlns:p14="http://schemas.microsoft.com/office/powerpoint/2010/main" val="41770750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53CB6-AF62-434C-9786-F9FADCA569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073008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871774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83E6"/>
        </a:solidFill>
        <a:effectLst/>
      </p:bgPr>
    </p:bg>
    <p:spTree>
      <p:nvGrpSpPr>
        <p:cNvPr id="1" name="Shape 5"/>
        <p:cNvGrpSpPr/>
        <p:nvPr/>
      </p:nvGrpSpPr>
      <p:grpSpPr>
        <a:xfrm>
          <a:off x="0" y="0"/>
          <a:ext cx="0" cy="0"/>
          <a:chOff x="0" y="0"/>
          <a:chExt cx="0" cy="0"/>
        </a:xfrm>
      </p:grpSpPr>
      <p:sp>
        <p:nvSpPr>
          <p:cNvPr id="3" name="Rectangle 2">
            <a:extLst>
              <a:ext uri="{FF2B5EF4-FFF2-40B4-BE49-F238E27FC236}">
                <a16:creationId xmlns:a16="http://schemas.microsoft.com/office/drawing/2014/main" id="{C3F484DE-E094-48E8-B50F-5F896E155CA5}"/>
              </a:ext>
            </a:extLst>
          </p:cNvPr>
          <p:cNvSpPr/>
          <p:nvPr userDrawn="1"/>
        </p:nvSpPr>
        <p:spPr>
          <a:xfrm>
            <a:off x="193687" y="180753"/>
            <a:ext cx="11760547" cy="6475201"/>
          </a:xfrm>
          <a:prstGeom prst="rect">
            <a:avLst/>
          </a:prstGeom>
          <a:solidFill>
            <a:srgbClr val="90AAFE"/>
          </a:solidFill>
          <a:ln>
            <a:solidFill>
              <a:srgbClr val="860A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22E13BB5-6638-4196-A0A5-A9DB00C3B2C2}"/>
              </a:ext>
            </a:extLst>
          </p:cNvPr>
          <p:cNvSpPr/>
          <p:nvPr userDrawn="1"/>
        </p:nvSpPr>
        <p:spPr>
          <a:xfrm>
            <a:off x="0" y="-11723"/>
            <a:ext cx="12160155" cy="6858000"/>
          </a:xfrm>
          <a:prstGeom prst="rect">
            <a:avLst/>
          </a:prstGeom>
          <a:noFill/>
          <a:ln w="228600">
            <a:solidFill>
              <a:srgbClr val="1525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76200">
                <a:solidFill>
                  <a:schemeClr val="tx1"/>
                </a:solidFill>
              </a:ln>
              <a:noFill/>
            </a:endParaRPr>
          </a:p>
        </p:txBody>
      </p:sp>
    </p:spTree>
  </p:cSld>
  <p:clrMap bg1="lt1" tx1="dk1" bg2="dk2" tx2="lt2" accent1="accent1" accent2="accent2" accent3="accent3" accent4="accent4" accent5="accent5" accent6="accent6" hlink="hlink" folHlink="folHlink"/>
  <p:sldLayoutIdLst>
    <p:sldLayoutId id="2147483663" r:id="rId1"/>
    <p:sldLayoutId id="2147483661" r:id="rId2"/>
    <p:sldLayoutId id="214748366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10" name="Rectangle 9">
            <a:extLst>
              <a:ext uri="{FF2B5EF4-FFF2-40B4-BE49-F238E27FC236}">
                <a16:creationId xmlns:a16="http://schemas.microsoft.com/office/drawing/2014/main" id="{A531CFB9-2425-45F6-AA69-6D30A8332E29}"/>
              </a:ext>
            </a:extLst>
          </p:cNvPr>
          <p:cNvSpPr/>
          <p:nvPr/>
        </p:nvSpPr>
        <p:spPr>
          <a:xfrm>
            <a:off x="281353" y="211015"/>
            <a:ext cx="11652739" cy="7494359"/>
          </a:xfrm>
          <a:prstGeom prst="rect">
            <a:avLst/>
          </a:prstGeom>
        </p:spPr>
        <p:txBody>
          <a:bodyPr wrap="square">
            <a:spAutoFit/>
          </a:bodyPr>
          <a:lstStyle/>
          <a:p>
            <a:pPr algn="ctr"/>
            <a:endParaRPr lang="en-US" sz="4400" b="1" dirty="0">
              <a:latin typeface="+mj-lt"/>
            </a:endParaRPr>
          </a:p>
          <a:p>
            <a:pPr algn="ctr"/>
            <a:r>
              <a:rPr lang="en-US" sz="8000" b="1" dirty="0">
                <a:latin typeface="+mj-lt"/>
              </a:rPr>
              <a:t>A Study of Revelation</a:t>
            </a:r>
          </a:p>
          <a:p>
            <a:pPr algn="ctr"/>
            <a:endParaRPr lang="en-US" sz="900" b="1" dirty="0">
              <a:latin typeface="+mj-lt"/>
            </a:endParaRPr>
          </a:p>
          <a:p>
            <a:pPr algn="ctr"/>
            <a:r>
              <a:rPr lang="en-US" sz="2400" b="1" dirty="0">
                <a:latin typeface="+mj-lt"/>
              </a:rPr>
              <a:t>CLASS FIVE</a:t>
            </a:r>
          </a:p>
          <a:p>
            <a:pPr algn="ctr"/>
            <a:endParaRPr lang="en-US" sz="2400" b="1" dirty="0">
              <a:latin typeface="+mj-lt"/>
            </a:endParaRPr>
          </a:p>
          <a:p>
            <a:pPr algn="ctr"/>
            <a:r>
              <a:rPr lang="en-US" sz="4400" b="1" dirty="0">
                <a:latin typeface="+mj-lt"/>
              </a:rPr>
              <a:t>Opening of the Seals</a:t>
            </a:r>
          </a:p>
          <a:p>
            <a:pPr algn="ctr"/>
            <a:endParaRPr lang="en-US" sz="2400" b="1" dirty="0">
              <a:latin typeface="+mj-lt"/>
            </a:endParaRPr>
          </a:p>
          <a:p>
            <a:pPr algn="ctr"/>
            <a:endParaRPr lang="en-US" sz="3600" b="1" dirty="0">
              <a:latin typeface="+mj-lt"/>
            </a:endParaRPr>
          </a:p>
          <a:p>
            <a:pPr algn="ctr"/>
            <a:r>
              <a:rPr lang="en-US" sz="3600" b="1" dirty="0">
                <a:latin typeface="+mj-lt"/>
              </a:rPr>
              <a:t>Palm Beach Lakes</a:t>
            </a:r>
          </a:p>
          <a:p>
            <a:pPr algn="ctr"/>
            <a:endParaRPr lang="en-US" sz="1600" b="1" dirty="0">
              <a:latin typeface="+mj-lt"/>
            </a:endParaRPr>
          </a:p>
          <a:p>
            <a:pPr algn="ctr"/>
            <a:r>
              <a:rPr lang="en-US" sz="2400" b="1" dirty="0">
                <a:latin typeface="+mj-lt"/>
              </a:rPr>
              <a:t>Dan Jenkins</a:t>
            </a:r>
          </a:p>
          <a:p>
            <a:pPr algn="ctr"/>
            <a:endParaRPr lang="en-US" sz="2400" b="1" dirty="0">
              <a:latin typeface="+mj-lt"/>
            </a:endParaRPr>
          </a:p>
          <a:p>
            <a:pPr algn="ctr"/>
            <a:r>
              <a:rPr lang="en-US" sz="2400" b="1" dirty="0"/>
              <a:t>January 5, 2020</a:t>
            </a:r>
          </a:p>
          <a:p>
            <a:pPr algn="ctr"/>
            <a:endParaRPr lang="en-US" sz="2400" b="1" dirty="0">
              <a:latin typeface="+mj-lt"/>
            </a:endParaRPr>
          </a:p>
          <a:p>
            <a:pPr algn="ctr"/>
            <a:endParaRPr lang="en-US" sz="2400" b="1" dirty="0">
              <a:latin typeface="+mj-lt"/>
            </a:endParaRPr>
          </a:p>
          <a:p>
            <a:pPr algn="ctr"/>
            <a:endParaRPr lang="en-US" sz="2400" b="1" dirty="0">
              <a:latin typeface="+mj-lt"/>
            </a:endParaRPr>
          </a:p>
        </p:txBody>
      </p:sp>
    </p:spTree>
    <p:extLst>
      <p:ext uri="{BB962C8B-B14F-4D97-AF65-F5344CB8AC3E}">
        <p14:creationId xmlns:p14="http://schemas.microsoft.com/office/powerpoint/2010/main" val="725521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First Seal—Rider on White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235449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  Now I saw when the Lamb opened </a:t>
            </a:r>
            <a:r>
              <a:rPr lang="en-US" sz="2100" b="1" dirty="0">
                <a:solidFill>
                  <a:srgbClr val="FFFF00"/>
                </a:solidFill>
                <a:latin typeface="+mj-lt"/>
              </a:rPr>
              <a:t>one of the seals</a:t>
            </a:r>
            <a:r>
              <a:rPr lang="en-US" sz="2100" b="1" dirty="0">
                <a:solidFill>
                  <a:schemeClr val="bg1"/>
                </a:solidFill>
                <a:latin typeface="+mj-lt"/>
              </a:rPr>
              <a:t>; and I heard one of the four living creatures saying with a voice like thunder, "Come and see." </a:t>
            </a:r>
          </a:p>
          <a:p>
            <a:pPr algn="just"/>
            <a:r>
              <a:rPr lang="en-US" sz="2100" b="1" dirty="0">
                <a:solidFill>
                  <a:schemeClr val="bg1"/>
                </a:solidFill>
                <a:latin typeface="+mj-lt"/>
              </a:rPr>
              <a:t>  2  And I looked, and behold, a </a:t>
            </a:r>
            <a:r>
              <a:rPr lang="en-US" sz="2100" b="1" dirty="0">
                <a:solidFill>
                  <a:srgbClr val="FFFF00"/>
                </a:solidFill>
                <a:latin typeface="+mj-lt"/>
              </a:rPr>
              <a:t>white horse</a:t>
            </a:r>
            <a:r>
              <a:rPr lang="en-US" sz="2100" b="1" dirty="0">
                <a:solidFill>
                  <a:schemeClr val="bg1"/>
                </a:solidFill>
                <a:latin typeface="+mj-lt"/>
              </a:rPr>
              <a:t>. He who sat on it had a bow; and a crown was given to him, and he </a:t>
            </a:r>
            <a:r>
              <a:rPr lang="en-US" sz="2100" b="1" dirty="0">
                <a:solidFill>
                  <a:srgbClr val="FFFF00"/>
                </a:solidFill>
                <a:latin typeface="+mj-lt"/>
              </a:rPr>
              <a:t>went out conquering and to conquer</a:t>
            </a:r>
            <a:r>
              <a:rPr lang="en-US" sz="2100" b="1" dirty="0">
                <a:solidFill>
                  <a:schemeClr val="bg1"/>
                </a:solidFill>
                <a:latin typeface="+mj-lt"/>
              </a:rPr>
              <a:t>.</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144655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White horse</a:t>
            </a:r>
          </a:p>
          <a:p>
            <a:pPr marL="342900" indent="-342900">
              <a:buFont typeface="Arial" panose="020B0604020202020204" pitchFamily="34" charset="0"/>
              <a:buChar char="•"/>
              <a:tabLst>
                <a:tab pos="2286000" algn="l"/>
              </a:tabLst>
            </a:pPr>
            <a:r>
              <a:rPr lang="en-US" sz="2200" b="1" dirty="0">
                <a:latin typeface="+mj-lt"/>
              </a:rPr>
              <a:t>Had a bow</a:t>
            </a:r>
          </a:p>
          <a:p>
            <a:pPr marL="342900" indent="-342900">
              <a:buFont typeface="Arial" panose="020B0604020202020204" pitchFamily="34" charset="0"/>
              <a:buChar char="•"/>
              <a:tabLst>
                <a:tab pos="2286000" algn="l"/>
              </a:tabLst>
            </a:pPr>
            <a:r>
              <a:rPr lang="en-US" sz="2200" b="1" dirty="0">
                <a:latin typeface="+mj-lt"/>
              </a:rPr>
              <a:t>Given a crown</a:t>
            </a:r>
          </a:p>
          <a:p>
            <a:pPr marL="342900" indent="-342900">
              <a:buFont typeface="Arial" panose="020B0604020202020204" pitchFamily="34" charset="0"/>
              <a:buChar char="•"/>
              <a:tabLst>
                <a:tab pos="2286000" algn="l"/>
              </a:tabLst>
            </a:pPr>
            <a:r>
              <a:rPr lang="en-US" sz="2200" b="1" dirty="0">
                <a:latin typeface="+mj-lt"/>
              </a:rPr>
              <a:t>He went out conquering (Gk. = overcoming)</a:t>
            </a:r>
          </a:p>
        </p:txBody>
      </p:sp>
    </p:spTree>
    <p:extLst>
      <p:ext uri="{BB962C8B-B14F-4D97-AF65-F5344CB8AC3E}">
        <p14:creationId xmlns:p14="http://schemas.microsoft.com/office/powerpoint/2010/main" val="506613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First Seal—Rider on White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203132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  Now I saw when the Lamb opened </a:t>
            </a:r>
            <a:r>
              <a:rPr lang="en-US" sz="2100" b="1" dirty="0">
                <a:solidFill>
                  <a:srgbClr val="FFFF00"/>
                </a:solidFill>
                <a:latin typeface="+mj-lt"/>
              </a:rPr>
              <a:t>one of the seals</a:t>
            </a:r>
            <a:r>
              <a:rPr lang="en-US" sz="2100" b="1" dirty="0">
                <a:solidFill>
                  <a:schemeClr val="bg1"/>
                </a:solidFill>
                <a:latin typeface="+mj-lt"/>
              </a:rPr>
              <a:t>; and I heard one of the four living creatures saying with a voice like thunder, "Come and see." </a:t>
            </a:r>
          </a:p>
          <a:p>
            <a:pPr algn="just"/>
            <a:r>
              <a:rPr lang="en-US" sz="2100" b="1" dirty="0">
                <a:solidFill>
                  <a:schemeClr val="bg1"/>
                </a:solidFill>
                <a:latin typeface="+mj-lt"/>
              </a:rPr>
              <a:t>  2  And I looked, and behold, a </a:t>
            </a:r>
            <a:r>
              <a:rPr lang="en-US" sz="2100" b="1" dirty="0">
                <a:solidFill>
                  <a:srgbClr val="FFFF00"/>
                </a:solidFill>
                <a:latin typeface="+mj-lt"/>
              </a:rPr>
              <a:t>white horse</a:t>
            </a:r>
            <a:r>
              <a:rPr lang="en-US" sz="2100" b="1" dirty="0">
                <a:solidFill>
                  <a:schemeClr val="bg1"/>
                </a:solidFill>
                <a:latin typeface="+mj-lt"/>
              </a:rPr>
              <a:t>. He who sat on it </a:t>
            </a:r>
            <a:r>
              <a:rPr lang="en-US" sz="2100" b="1" dirty="0">
                <a:solidFill>
                  <a:srgbClr val="FFFF00"/>
                </a:solidFill>
                <a:latin typeface="+mj-lt"/>
              </a:rPr>
              <a:t>had a bow</a:t>
            </a:r>
            <a:r>
              <a:rPr lang="en-US" sz="2100" b="1" dirty="0">
                <a:solidFill>
                  <a:schemeClr val="bg1"/>
                </a:solidFill>
                <a:latin typeface="+mj-lt"/>
              </a:rPr>
              <a:t>; and a </a:t>
            </a:r>
            <a:r>
              <a:rPr lang="en-US" sz="2100" b="1" dirty="0">
                <a:solidFill>
                  <a:srgbClr val="FFFF00"/>
                </a:solidFill>
                <a:latin typeface="+mj-lt"/>
              </a:rPr>
              <a:t>crown was given to him</a:t>
            </a:r>
            <a:r>
              <a:rPr lang="en-US" sz="2100" b="1" dirty="0">
                <a:solidFill>
                  <a:schemeClr val="bg1"/>
                </a:solidFill>
                <a:latin typeface="+mj-lt"/>
              </a:rPr>
              <a:t>, and he </a:t>
            </a:r>
            <a:r>
              <a:rPr lang="en-US" sz="2100" b="1" dirty="0">
                <a:solidFill>
                  <a:srgbClr val="FFFF00"/>
                </a:solidFill>
                <a:latin typeface="+mj-lt"/>
              </a:rPr>
              <a:t>went out conquering and to conquer</a:t>
            </a:r>
            <a:r>
              <a:rPr lang="en-US" sz="2100" b="1" dirty="0">
                <a:solidFill>
                  <a:schemeClr val="bg1"/>
                </a:solidFill>
                <a:latin typeface="+mj-lt"/>
              </a:rPr>
              <a:t>.</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706327" cy="1846659"/>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White horse</a:t>
            </a:r>
          </a:p>
          <a:p>
            <a:pPr marL="342900" indent="-342900">
              <a:buFont typeface="Arial" panose="020B0604020202020204" pitchFamily="34" charset="0"/>
              <a:buChar char="•"/>
              <a:tabLst>
                <a:tab pos="2286000" algn="l"/>
              </a:tabLst>
            </a:pPr>
            <a:r>
              <a:rPr lang="en-US" sz="2200" b="1" dirty="0">
                <a:latin typeface="+mj-lt"/>
              </a:rPr>
              <a:t>Had a bow</a:t>
            </a:r>
          </a:p>
          <a:p>
            <a:pPr marL="342900" indent="-342900">
              <a:buFont typeface="Arial" panose="020B0604020202020204" pitchFamily="34" charset="0"/>
              <a:buChar char="•"/>
              <a:tabLst>
                <a:tab pos="2286000" algn="l"/>
              </a:tabLst>
            </a:pPr>
            <a:r>
              <a:rPr lang="en-US" sz="2200" b="1" dirty="0">
                <a:latin typeface="+mj-lt"/>
              </a:rPr>
              <a:t>Given a crown</a:t>
            </a:r>
          </a:p>
          <a:p>
            <a:pPr marL="342900" indent="-342900">
              <a:buFont typeface="Arial" panose="020B0604020202020204" pitchFamily="34" charset="0"/>
              <a:buChar char="•"/>
              <a:tabLst>
                <a:tab pos="2286000" algn="l"/>
              </a:tabLst>
            </a:pPr>
            <a:r>
              <a:rPr lang="en-US" sz="2200" b="1" dirty="0">
                <a:latin typeface="+mj-lt"/>
              </a:rPr>
              <a:t>He went out conquering (Gk. = overcoming)</a:t>
            </a:r>
          </a:p>
          <a:p>
            <a:pPr>
              <a:tabLst>
                <a:tab pos="2286000" algn="l"/>
              </a:tabLst>
            </a:pPr>
            <a:r>
              <a:rPr lang="en-US" sz="400" b="1" dirty="0">
                <a:latin typeface="+mj-lt"/>
              </a:rPr>
              <a:t>  </a:t>
            </a:r>
          </a:p>
          <a:p>
            <a:pPr marL="342900" indent="-342900">
              <a:buFont typeface="Arial" panose="020B0604020202020204" pitchFamily="34" charset="0"/>
              <a:buChar char="•"/>
              <a:tabLst>
                <a:tab pos="2286000" algn="l"/>
              </a:tabLst>
            </a:pPr>
            <a:r>
              <a:rPr lang="en-US" sz="2200" b="1" dirty="0">
                <a:latin typeface="+mj-lt"/>
              </a:rPr>
              <a:t>White is heavenly color</a:t>
            </a:r>
            <a:r>
              <a:rPr lang="en-US" sz="2100" b="1" dirty="0">
                <a:latin typeface="+mj-lt"/>
              </a:rPr>
              <a:t>:  1:14;   2:17;   3:4,5,18;   4:4;   6:11;   7:9,13,14;   14:14;  19:11,14;  20:11</a:t>
            </a:r>
          </a:p>
        </p:txBody>
      </p:sp>
    </p:spTree>
    <p:extLst>
      <p:ext uri="{BB962C8B-B14F-4D97-AF65-F5344CB8AC3E}">
        <p14:creationId xmlns:p14="http://schemas.microsoft.com/office/powerpoint/2010/main" val="1825145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solidFill>
                  <a:schemeClr val="tx1"/>
                </a:solidFill>
                <a:latin typeface="+mj-lt"/>
              </a:rPr>
              <a:t>Chapter Six</a:t>
            </a:r>
            <a:r>
              <a:rPr lang="en-US" sz="3200" b="1" dirty="0">
                <a:latin typeface="+mj-lt"/>
              </a:rPr>
              <a:t>: The First Six Seals</a:t>
            </a:r>
          </a:p>
          <a:p>
            <a:pPr algn="ctr"/>
            <a:r>
              <a:rPr lang="en-US" sz="2600" b="1" dirty="0">
                <a:latin typeface="+mj-lt"/>
              </a:rPr>
              <a:t>The First Seal—Rider on White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203132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  Now I saw when the Lamb opened </a:t>
            </a:r>
            <a:r>
              <a:rPr lang="en-US" sz="2100" b="1" dirty="0">
                <a:solidFill>
                  <a:srgbClr val="FFFF00"/>
                </a:solidFill>
                <a:latin typeface="+mj-lt"/>
              </a:rPr>
              <a:t>one of the seals</a:t>
            </a:r>
            <a:r>
              <a:rPr lang="en-US" sz="2100" b="1" dirty="0">
                <a:solidFill>
                  <a:schemeClr val="bg1"/>
                </a:solidFill>
                <a:latin typeface="+mj-lt"/>
              </a:rPr>
              <a:t>; and I heard one of the four living creatures saying with a voice like thunder, "Come and see." </a:t>
            </a:r>
          </a:p>
          <a:p>
            <a:pPr algn="just"/>
            <a:r>
              <a:rPr lang="en-US" sz="2100" b="1" dirty="0">
                <a:solidFill>
                  <a:schemeClr val="bg1"/>
                </a:solidFill>
                <a:latin typeface="+mj-lt"/>
              </a:rPr>
              <a:t>  2  And I looked, and behold, a </a:t>
            </a:r>
            <a:r>
              <a:rPr lang="en-US" sz="2100" b="1" dirty="0">
                <a:solidFill>
                  <a:srgbClr val="FFFF00"/>
                </a:solidFill>
                <a:latin typeface="+mj-lt"/>
              </a:rPr>
              <a:t>white horse</a:t>
            </a:r>
            <a:r>
              <a:rPr lang="en-US" sz="2100" b="1" dirty="0">
                <a:solidFill>
                  <a:schemeClr val="bg1"/>
                </a:solidFill>
                <a:latin typeface="+mj-lt"/>
              </a:rPr>
              <a:t>. He who sat on it </a:t>
            </a:r>
            <a:r>
              <a:rPr lang="en-US" sz="2100" b="1" dirty="0">
                <a:solidFill>
                  <a:srgbClr val="FFFF00"/>
                </a:solidFill>
                <a:latin typeface="+mj-lt"/>
              </a:rPr>
              <a:t>had a bow</a:t>
            </a:r>
            <a:r>
              <a:rPr lang="en-US" sz="2100" b="1" dirty="0">
                <a:solidFill>
                  <a:schemeClr val="bg1"/>
                </a:solidFill>
                <a:latin typeface="+mj-lt"/>
              </a:rPr>
              <a:t>; and </a:t>
            </a:r>
            <a:r>
              <a:rPr lang="en-US" sz="2100" b="1" dirty="0">
                <a:solidFill>
                  <a:srgbClr val="FFFF00"/>
                </a:solidFill>
                <a:latin typeface="+mj-lt"/>
              </a:rPr>
              <a:t>a crown was given to him</a:t>
            </a:r>
            <a:r>
              <a:rPr lang="en-US" sz="2100" b="1" dirty="0">
                <a:solidFill>
                  <a:schemeClr val="bg1"/>
                </a:solidFill>
                <a:latin typeface="+mj-lt"/>
              </a:rPr>
              <a:t>, and he </a:t>
            </a:r>
            <a:r>
              <a:rPr lang="en-US" sz="2100" b="1" dirty="0">
                <a:solidFill>
                  <a:srgbClr val="FFFF00"/>
                </a:solidFill>
                <a:latin typeface="+mj-lt"/>
              </a:rPr>
              <a:t>went out conquering and to conquer.</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2" y="1145512"/>
            <a:ext cx="11950837" cy="218521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White horse</a:t>
            </a:r>
          </a:p>
          <a:p>
            <a:pPr marL="342900" indent="-342900">
              <a:buFont typeface="Arial" panose="020B0604020202020204" pitchFamily="34" charset="0"/>
              <a:buChar char="•"/>
              <a:tabLst>
                <a:tab pos="2286000" algn="l"/>
              </a:tabLst>
            </a:pPr>
            <a:r>
              <a:rPr lang="en-US" sz="2200" b="1" dirty="0">
                <a:latin typeface="+mj-lt"/>
              </a:rPr>
              <a:t>Had a bow</a:t>
            </a:r>
          </a:p>
          <a:p>
            <a:pPr marL="342900" indent="-342900">
              <a:buFont typeface="Arial" panose="020B0604020202020204" pitchFamily="34" charset="0"/>
              <a:buChar char="•"/>
              <a:tabLst>
                <a:tab pos="2286000" algn="l"/>
              </a:tabLst>
            </a:pPr>
            <a:r>
              <a:rPr lang="en-US" sz="2200" b="1" dirty="0">
                <a:latin typeface="+mj-lt"/>
              </a:rPr>
              <a:t>Given a crown</a:t>
            </a:r>
          </a:p>
          <a:p>
            <a:pPr marL="342900" indent="-342900">
              <a:buFont typeface="Arial" panose="020B0604020202020204" pitchFamily="34" charset="0"/>
              <a:buChar char="•"/>
              <a:tabLst>
                <a:tab pos="2286000" algn="l"/>
              </a:tabLst>
            </a:pPr>
            <a:r>
              <a:rPr lang="en-US" sz="2200" b="1" dirty="0">
                <a:latin typeface="+mj-lt"/>
              </a:rPr>
              <a:t>He went out conquering (Gk. = overcoming)</a:t>
            </a:r>
          </a:p>
          <a:p>
            <a:pPr>
              <a:tabLst>
                <a:tab pos="2286000" algn="l"/>
              </a:tabLst>
            </a:pPr>
            <a:r>
              <a:rPr lang="en-US" sz="400" b="1" dirty="0">
                <a:latin typeface="+mj-lt"/>
              </a:rPr>
              <a:t>  </a:t>
            </a:r>
          </a:p>
          <a:p>
            <a:pPr marL="342900" indent="-342900">
              <a:buFont typeface="Arial" panose="020B0604020202020204" pitchFamily="34" charset="0"/>
              <a:buChar char="•"/>
              <a:tabLst>
                <a:tab pos="2286000" algn="l"/>
              </a:tabLst>
            </a:pPr>
            <a:r>
              <a:rPr lang="en-US" sz="2200" b="1" dirty="0">
                <a:latin typeface="+mj-lt"/>
              </a:rPr>
              <a:t>White is heavenly color</a:t>
            </a:r>
            <a:r>
              <a:rPr lang="en-US" sz="2100" b="1" dirty="0">
                <a:latin typeface="+mj-lt"/>
              </a:rPr>
              <a:t>:  1:14;   2:17;   3:4,5,18;   4:4;   6:11;   7:9,13,14;   14:14;  19:11,14;  20:11</a:t>
            </a:r>
          </a:p>
          <a:p>
            <a:pPr marL="342900" indent="-342900">
              <a:buFont typeface="Arial" panose="020B0604020202020204" pitchFamily="34" charset="0"/>
              <a:buChar char="•"/>
              <a:tabLst>
                <a:tab pos="2286000" algn="l"/>
              </a:tabLst>
            </a:pPr>
            <a:r>
              <a:rPr lang="en-US" sz="2200" b="1" dirty="0">
                <a:latin typeface="+mj-lt"/>
              </a:rPr>
              <a:t>God had a bow/arrows in OT:  Zech. 9:13;   ***Psa. 45:4*-7;  Hab. 3:8-9</a:t>
            </a:r>
          </a:p>
        </p:txBody>
      </p:sp>
    </p:spTree>
    <p:extLst>
      <p:ext uri="{BB962C8B-B14F-4D97-AF65-F5344CB8AC3E}">
        <p14:creationId xmlns:p14="http://schemas.microsoft.com/office/powerpoint/2010/main" val="2350393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solidFill>
                  <a:schemeClr val="tx1"/>
                </a:solidFill>
                <a:latin typeface="+mj-lt"/>
              </a:rPr>
              <a:t>Chapter </a:t>
            </a:r>
            <a:r>
              <a:rPr lang="en-US" sz="3200" b="1" dirty="0">
                <a:latin typeface="+mj-lt"/>
              </a:rPr>
              <a:t>Six: The First Six Seals</a:t>
            </a:r>
          </a:p>
          <a:p>
            <a:pPr algn="ctr"/>
            <a:r>
              <a:rPr lang="en-US" sz="2600" b="1" dirty="0">
                <a:latin typeface="+mj-lt"/>
              </a:rPr>
              <a:t>The First Seal—Rider on White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203132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  Now I saw when the Lamb opened </a:t>
            </a:r>
            <a:r>
              <a:rPr lang="en-US" sz="2100" b="1" dirty="0">
                <a:solidFill>
                  <a:srgbClr val="FFFF00"/>
                </a:solidFill>
                <a:latin typeface="+mj-lt"/>
              </a:rPr>
              <a:t>one of the seals</a:t>
            </a:r>
            <a:r>
              <a:rPr lang="en-US" sz="2100" b="1" dirty="0">
                <a:solidFill>
                  <a:schemeClr val="bg1"/>
                </a:solidFill>
                <a:latin typeface="+mj-lt"/>
              </a:rPr>
              <a:t>; and I heard one of the four living creatures saying with a voice like thunder, "Come and see." </a:t>
            </a:r>
          </a:p>
          <a:p>
            <a:pPr algn="just"/>
            <a:r>
              <a:rPr lang="en-US" sz="2100" b="1" dirty="0">
                <a:solidFill>
                  <a:schemeClr val="bg1"/>
                </a:solidFill>
                <a:latin typeface="+mj-lt"/>
              </a:rPr>
              <a:t>  2  And I looked, and behold, a </a:t>
            </a:r>
            <a:r>
              <a:rPr lang="en-US" sz="2100" b="1" dirty="0">
                <a:solidFill>
                  <a:srgbClr val="FFFF00"/>
                </a:solidFill>
                <a:latin typeface="+mj-lt"/>
              </a:rPr>
              <a:t>white horse</a:t>
            </a:r>
            <a:r>
              <a:rPr lang="en-US" sz="2100" b="1" dirty="0">
                <a:solidFill>
                  <a:schemeClr val="bg1"/>
                </a:solidFill>
                <a:latin typeface="+mj-lt"/>
              </a:rPr>
              <a:t>. He who sat on it </a:t>
            </a:r>
            <a:r>
              <a:rPr lang="en-US" sz="2100" b="1" dirty="0">
                <a:solidFill>
                  <a:srgbClr val="FFFF00"/>
                </a:solidFill>
                <a:latin typeface="+mj-lt"/>
              </a:rPr>
              <a:t>had a bow</a:t>
            </a:r>
            <a:r>
              <a:rPr lang="en-US" sz="2100" b="1" dirty="0">
                <a:solidFill>
                  <a:schemeClr val="bg1"/>
                </a:solidFill>
                <a:latin typeface="+mj-lt"/>
              </a:rPr>
              <a:t>; and </a:t>
            </a:r>
            <a:r>
              <a:rPr lang="en-US" sz="2100" b="1" dirty="0">
                <a:solidFill>
                  <a:srgbClr val="FFFF00"/>
                </a:solidFill>
                <a:latin typeface="+mj-lt"/>
              </a:rPr>
              <a:t>a crown was given to him</a:t>
            </a:r>
            <a:r>
              <a:rPr lang="en-US" sz="2100" b="1" dirty="0">
                <a:solidFill>
                  <a:schemeClr val="bg1"/>
                </a:solidFill>
                <a:latin typeface="+mj-lt"/>
              </a:rPr>
              <a:t>, and he </a:t>
            </a:r>
            <a:r>
              <a:rPr lang="en-US" sz="2100" b="1" dirty="0">
                <a:solidFill>
                  <a:srgbClr val="FFFF00"/>
                </a:solidFill>
                <a:latin typeface="+mj-lt"/>
              </a:rPr>
              <a:t>went out conquering and to conquer.</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2" y="1145512"/>
            <a:ext cx="11950837" cy="252376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White horse</a:t>
            </a:r>
          </a:p>
          <a:p>
            <a:pPr marL="342900" indent="-342900">
              <a:buFont typeface="Arial" panose="020B0604020202020204" pitchFamily="34" charset="0"/>
              <a:buChar char="•"/>
              <a:tabLst>
                <a:tab pos="2286000" algn="l"/>
              </a:tabLst>
            </a:pPr>
            <a:r>
              <a:rPr lang="en-US" sz="2200" b="1" dirty="0">
                <a:latin typeface="+mj-lt"/>
              </a:rPr>
              <a:t>Had a bow</a:t>
            </a:r>
          </a:p>
          <a:p>
            <a:pPr marL="342900" indent="-342900">
              <a:buFont typeface="Arial" panose="020B0604020202020204" pitchFamily="34" charset="0"/>
              <a:buChar char="•"/>
              <a:tabLst>
                <a:tab pos="2286000" algn="l"/>
              </a:tabLst>
            </a:pPr>
            <a:r>
              <a:rPr lang="en-US" sz="2200" b="1" dirty="0">
                <a:latin typeface="+mj-lt"/>
              </a:rPr>
              <a:t>Given a crown</a:t>
            </a:r>
          </a:p>
          <a:p>
            <a:pPr marL="342900" indent="-342900">
              <a:buFont typeface="Arial" panose="020B0604020202020204" pitchFamily="34" charset="0"/>
              <a:buChar char="•"/>
              <a:tabLst>
                <a:tab pos="2286000" algn="l"/>
              </a:tabLst>
            </a:pPr>
            <a:r>
              <a:rPr lang="en-US" sz="2200" b="1" dirty="0">
                <a:latin typeface="+mj-lt"/>
              </a:rPr>
              <a:t>He went out conquering (Gk. = overcoming)</a:t>
            </a:r>
          </a:p>
          <a:p>
            <a:pPr>
              <a:tabLst>
                <a:tab pos="2286000" algn="l"/>
              </a:tabLst>
            </a:pPr>
            <a:r>
              <a:rPr lang="en-US" sz="400" b="1" dirty="0">
                <a:latin typeface="+mj-lt"/>
              </a:rPr>
              <a:t>  </a:t>
            </a:r>
          </a:p>
          <a:p>
            <a:pPr marL="342900" indent="-342900">
              <a:buFont typeface="Arial" panose="020B0604020202020204" pitchFamily="34" charset="0"/>
              <a:buChar char="•"/>
              <a:tabLst>
                <a:tab pos="2286000" algn="l"/>
              </a:tabLst>
            </a:pPr>
            <a:r>
              <a:rPr lang="en-US" sz="2200" b="1" dirty="0">
                <a:latin typeface="+mj-lt"/>
              </a:rPr>
              <a:t>White is heavenly color</a:t>
            </a:r>
            <a:r>
              <a:rPr lang="en-US" sz="2100" b="1" dirty="0">
                <a:latin typeface="+mj-lt"/>
              </a:rPr>
              <a:t>:  1:14;   2:17;   3:4,5,18;   4:4;   6:11;   7:9,13,14;   14:14;  19:11,14;  20:11</a:t>
            </a:r>
          </a:p>
          <a:p>
            <a:pPr marL="342900" indent="-342900">
              <a:buFont typeface="Arial" panose="020B0604020202020204" pitchFamily="34" charset="0"/>
              <a:buChar char="•"/>
              <a:tabLst>
                <a:tab pos="2286000" algn="l"/>
              </a:tabLst>
            </a:pPr>
            <a:r>
              <a:rPr lang="en-US" sz="2200" b="1" dirty="0">
                <a:latin typeface="+mj-lt"/>
              </a:rPr>
              <a:t>God had a bow/arrows in OT:  Zech. 9:13;   ***Psa. 45:4*-7;  Hab. 3:8-9</a:t>
            </a:r>
          </a:p>
          <a:p>
            <a:pPr marL="342900" indent="-342900">
              <a:buFont typeface="Arial" panose="020B0604020202020204" pitchFamily="34" charset="0"/>
              <a:buChar char="•"/>
              <a:tabLst>
                <a:tab pos="2286000" algn="l"/>
              </a:tabLst>
            </a:pPr>
            <a:r>
              <a:rPr lang="en-US" sz="2200" b="1" dirty="0">
                <a:latin typeface="+mj-lt"/>
              </a:rPr>
              <a:t>Rider given a crown (did not have one before):  Who is the one God crowned King of kings? </a:t>
            </a:r>
          </a:p>
        </p:txBody>
      </p:sp>
    </p:spTree>
    <p:extLst>
      <p:ext uri="{BB962C8B-B14F-4D97-AF65-F5344CB8AC3E}">
        <p14:creationId xmlns:p14="http://schemas.microsoft.com/office/powerpoint/2010/main" val="2280909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solidFill>
                  <a:schemeClr val="tx1"/>
                </a:solidFill>
                <a:latin typeface="+mj-lt"/>
              </a:rPr>
              <a:t>Chapter </a:t>
            </a:r>
            <a:r>
              <a:rPr lang="en-US" sz="3200" b="1" dirty="0">
                <a:latin typeface="+mj-lt"/>
              </a:rPr>
              <a:t>Six: The First Six Seals</a:t>
            </a:r>
          </a:p>
          <a:p>
            <a:pPr algn="ctr"/>
            <a:r>
              <a:rPr lang="en-US" sz="2600" b="1" dirty="0">
                <a:latin typeface="+mj-lt"/>
              </a:rPr>
              <a:t>The First Seal—Rider on White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203132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  Now I saw when the Lamb opened </a:t>
            </a:r>
            <a:r>
              <a:rPr lang="en-US" sz="2100" b="1" dirty="0">
                <a:solidFill>
                  <a:srgbClr val="FFFF00"/>
                </a:solidFill>
                <a:latin typeface="+mj-lt"/>
              </a:rPr>
              <a:t>one of the seals</a:t>
            </a:r>
            <a:r>
              <a:rPr lang="en-US" sz="2100" b="1" dirty="0">
                <a:solidFill>
                  <a:schemeClr val="bg1"/>
                </a:solidFill>
                <a:latin typeface="+mj-lt"/>
              </a:rPr>
              <a:t>; and I heard one of the four living creatures saying with a voice like thunder, "Come and see." </a:t>
            </a:r>
          </a:p>
          <a:p>
            <a:pPr algn="just"/>
            <a:r>
              <a:rPr lang="en-US" sz="2100" b="1" dirty="0">
                <a:solidFill>
                  <a:schemeClr val="bg1"/>
                </a:solidFill>
                <a:latin typeface="+mj-lt"/>
              </a:rPr>
              <a:t>  2  And I looked, and behold, a </a:t>
            </a:r>
            <a:r>
              <a:rPr lang="en-US" sz="2100" b="1" dirty="0">
                <a:solidFill>
                  <a:srgbClr val="FFFF00"/>
                </a:solidFill>
                <a:latin typeface="+mj-lt"/>
              </a:rPr>
              <a:t>white horse</a:t>
            </a:r>
            <a:r>
              <a:rPr lang="en-US" sz="2100" b="1" dirty="0">
                <a:solidFill>
                  <a:schemeClr val="bg1"/>
                </a:solidFill>
                <a:latin typeface="+mj-lt"/>
              </a:rPr>
              <a:t>. He who sat on it </a:t>
            </a:r>
            <a:r>
              <a:rPr lang="en-US" sz="2100" b="1" dirty="0">
                <a:solidFill>
                  <a:srgbClr val="FFFF00"/>
                </a:solidFill>
                <a:latin typeface="+mj-lt"/>
              </a:rPr>
              <a:t>had a bow</a:t>
            </a:r>
            <a:r>
              <a:rPr lang="en-US" sz="2100" b="1" dirty="0">
                <a:solidFill>
                  <a:schemeClr val="bg1"/>
                </a:solidFill>
                <a:latin typeface="+mj-lt"/>
              </a:rPr>
              <a:t>; and </a:t>
            </a:r>
            <a:r>
              <a:rPr lang="en-US" sz="2100" b="1" dirty="0">
                <a:solidFill>
                  <a:srgbClr val="FFFF00"/>
                </a:solidFill>
                <a:latin typeface="+mj-lt"/>
              </a:rPr>
              <a:t>a crown was given to him</a:t>
            </a:r>
            <a:r>
              <a:rPr lang="en-US" sz="2100" b="1" dirty="0">
                <a:solidFill>
                  <a:schemeClr val="bg1"/>
                </a:solidFill>
                <a:latin typeface="+mj-lt"/>
              </a:rPr>
              <a:t>, and he </a:t>
            </a:r>
            <a:r>
              <a:rPr lang="en-US" sz="2100" b="1" dirty="0">
                <a:solidFill>
                  <a:srgbClr val="FFFF00"/>
                </a:solidFill>
                <a:latin typeface="+mj-lt"/>
              </a:rPr>
              <a:t>went out conquering and to conquer.</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2" y="1145512"/>
            <a:ext cx="11950837" cy="3200876"/>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White horse</a:t>
            </a:r>
          </a:p>
          <a:p>
            <a:pPr marL="342900" indent="-342900">
              <a:buFont typeface="Arial" panose="020B0604020202020204" pitchFamily="34" charset="0"/>
              <a:buChar char="•"/>
              <a:tabLst>
                <a:tab pos="2286000" algn="l"/>
              </a:tabLst>
            </a:pPr>
            <a:r>
              <a:rPr lang="en-US" sz="2200" b="1" dirty="0">
                <a:latin typeface="+mj-lt"/>
              </a:rPr>
              <a:t>Had a bow</a:t>
            </a:r>
          </a:p>
          <a:p>
            <a:pPr marL="342900" indent="-342900">
              <a:buFont typeface="Arial" panose="020B0604020202020204" pitchFamily="34" charset="0"/>
              <a:buChar char="•"/>
              <a:tabLst>
                <a:tab pos="2286000" algn="l"/>
              </a:tabLst>
            </a:pPr>
            <a:r>
              <a:rPr lang="en-US" sz="2200" b="1" dirty="0">
                <a:latin typeface="+mj-lt"/>
              </a:rPr>
              <a:t>Given a crown</a:t>
            </a:r>
          </a:p>
          <a:p>
            <a:pPr marL="342900" indent="-342900">
              <a:buFont typeface="Arial" panose="020B0604020202020204" pitchFamily="34" charset="0"/>
              <a:buChar char="•"/>
              <a:tabLst>
                <a:tab pos="2286000" algn="l"/>
              </a:tabLst>
            </a:pPr>
            <a:r>
              <a:rPr lang="en-US" sz="2200" b="1" dirty="0">
                <a:latin typeface="+mj-lt"/>
              </a:rPr>
              <a:t>He went out conquering (Gk. = overcoming)</a:t>
            </a:r>
          </a:p>
          <a:p>
            <a:pPr>
              <a:tabLst>
                <a:tab pos="2286000" algn="l"/>
              </a:tabLst>
            </a:pPr>
            <a:r>
              <a:rPr lang="en-US" sz="400" b="1" dirty="0">
                <a:latin typeface="+mj-lt"/>
              </a:rPr>
              <a:t>  </a:t>
            </a:r>
          </a:p>
          <a:p>
            <a:pPr marL="342900" indent="-342900">
              <a:buFont typeface="Arial" panose="020B0604020202020204" pitchFamily="34" charset="0"/>
              <a:buChar char="•"/>
              <a:tabLst>
                <a:tab pos="2286000" algn="l"/>
              </a:tabLst>
            </a:pPr>
            <a:r>
              <a:rPr lang="en-US" sz="2200" b="1" dirty="0">
                <a:latin typeface="+mj-lt"/>
              </a:rPr>
              <a:t>White is heavenly color</a:t>
            </a:r>
            <a:r>
              <a:rPr lang="en-US" sz="2100" b="1" dirty="0">
                <a:latin typeface="+mj-lt"/>
              </a:rPr>
              <a:t>:  1:14;   2:17;   3:4,5,18;   4:4;   6:11;   7:9,13,14;   14:14;  19:11,14;  20:11</a:t>
            </a:r>
          </a:p>
          <a:p>
            <a:pPr marL="342900" indent="-342900">
              <a:buFont typeface="Arial" panose="020B0604020202020204" pitchFamily="34" charset="0"/>
              <a:buChar char="•"/>
              <a:tabLst>
                <a:tab pos="2286000" algn="l"/>
              </a:tabLst>
            </a:pPr>
            <a:r>
              <a:rPr lang="en-US" sz="2200" b="1" dirty="0">
                <a:latin typeface="+mj-lt"/>
              </a:rPr>
              <a:t>God had a bow/arrows in OT:  Zech. 9:13;   ***Psa. 45:4*-7;  Hab. 3:8-9</a:t>
            </a:r>
          </a:p>
          <a:p>
            <a:pPr marL="342900" indent="-342900">
              <a:buFont typeface="Arial" panose="020B0604020202020204" pitchFamily="34" charset="0"/>
              <a:buChar char="•"/>
              <a:tabLst>
                <a:tab pos="2286000" algn="l"/>
              </a:tabLst>
            </a:pPr>
            <a:r>
              <a:rPr lang="en-US" sz="2200" b="1" dirty="0">
                <a:latin typeface="+mj-lt"/>
              </a:rPr>
              <a:t>Rider given a crown (did not have one before):  Who is the one God crowned King of kings?</a:t>
            </a:r>
          </a:p>
          <a:p>
            <a:pPr marL="342900" indent="-342900">
              <a:buFont typeface="Arial" panose="020B0604020202020204" pitchFamily="34" charset="0"/>
              <a:buChar char="•"/>
              <a:tabLst>
                <a:tab pos="2286000" algn="l"/>
              </a:tabLst>
            </a:pPr>
            <a:r>
              <a:rPr lang="en-US" sz="2200" b="1" dirty="0">
                <a:latin typeface="+mj-lt"/>
              </a:rPr>
              <a:t>How you identify rider will show how much you want God to explain signs</a:t>
            </a:r>
          </a:p>
          <a:p>
            <a:pPr marL="342900" indent="-342900">
              <a:buFont typeface="Arial" panose="020B0604020202020204" pitchFamily="34" charset="0"/>
              <a:buChar char="•"/>
              <a:tabLst>
                <a:tab pos="2286000" algn="l"/>
              </a:tabLst>
            </a:pPr>
            <a:r>
              <a:rPr lang="en-US" sz="2200" b="1" dirty="0">
                <a:latin typeface="+mj-lt"/>
              </a:rPr>
              <a:t>Rev. 19—Rider on white horse is Jesus and He has overcome!—19:1-2,  11-16 </a:t>
            </a:r>
          </a:p>
        </p:txBody>
      </p:sp>
    </p:spTree>
    <p:extLst>
      <p:ext uri="{BB962C8B-B14F-4D97-AF65-F5344CB8AC3E}">
        <p14:creationId xmlns:p14="http://schemas.microsoft.com/office/powerpoint/2010/main" val="902567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solidFill>
                  <a:schemeClr val="tx1"/>
                </a:solidFill>
                <a:latin typeface="+mj-lt"/>
              </a:rPr>
              <a:t>Chapter Six</a:t>
            </a:r>
            <a:r>
              <a:rPr lang="en-US" sz="3200" b="1" dirty="0">
                <a:latin typeface="+mj-lt"/>
              </a:rPr>
              <a:t>: The First Six Seals</a:t>
            </a:r>
          </a:p>
          <a:p>
            <a:pPr algn="ctr"/>
            <a:r>
              <a:rPr lang="en-US" sz="2600" b="1" dirty="0">
                <a:latin typeface="+mj-lt"/>
              </a:rPr>
              <a:t>The First Seal—Rider on White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203132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  Now I saw when the Lamb opened </a:t>
            </a:r>
            <a:r>
              <a:rPr lang="en-US" sz="2100" b="1" dirty="0">
                <a:solidFill>
                  <a:srgbClr val="FFFF00"/>
                </a:solidFill>
                <a:latin typeface="+mj-lt"/>
              </a:rPr>
              <a:t>one of the seals</a:t>
            </a:r>
            <a:r>
              <a:rPr lang="en-US" sz="2100" b="1" dirty="0">
                <a:solidFill>
                  <a:schemeClr val="bg1"/>
                </a:solidFill>
                <a:latin typeface="+mj-lt"/>
              </a:rPr>
              <a:t>; and I heard one of the four living creatures saying with a voice like thunder, "Come and see." </a:t>
            </a:r>
          </a:p>
          <a:p>
            <a:pPr algn="just"/>
            <a:r>
              <a:rPr lang="en-US" sz="2100" b="1" dirty="0">
                <a:solidFill>
                  <a:schemeClr val="bg1"/>
                </a:solidFill>
                <a:latin typeface="+mj-lt"/>
              </a:rPr>
              <a:t>  2  And I looked, and behold, a </a:t>
            </a:r>
            <a:r>
              <a:rPr lang="en-US" sz="2100" b="1" dirty="0">
                <a:solidFill>
                  <a:srgbClr val="FFFF00"/>
                </a:solidFill>
                <a:latin typeface="+mj-lt"/>
              </a:rPr>
              <a:t>white horse</a:t>
            </a:r>
            <a:r>
              <a:rPr lang="en-US" sz="2100" b="1" dirty="0">
                <a:solidFill>
                  <a:schemeClr val="bg1"/>
                </a:solidFill>
                <a:latin typeface="+mj-lt"/>
              </a:rPr>
              <a:t>. He who sat on it </a:t>
            </a:r>
            <a:r>
              <a:rPr lang="en-US" sz="2100" b="1" dirty="0">
                <a:solidFill>
                  <a:srgbClr val="FFFF00"/>
                </a:solidFill>
                <a:latin typeface="+mj-lt"/>
              </a:rPr>
              <a:t>had a bow</a:t>
            </a:r>
            <a:r>
              <a:rPr lang="en-US" sz="2100" b="1" dirty="0">
                <a:solidFill>
                  <a:schemeClr val="bg1"/>
                </a:solidFill>
                <a:latin typeface="+mj-lt"/>
              </a:rPr>
              <a:t>; and </a:t>
            </a:r>
            <a:r>
              <a:rPr lang="en-US" sz="2100" b="1" dirty="0">
                <a:solidFill>
                  <a:srgbClr val="FFFF00"/>
                </a:solidFill>
                <a:latin typeface="+mj-lt"/>
              </a:rPr>
              <a:t>a crown was given to him</a:t>
            </a:r>
            <a:r>
              <a:rPr lang="en-US" sz="2100" b="1" dirty="0">
                <a:solidFill>
                  <a:schemeClr val="bg1"/>
                </a:solidFill>
                <a:latin typeface="+mj-lt"/>
              </a:rPr>
              <a:t>, and he </a:t>
            </a:r>
            <a:r>
              <a:rPr lang="en-US" sz="2100" b="1" dirty="0">
                <a:solidFill>
                  <a:srgbClr val="FFFF00"/>
                </a:solidFill>
                <a:latin typeface="+mj-lt"/>
              </a:rPr>
              <a:t>went out conquering and to conquer.</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2" y="1145512"/>
            <a:ext cx="11950837" cy="4216539"/>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White horse</a:t>
            </a:r>
          </a:p>
          <a:p>
            <a:pPr marL="342900" indent="-342900">
              <a:buFont typeface="Arial" panose="020B0604020202020204" pitchFamily="34" charset="0"/>
              <a:buChar char="•"/>
              <a:tabLst>
                <a:tab pos="2286000" algn="l"/>
              </a:tabLst>
            </a:pPr>
            <a:r>
              <a:rPr lang="en-US" sz="2200" b="1" dirty="0">
                <a:latin typeface="+mj-lt"/>
              </a:rPr>
              <a:t>Had a bow</a:t>
            </a:r>
          </a:p>
          <a:p>
            <a:pPr marL="342900" indent="-342900">
              <a:buFont typeface="Arial" panose="020B0604020202020204" pitchFamily="34" charset="0"/>
              <a:buChar char="•"/>
              <a:tabLst>
                <a:tab pos="2286000" algn="l"/>
              </a:tabLst>
            </a:pPr>
            <a:r>
              <a:rPr lang="en-US" sz="2200" b="1" dirty="0">
                <a:latin typeface="+mj-lt"/>
              </a:rPr>
              <a:t>Given a crown</a:t>
            </a:r>
          </a:p>
          <a:p>
            <a:pPr marL="342900" indent="-342900">
              <a:buFont typeface="Arial" panose="020B0604020202020204" pitchFamily="34" charset="0"/>
              <a:buChar char="•"/>
              <a:tabLst>
                <a:tab pos="2286000" algn="l"/>
              </a:tabLst>
            </a:pPr>
            <a:r>
              <a:rPr lang="en-US" sz="2200" b="1" dirty="0">
                <a:latin typeface="+mj-lt"/>
              </a:rPr>
              <a:t>He went out conquering (Gk. = overcoming)</a:t>
            </a:r>
          </a:p>
          <a:p>
            <a:pPr>
              <a:tabLst>
                <a:tab pos="2286000" algn="l"/>
              </a:tabLst>
            </a:pPr>
            <a:r>
              <a:rPr lang="en-US" sz="400" b="1" dirty="0">
                <a:latin typeface="+mj-lt"/>
              </a:rPr>
              <a:t>  </a:t>
            </a:r>
          </a:p>
          <a:p>
            <a:pPr marL="342900" indent="-342900">
              <a:buFont typeface="Arial" panose="020B0604020202020204" pitchFamily="34" charset="0"/>
              <a:buChar char="•"/>
              <a:tabLst>
                <a:tab pos="2286000" algn="l"/>
              </a:tabLst>
            </a:pPr>
            <a:r>
              <a:rPr lang="en-US" sz="2200" b="1" dirty="0">
                <a:latin typeface="+mj-lt"/>
              </a:rPr>
              <a:t>White is heavenly color</a:t>
            </a:r>
            <a:r>
              <a:rPr lang="en-US" sz="2100" b="1" dirty="0">
                <a:latin typeface="+mj-lt"/>
              </a:rPr>
              <a:t>:  1:14;   2:17;   3:4,5,18;   4:4;   6:11;   7:9,13,14;   14:14;  19:11,14;  20:11</a:t>
            </a:r>
          </a:p>
          <a:p>
            <a:pPr marL="342900" indent="-342900">
              <a:buFont typeface="Arial" panose="020B0604020202020204" pitchFamily="34" charset="0"/>
              <a:buChar char="•"/>
              <a:tabLst>
                <a:tab pos="2286000" algn="l"/>
              </a:tabLst>
            </a:pPr>
            <a:r>
              <a:rPr lang="en-US" sz="2200" b="1" dirty="0">
                <a:latin typeface="+mj-lt"/>
              </a:rPr>
              <a:t>God had a bow/arrows in OT:  Zech. 9:13;   ***Psa. 45:4*-7;  Hab. 3:8-9</a:t>
            </a:r>
          </a:p>
          <a:p>
            <a:pPr marL="342900" indent="-342900">
              <a:buFont typeface="Arial" panose="020B0604020202020204" pitchFamily="34" charset="0"/>
              <a:buChar char="•"/>
              <a:tabLst>
                <a:tab pos="2286000" algn="l"/>
              </a:tabLst>
            </a:pPr>
            <a:r>
              <a:rPr lang="en-US" sz="2200" b="1" dirty="0">
                <a:latin typeface="+mj-lt"/>
              </a:rPr>
              <a:t>Rider given a crown (did not have one before):  Who is the one God crowned King of kings?</a:t>
            </a:r>
          </a:p>
          <a:p>
            <a:pPr marL="342900" indent="-342900">
              <a:buFont typeface="Arial" panose="020B0604020202020204" pitchFamily="34" charset="0"/>
              <a:buChar char="•"/>
              <a:tabLst>
                <a:tab pos="2286000" algn="l"/>
              </a:tabLst>
            </a:pPr>
            <a:r>
              <a:rPr lang="en-US" sz="2200" b="1" dirty="0">
                <a:latin typeface="+mj-lt"/>
              </a:rPr>
              <a:t>How you identify rider will show how much you want God to explain signs</a:t>
            </a:r>
          </a:p>
          <a:p>
            <a:pPr marL="342900" indent="-342900">
              <a:buFont typeface="Arial" panose="020B0604020202020204" pitchFamily="34" charset="0"/>
              <a:buChar char="•"/>
              <a:tabLst>
                <a:tab pos="2286000" algn="l"/>
              </a:tabLst>
            </a:pPr>
            <a:r>
              <a:rPr lang="en-US" sz="2200" b="1" dirty="0">
                <a:latin typeface="+mj-lt"/>
              </a:rPr>
              <a:t>Rev. 19—Rider on white horse is Jesus and He </a:t>
            </a:r>
            <a:r>
              <a:rPr lang="en-US" sz="2200" b="1" dirty="0">
                <a:latin typeface="+mj-lt"/>
                <a:ea typeface="Cambria" panose="02040503050406030204" pitchFamily="18" charset="0"/>
              </a:rPr>
              <a:t>has overcome!—19:1-2,  11-16</a:t>
            </a:r>
          </a:p>
          <a:p>
            <a:pPr>
              <a:tabLst>
                <a:tab pos="2286000" algn="l"/>
              </a:tabLst>
            </a:pPr>
            <a:r>
              <a:rPr lang="en-US" sz="2200" b="1" dirty="0">
                <a:latin typeface="+mj-lt"/>
                <a:ea typeface="Cambria" panose="02040503050406030204" pitchFamily="18" charset="0"/>
              </a:rPr>
              <a:t>     -   </a:t>
            </a:r>
            <a:r>
              <a:rPr lang="en-US" sz="2200" b="1" dirty="0">
                <a:latin typeface="+mj-lt"/>
              </a:rPr>
              <a:t>The book is a description of what would happen</a:t>
            </a:r>
          </a:p>
          <a:p>
            <a:pPr>
              <a:tabLst>
                <a:tab pos="2286000" algn="l"/>
              </a:tabLst>
            </a:pPr>
            <a:r>
              <a:rPr lang="en-US" sz="2200" b="1" dirty="0">
                <a:latin typeface="+mj-lt"/>
              </a:rPr>
              <a:t>     -   From the time Jesus went forth overcoming and overcoming</a:t>
            </a:r>
          </a:p>
          <a:p>
            <a:pPr>
              <a:tabLst>
                <a:tab pos="2286000" algn="l"/>
              </a:tabLst>
            </a:pPr>
            <a:r>
              <a:rPr lang="en-US" sz="2200" b="1" dirty="0">
                <a:latin typeface="+mj-lt"/>
              </a:rPr>
              <a:t>     -   Until the time He was victorious over four enemies described later in this book</a:t>
            </a:r>
            <a:endParaRPr lang="en-US" sz="2200" b="1" i="1" dirty="0">
              <a:solidFill>
                <a:schemeClr val="tx1"/>
              </a:solidFill>
              <a:latin typeface="+mj-lt"/>
            </a:endParaRPr>
          </a:p>
        </p:txBody>
      </p:sp>
    </p:spTree>
    <p:extLst>
      <p:ext uri="{BB962C8B-B14F-4D97-AF65-F5344CB8AC3E}">
        <p14:creationId xmlns:p14="http://schemas.microsoft.com/office/powerpoint/2010/main" val="436080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solidFill>
                  <a:schemeClr val="tx1"/>
                </a:solidFill>
                <a:latin typeface="+mj-lt"/>
              </a:rPr>
              <a:t>Chapter Six</a:t>
            </a:r>
            <a:r>
              <a:rPr lang="en-US" sz="3200" b="1" dirty="0">
                <a:latin typeface="+mj-lt"/>
              </a:rPr>
              <a:t>: The First Six Seals</a:t>
            </a:r>
          </a:p>
          <a:p>
            <a:pPr algn="ctr"/>
            <a:r>
              <a:rPr lang="en-US" sz="2600" b="1" dirty="0">
                <a:latin typeface="+mj-lt"/>
              </a:rPr>
              <a:t>The First Seal—Rider on White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203132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  Now I saw when the Lamb opened </a:t>
            </a:r>
            <a:r>
              <a:rPr lang="en-US" sz="2100" b="1" dirty="0">
                <a:solidFill>
                  <a:srgbClr val="FFFF00"/>
                </a:solidFill>
                <a:latin typeface="+mj-lt"/>
              </a:rPr>
              <a:t>one of the seals</a:t>
            </a:r>
            <a:r>
              <a:rPr lang="en-US" sz="2100" b="1" dirty="0">
                <a:solidFill>
                  <a:schemeClr val="bg1"/>
                </a:solidFill>
                <a:latin typeface="+mj-lt"/>
              </a:rPr>
              <a:t>; and I heard one of the four living creatures saying with a voice like thunder, "Come and see." </a:t>
            </a:r>
          </a:p>
          <a:p>
            <a:pPr algn="just"/>
            <a:r>
              <a:rPr lang="en-US" sz="2100" b="1" dirty="0">
                <a:solidFill>
                  <a:schemeClr val="bg1"/>
                </a:solidFill>
                <a:latin typeface="+mj-lt"/>
              </a:rPr>
              <a:t>  2  And I looked, and behold, a </a:t>
            </a:r>
            <a:r>
              <a:rPr lang="en-US" sz="2100" b="1" dirty="0">
                <a:solidFill>
                  <a:srgbClr val="FFFF00"/>
                </a:solidFill>
                <a:latin typeface="+mj-lt"/>
              </a:rPr>
              <a:t>white horse</a:t>
            </a:r>
            <a:r>
              <a:rPr lang="en-US" sz="2100" b="1" dirty="0">
                <a:solidFill>
                  <a:schemeClr val="bg1"/>
                </a:solidFill>
                <a:latin typeface="+mj-lt"/>
              </a:rPr>
              <a:t>. He who sat on it </a:t>
            </a:r>
            <a:r>
              <a:rPr lang="en-US" sz="2100" b="1" dirty="0">
                <a:solidFill>
                  <a:srgbClr val="FFFF00"/>
                </a:solidFill>
                <a:latin typeface="+mj-lt"/>
              </a:rPr>
              <a:t>had a bow</a:t>
            </a:r>
            <a:r>
              <a:rPr lang="en-US" sz="2100" b="1" dirty="0">
                <a:solidFill>
                  <a:schemeClr val="bg1"/>
                </a:solidFill>
                <a:latin typeface="+mj-lt"/>
              </a:rPr>
              <a:t>; and </a:t>
            </a:r>
            <a:r>
              <a:rPr lang="en-US" sz="2100" b="1" dirty="0">
                <a:solidFill>
                  <a:srgbClr val="FFFF00"/>
                </a:solidFill>
                <a:latin typeface="+mj-lt"/>
              </a:rPr>
              <a:t>a crown was given to him</a:t>
            </a:r>
            <a:r>
              <a:rPr lang="en-US" sz="2100" b="1" dirty="0">
                <a:solidFill>
                  <a:schemeClr val="bg1"/>
                </a:solidFill>
                <a:latin typeface="+mj-lt"/>
              </a:rPr>
              <a:t>, and he </a:t>
            </a:r>
            <a:r>
              <a:rPr lang="en-US" sz="2100" b="1" dirty="0">
                <a:solidFill>
                  <a:srgbClr val="FFFF00"/>
                </a:solidFill>
                <a:latin typeface="+mj-lt"/>
              </a:rPr>
              <a:t>went out conquering and to conquer.</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2" y="1145512"/>
            <a:ext cx="11950837" cy="510909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White horse</a:t>
            </a:r>
          </a:p>
          <a:p>
            <a:pPr marL="342900" indent="-342900">
              <a:buFont typeface="Arial" panose="020B0604020202020204" pitchFamily="34" charset="0"/>
              <a:buChar char="•"/>
              <a:tabLst>
                <a:tab pos="2286000" algn="l"/>
              </a:tabLst>
            </a:pPr>
            <a:r>
              <a:rPr lang="en-US" sz="2200" b="1" dirty="0">
                <a:latin typeface="+mj-lt"/>
              </a:rPr>
              <a:t>Had a bow</a:t>
            </a:r>
          </a:p>
          <a:p>
            <a:pPr marL="342900" indent="-342900">
              <a:buFont typeface="Arial" panose="020B0604020202020204" pitchFamily="34" charset="0"/>
              <a:buChar char="•"/>
              <a:tabLst>
                <a:tab pos="2286000" algn="l"/>
              </a:tabLst>
            </a:pPr>
            <a:r>
              <a:rPr lang="en-US" sz="2200" b="1" dirty="0">
                <a:latin typeface="+mj-lt"/>
              </a:rPr>
              <a:t>Given a crown</a:t>
            </a:r>
          </a:p>
          <a:p>
            <a:pPr marL="342900" indent="-342900">
              <a:buFont typeface="Arial" panose="020B0604020202020204" pitchFamily="34" charset="0"/>
              <a:buChar char="•"/>
              <a:tabLst>
                <a:tab pos="2286000" algn="l"/>
              </a:tabLst>
            </a:pPr>
            <a:r>
              <a:rPr lang="en-US" sz="2200" b="1" dirty="0">
                <a:latin typeface="+mj-lt"/>
              </a:rPr>
              <a:t>He went out conquering (Gk. = overcoming)</a:t>
            </a:r>
          </a:p>
          <a:p>
            <a:pPr>
              <a:tabLst>
                <a:tab pos="2286000" algn="l"/>
              </a:tabLst>
            </a:pPr>
            <a:r>
              <a:rPr lang="en-US" sz="400" b="1" dirty="0">
                <a:latin typeface="+mj-lt"/>
              </a:rPr>
              <a:t>  </a:t>
            </a:r>
          </a:p>
          <a:p>
            <a:pPr marL="342900" indent="-342900">
              <a:buFont typeface="Arial" panose="020B0604020202020204" pitchFamily="34" charset="0"/>
              <a:buChar char="•"/>
              <a:tabLst>
                <a:tab pos="2286000" algn="l"/>
              </a:tabLst>
            </a:pPr>
            <a:r>
              <a:rPr lang="en-US" sz="2200" b="1" dirty="0">
                <a:latin typeface="+mj-lt"/>
              </a:rPr>
              <a:t>White is heavenly color</a:t>
            </a:r>
            <a:r>
              <a:rPr lang="en-US" sz="2100" b="1" dirty="0">
                <a:latin typeface="+mj-lt"/>
              </a:rPr>
              <a:t>:  1:14;   2:17;   3:4,5,18;   4:4;   6:11;   7:9,13,14;   14:14;  19:11,14;  20:11</a:t>
            </a:r>
          </a:p>
          <a:p>
            <a:pPr marL="342900" indent="-342900">
              <a:buFont typeface="Arial" panose="020B0604020202020204" pitchFamily="34" charset="0"/>
              <a:buChar char="•"/>
              <a:tabLst>
                <a:tab pos="2286000" algn="l"/>
              </a:tabLst>
            </a:pPr>
            <a:r>
              <a:rPr lang="en-US" sz="2200" b="1" dirty="0">
                <a:latin typeface="+mj-lt"/>
              </a:rPr>
              <a:t>God had a bow/arrows in OT:  Zech. 9:13;   ***Psa. 45:4*-7;  Hab. 3:8-9</a:t>
            </a:r>
          </a:p>
          <a:p>
            <a:pPr marL="342900" indent="-342900">
              <a:buFont typeface="Arial" panose="020B0604020202020204" pitchFamily="34" charset="0"/>
              <a:buChar char="•"/>
              <a:tabLst>
                <a:tab pos="2286000" algn="l"/>
              </a:tabLst>
            </a:pPr>
            <a:r>
              <a:rPr lang="en-US" sz="2200" b="1" dirty="0">
                <a:latin typeface="+mj-lt"/>
              </a:rPr>
              <a:t>Rider given a crown (did not have one before):  Who is the one God crowned King of kings?</a:t>
            </a:r>
          </a:p>
          <a:p>
            <a:pPr marL="342900" indent="-342900">
              <a:buFont typeface="Arial" panose="020B0604020202020204" pitchFamily="34" charset="0"/>
              <a:buChar char="•"/>
              <a:tabLst>
                <a:tab pos="2286000" algn="l"/>
              </a:tabLst>
            </a:pPr>
            <a:r>
              <a:rPr lang="en-US" sz="2200" b="1" dirty="0">
                <a:latin typeface="+mj-lt"/>
              </a:rPr>
              <a:t>How you identify rider will show how much you want God to explain signs</a:t>
            </a:r>
          </a:p>
          <a:p>
            <a:pPr marL="342900" indent="-342900">
              <a:buFont typeface="Arial" panose="020B0604020202020204" pitchFamily="34" charset="0"/>
              <a:buChar char="•"/>
              <a:tabLst>
                <a:tab pos="2286000" algn="l"/>
              </a:tabLst>
            </a:pPr>
            <a:r>
              <a:rPr lang="en-US" sz="2200" b="1" dirty="0">
                <a:latin typeface="+mj-lt"/>
              </a:rPr>
              <a:t>Rev. 19—Rider on white horse is Jesus and He </a:t>
            </a:r>
            <a:r>
              <a:rPr lang="en-US" sz="2200" b="1" dirty="0">
                <a:latin typeface="+mj-lt"/>
                <a:ea typeface="Cambria" panose="02040503050406030204" pitchFamily="18" charset="0"/>
              </a:rPr>
              <a:t>has overcome!—19:1-2,  11-16</a:t>
            </a:r>
          </a:p>
          <a:p>
            <a:pPr>
              <a:tabLst>
                <a:tab pos="2286000" algn="l"/>
              </a:tabLst>
            </a:pPr>
            <a:r>
              <a:rPr lang="en-US" sz="2200" b="1" dirty="0">
                <a:latin typeface="+mj-lt"/>
                <a:ea typeface="Cambria" panose="02040503050406030204" pitchFamily="18" charset="0"/>
              </a:rPr>
              <a:t>     -   </a:t>
            </a:r>
            <a:r>
              <a:rPr lang="en-US" sz="2200" b="1" dirty="0">
                <a:latin typeface="+mj-lt"/>
              </a:rPr>
              <a:t>The book is a description of what would happen</a:t>
            </a:r>
          </a:p>
          <a:p>
            <a:pPr>
              <a:tabLst>
                <a:tab pos="2286000" algn="l"/>
              </a:tabLst>
            </a:pPr>
            <a:r>
              <a:rPr lang="en-US" sz="2200" b="1" dirty="0">
                <a:latin typeface="+mj-lt"/>
              </a:rPr>
              <a:t>     -   From the time Jesus went forth overcoming and overcoming</a:t>
            </a:r>
          </a:p>
          <a:p>
            <a:pPr>
              <a:tabLst>
                <a:tab pos="2286000" algn="l"/>
              </a:tabLst>
            </a:pPr>
            <a:r>
              <a:rPr lang="en-US" sz="2200" b="1" dirty="0">
                <a:latin typeface="+mj-lt"/>
              </a:rPr>
              <a:t>     -   Until the time He was victorious over four enemies described later in this book</a:t>
            </a:r>
          </a:p>
          <a:p>
            <a:pPr>
              <a:tabLst>
                <a:tab pos="2286000" algn="l"/>
              </a:tabLst>
            </a:pPr>
            <a:endParaRPr lang="en-US" sz="2200" b="1" dirty="0">
              <a:latin typeface="+mj-lt"/>
            </a:endParaRPr>
          </a:p>
          <a:p>
            <a:pPr algn="ctr">
              <a:tabLst>
                <a:tab pos="2286000" algn="l"/>
              </a:tabLst>
            </a:pPr>
            <a:r>
              <a:rPr lang="en-US" sz="3600" b="1" i="1" dirty="0">
                <a:solidFill>
                  <a:schemeClr val="tx1"/>
                </a:solidFill>
                <a:latin typeface="+mj-lt"/>
              </a:rPr>
              <a:t>This is the theme of this book—WE WIN !!!!</a:t>
            </a:r>
            <a:endParaRPr lang="en-US" sz="2200" b="1" i="1" dirty="0">
              <a:solidFill>
                <a:schemeClr val="tx1"/>
              </a:solidFill>
              <a:latin typeface="+mj-lt"/>
            </a:endParaRPr>
          </a:p>
        </p:txBody>
      </p:sp>
    </p:spTree>
    <p:extLst>
      <p:ext uri="{BB962C8B-B14F-4D97-AF65-F5344CB8AC3E}">
        <p14:creationId xmlns:p14="http://schemas.microsoft.com/office/powerpoint/2010/main" val="77269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Second Seal—Rider on Red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3970318"/>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3  When He opened </a:t>
            </a:r>
            <a:r>
              <a:rPr lang="en-US" sz="2100" b="1" dirty="0">
                <a:solidFill>
                  <a:srgbClr val="FFFF00"/>
                </a:solidFill>
                <a:latin typeface="+mj-lt"/>
              </a:rPr>
              <a:t>the second seal</a:t>
            </a:r>
            <a:r>
              <a:rPr lang="en-US" sz="2100" b="1" dirty="0">
                <a:solidFill>
                  <a:schemeClr val="bg1"/>
                </a:solidFill>
                <a:latin typeface="+mj-lt"/>
              </a:rPr>
              <a:t>, I heard the second living creature saying, "Come and see." </a:t>
            </a:r>
          </a:p>
          <a:p>
            <a:pPr algn="just"/>
            <a:r>
              <a:rPr lang="en-US" sz="2100" b="1" dirty="0">
                <a:solidFill>
                  <a:schemeClr val="bg1"/>
                </a:solidFill>
                <a:latin typeface="+mj-lt"/>
              </a:rPr>
              <a:t>  4  Another horse, fiery red, went out. And it was granted to the one who sat on it to take peace from the earth, and that people should kill one another; and there was given to him a great sword.</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43088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Fiery red horse</a:t>
            </a:r>
          </a:p>
        </p:txBody>
      </p:sp>
    </p:spTree>
    <p:extLst>
      <p:ext uri="{BB962C8B-B14F-4D97-AF65-F5344CB8AC3E}">
        <p14:creationId xmlns:p14="http://schemas.microsoft.com/office/powerpoint/2010/main" val="438575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Second Seal—Rider on Red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3970318"/>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3  When He opened </a:t>
            </a:r>
            <a:r>
              <a:rPr lang="en-US" sz="2100" b="1" dirty="0">
                <a:solidFill>
                  <a:srgbClr val="FFFF00"/>
                </a:solidFill>
                <a:latin typeface="+mj-lt"/>
              </a:rPr>
              <a:t>the second seal</a:t>
            </a:r>
            <a:r>
              <a:rPr lang="en-US" sz="2100" b="1" dirty="0">
                <a:solidFill>
                  <a:schemeClr val="bg1"/>
                </a:solidFill>
                <a:latin typeface="+mj-lt"/>
              </a:rPr>
              <a:t>, I heard the second living creature saying, "Come and see." </a:t>
            </a:r>
          </a:p>
          <a:p>
            <a:pPr algn="just"/>
            <a:r>
              <a:rPr lang="en-US" sz="2100" b="1" dirty="0">
                <a:solidFill>
                  <a:schemeClr val="bg1"/>
                </a:solidFill>
                <a:latin typeface="+mj-lt"/>
              </a:rPr>
              <a:t>  4  </a:t>
            </a:r>
            <a:r>
              <a:rPr lang="en-US" sz="2100" b="1" dirty="0">
                <a:solidFill>
                  <a:srgbClr val="FFFF00"/>
                </a:solidFill>
                <a:latin typeface="+mj-lt"/>
              </a:rPr>
              <a:t>Another horse, fiery red, went out</a:t>
            </a:r>
            <a:r>
              <a:rPr lang="en-US" sz="2100" b="1" dirty="0">
                <a:solidFill>
                  <a:schemeClr val="bg1"/>
                </a:solidFill>
                <a:latin typeface="+mj-lt"/>
              </a:rPr>
              <a:t>. And it was </a:t>
            </a:r>
            <a:r>
              <a:rPr lang="en-US" sz="2100" b="1" dirty="0">
                <a:solidFill>
                  <a:srgbClr val="FFFF00"/>
                </a:solidFill>
                <a:latin typeface="+mj-lt"/>
              </a:rPr>
              <a:t>granted</a:t>
            </a:r>
            <a:r>
              <a:rPr lang="en-US" sz="2100" b="1" dirty="0">
                <a:solidFill>
                  <a:schemeClr val="bg1"/>
                </a:solidFill>
                <a:latin typeface="+mj-lt"/>
              </a:rPr>
              <a:t> to the one who sat on it </a:t>
            </a:r>
            <a:r>
              <a:rPr lang="en-US" sz="2100" b="1" dirty="0">
                <a:solidFill>
                  <a:srgbClr val="FFFF00"/>
                </a:solidFill>
                <a:latin typeface="+mj-lt"/>
              </a:rPr>
              <a:t>to take peace from the earth</a:t>
            </a:r>
            <a:r>
              <a:rPr lang="en-US" sz="2100" b="1" dirty="0">
                <a:solidFill>
                  <a:schemeClr val="bg1"/>
                </a:solidFill>
                <a:latin typeface="+mj-lt"/>
              </a:rPr>
              <a:t>, and that people should kill one another; and there was given to him a great sword.</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76944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Fiery red horse</a:t>
            </a:r>
          </a:p>
          <a:p>
            <a:pPr marL="342900" indent="-342900">
              <a:buFont typeface="Arial" panose="020B0604020202020204" pitchFamily="34" charset="0"/>
              <a:buChar char="•"/>
              <a:tabLst>
                <a:tab pos="2286000" algn="l"/>
              </a:tabLst>
            </a:pPr>
            <a:r>
              <a:rPr lang="en-US" sz="2200" b="1" dirty="0">
                <a:latin typeface="+mj-lt"/>
              </a:rPr>
              <a:t>Given authority to take peace from earth</a:t>
            </a:r>
          </a:p>
        </p:txBody>
      </p:sp>
    </p:spTree>
    <p:extLst>
      <p:ext uri="{BB962C8B-B14F-4D97-AF65-F5344CB8AC3E}">
        <p14:creationId xmlns:p14="http://schemas.microsoft.com/office/powerpoint/2010/main" val="2083064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Second Seal—Rider on Red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3970318"/>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3  When He opened </a:t>
            </a:r>
            <a:r>
              <a:rPr lang="en-US" sz="2100" b="1" dirty="0">
                <a:solidFill>
                  <a:srgbClr val="FFFF00"/>
                </a:solidFill>
                <a:latin typeface="+mj-lt"/>
              </a:rPr>
              <a:t>the second seal</a:t>
            </a:r>
            <a:r>
              <a:rPr lang="en-US" sz="2100" b="1" dirty="0">
                <a:solidFill>
                  <a:schemeClr val="bg1"/>
                </a:solidFill>
                <a:latin typeface="+mj-lt"/>
              </a:rPr>
              <a:t>, I heard the second living creature saying, "Come and see." </a:t>
            </a:r>
          </a:p>
          <a:p>
            <a:pPr algn="just"/>
            <a:r>
              <a:rPr lang="en-US" sz="2100" b="1" dirty="0">
                <a:solidFill>
                  <a:schemeClr val="bg1"/>
                </a:solidFill>
                <a:latin typeface="+mj-lt"/>
              </a:rPr>
              <a:t>  4  </a:t>
            </a:r>
            <a:r>
              <a:rPr lang="en-US" sz="2100" b="1" dirty="0">
                <a:solidFill>
                  <a:srgbClr val="FFFF00"/>
                </a:solidFill>
                <a:latin typeface="+mj-lt"/>
              </a:rPr>
              <a:t>Another horse, fiery red, went out</a:t>
            </a:r>
            <a:r>
              <a:rPr lang="en-US" sz="2100" b="1" dirty="0">
                <a:solidFill>
                  <a:schemeClr val="bg1"/>
                </a:solidFill>
                <a:latin typeface="+mj-lt"/>
              </a:rPr>
              <a:t>. And it was </a:t>
            </a:r>
            <a:r>
              <a:rPr lang="en-US" sz="2100" b="1" dirty="0">
                <a:solidFill>
                  <a:srgbClr val="FFFF00"/>
                </a:solidFill>
                <a:latin typeface="+mj-lt"/>
              </a:rPr>
              <a:t>granted</a:t>
            </a:r>
            <a:r>
              <a:rPr lang="en-US" sz="2100" b="1" dirty="0">
                <a:solidFill>
                  <a:schemeClr val="bg1"/>
                </a:solidFill>
                <a:latin typeface="+mj-lt"/>
              </a:rPr>
              <a:t> to the one who sat on it </a:t>
            </a:r>
            <a:r>
              <a:rPr lang="en-US" sz="2100" b="1" dirty="0">
                <a:solidFill>
                  <a:srgbClr val="FFFF00"/>
                </a:solidFill>
                <a:latin typeface="+mj-lt"/>
              </a:rPr>
              <a:t>to take peace from the earth</a:t>
            </a:r>
            <a:r>
              <a:rPr lang="en-US" sz="2100" b="1" dirty="0">
                <a:solidFill>
                  <a:schemeClr val="bg1"/>
                </a:solidFill>
                <a:latin typeface="+mj-lt"/>
              </a:rPr>
              <a:t>, and that </a:t>
            </a:r>
            <a:r>
              <a:rPr lang="en-US" sz="2100" b="1" dirty="0">
                <a:solidFill>
                  <a:srgbClr val="FFFF00"/>
                </a:solidFill>
                <a:latin typeface="+mj-lt"/>
              </a:rPr>
              <a:t>people should kill one another</a:t>
            </a:r>
            <a:r>
              <a:rPr lang="en-US" sz="2100" b="1" dirty="0">
                <a:solidFill>
                  <a:schemeClr val="bg1"/>
                </a:solidFill>
                <a:latin typeface="+mj-lt"/>
              </a:rPr>
              <a:t>; and there was given to him a great sword.</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1107996"/>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Fiery red horse</a:t>
            </a:r>
          </a:p>
          <a:p>
            <a:pPr marL="342900" indent="-342900">
              <a:buFont typeface="Arial" panose="020B0604020202020204" pitchFamily="34" charset="0"/>
              <a:buChar char="•"/>
              <a:tabLst>
                <a:tab pos="2286000" algn="l"/>
              </a:tabLst>
            </a:pPr>
            <a:r>
              <a:rPr lang="en-US" sz="2200" b="1" dirty="0">
                <a:latin typeface="+mj-lt"/>
              </a:rPr>
              <a:t>Given authority to take peace from earth</a:t>
            </a:r>
          </a:p>
          <a:p>
            <a:pPr marL="342900" indent="-342900">
              <a:buFont typeface="Arial" panose="020B0604020202020204" pitchFamily="34" charset="0"/>
              <a:buChar char="•"/>
              <a:tabLst>
                <a:tab pos="2286000" algn="l"/>
              </a:tabLst>
            </a:pPr>
            <a:r>
              <a:rPr lang="en-US" sz="2200" b="1" dirty="0">
                <a:latin typeface="+mj-lt"/>
              </a:rPr>
              <a:t>Results in people killing people</a:t>
            </a:r>
          </a:p>
        </p:txBody>
      </p:sp>
    </p:spTree>
    <p:extLst>
      <p:ext uri="{BB962C8B-B14F-4D97-AF65-F5344CB8AC3E}">
        <p14:creationId xmlns:p14="http://schemas.microsoft.com/office/powerpoint/2010/main" val="917301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a:t>
            </a:r>
            <a:r>
              <a:rPr lang="en-US" sz="2400" b="1" dirty="0">
                <a:solidFill>
                  <a:srgbClr val="FFFF00"/>
                </a:solidFill>
                <a:latin typeface="+mj-lt"/>
              </a:rPr>
              <a:t> The REVELATION of Jesus Christ, </a:t>
            </a:r>
            <a:r>
              <a:rPr lang="en-US" sz="2400" b="1" dirty="0">
                <a:solidFill>
                  <a:schemeClr val="bg1"/>
                </a:solidFill>
                <a:latin typeface="+mj-lt"/>
              </a:rPr>
              <a:t>which God gave Him to show His servants—things which must shortly take place.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523220"/>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25760"/>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3409863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Second Seal—Rider on Red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3970318"/>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3  When He opened </a:t>
            </a:r>
            <a:r>
              <a:rPr lang="en-US" sz="2100" b="1" dirty="0">
                <a:solidFill>
                  <a:srgbClr val="FFFF00"/>
                </a:solidFill>
                <a:latin typeface="+mj-lt"/>
              </a:rPr>
              <a:t>the second seal</a:t>
            </a:r>
            <a:r>
              <a:rPr lang="en-US" sz="2100" b="1" dirty="0">
                <a:solidFill>
                  <a:schemeClr val="bg1"/>
                </a:solidFill>
                <a:latin typeface="+mj-lt"/>
              </a:rPr>
              <a:t>, I heard the second living creature saying, "Come and see." </a:t>
            </a:r>
          </a:p>
          <a:p>
            <a:pPr algn="just"/>
            <a:r>
              <a:rPr lang="en-US" sz="2100" b="1" dirty="0">
                <a:solidFill>
                  <a:schemeClr val="bg1"/>
                </a:solidFill>
                <a:latin typeface="+mj-lt"/>
              </a:rPr>
              <a:t>  4  </a:t>
            </a:r>
            <a:r>
              <a:rPr lang="en-US" sz="2100" b="1" dirty="0">
                <a:solidFill>
                  <a:srgbClr val="FFFF00"/>
                </a:solidFill>
                <a:latin typeface="+mj-lt"/>
              </a:rPr>
              <a:t>Another horse, fiery red, went out</a:t>
            </a:r>
            <a:r>
              <a:rPr lang="en-US" sz="2100" b="1" dirty="0">
                <a:solidFill>
                  <a:schemeClr val="bg1"/>
                </a:solidFill>
                <a:latin typeface="+mj-lt"/>
              </a:rPr>
              <a:t>. And it was </a:t>
            </a:r>
            <a:r>
              <a:rPr lang="en-US" sz="2100" b="1" dirty="0">
                <a:solidFill>
                  <a:srgbClr val="FFFF00"/>
                </a:solidFill>
                <a:latin typeface="+mj-lt"/>
              </a:rPr>
              <a:t>granted</a:t>
            </a:r>
            <a:r>
              <a:rPr lang="en-US" sz="2100" b="1" dirty="0">
                <a:solidFill>
                  <a:schemeClr val="bg1"/>
                </a:solidFill>
                <a:latin typeface="+mj-lt"/>
              </a:rPr>
              <a:t> to the one who sat on it </a:t>
            </a:r>
            <a:r>
              <a:rPr lang="en-US" sz="2100" b="1" dirty="0">
                <a:solidFill>
                  <a:srgbClr val="FFFF00"/>
                </a:solidFill>
                <a:latin typeface="+mj-lt"/>
              </a:rPr>
              <a:t>to take peace from the earth</a:t>
            </a:r>
            <a:r>
              <a:rPr lang="en-US" sz="2100" b="1" dirty="0">
                <a:solidFill>
                  <a:schemeClr val="bg1"/>
                </a:solidFill>
                <a:latin typeface="+mj-lt"/>
              </a:rPr>
              <a:t>, and that </a:t>
            </a:r>
            <a:r>
              <a:rPr lang="en-US" sz="2100" b="1" dirty="0">
                <a:solidFill>
                  <a:srgbClr val="FFFF00"/>
                </a:solidFill>
                <a:latin typeface="+mj-lt"/>
              </a:rPr>
              <a:t>people should kill one another</a:t>
            </a:r>
            <a:r>
              <a:rPr lang="en-US" sz="2100" b="1" dirty="0">
                <a:solidFill>
                  <a:schemeClr val="bg1"/>
                </a:solidFill>
                <a:latin typeface="+mj-lt"/>
              </a:rPr>
              <a:t>; and there </a:t>
            </a:r>
            <a:r>
              <a:rPr lang="en-US" sz="2100" b="1" dirty="0">
                <a:solidFill>
                  <a:srgbClr val="FFFF00"/>
                </a:solidFill>
                <a:latin typeface="+mj-lt"/>
              </a:rPr>
              <a:t>was given to him a great sword.</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452073" cy="144655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Fiery red horse</a:t>
            </a:r>
          </a:p>
          <a:p>
            <a:pPr marL="342900" indent="-342900">
              <a:buFont typeface="Arial" panose="020B0604020202020204" pitchFamily="34" charset="0"/>
              <a:buChar char="•"/>
              <a:tabLst>
                <a:tab pos="2286000" algn="l"/>
              </a:tabLst>
            </a:pPr>
            <a:r>
              <a:rPr lang="en-US" sz="2200" b="1" dirty="0">
                <a:latin typeface="+mj-lt"/>
              </a:rPr>
              <a:t>Given authority to take peace from earth</a:t>
            </a:r>
          </a:p>
          <a:p>
            <a:pPr marL="342900" indent="-342900">
              <a:buFont typeface="Arial" panose="020B0604020202020204" pitchFamily="34" charset="0"/>
              <a:buChar char="•"/>
              <a:tabLst>
                <a:tab pos="2286000" algn="l"/>
              </a:tabLst>
            </a:pPr>
            <a:r>
              <a:rPr lang="en-US" sz="2200" b="1" dirty="0">
                <a:latin typeface="+mj-lt"/>
              </a:rPr>
              <a:t>Results in people killing people</a:t>
            </a:r>
          </a:p>
          <a:p>
            <a:pPr marL="342900" indent="-342900">
              <a:buFont typeface="Arial" panose="020B0604020202020204" pitchFamily="34" charset="0"/>
              <a:buChar char="•"/>
              <a:tabLst>
                <a:tab pos="2286000" algn="l"/>
              </a:tabLst>
            </a:pPr>
            <a:r>
              <a:rPr lang="en-US" sz="2200" b="1" dirty="0">
                <a:latin typeface="+mj-lt"/>
              </a:rPr>
              <a:t>Great sword was given to the rider</a:t>
            </a:r>
          </a:p>
        </p:txBody>
      </p:sp>
    </p:spTree>
    <p:extLst>
      <p:ext uri="{BB962C8B-B14F-4D97-AF65-F5344CB8AC3E}">
        <p14:creationId xmlns:p14="http://schemas.microsoft.com/office/powerpoint/2010/main" val="3712223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Second Seal—Rider on Red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3970318"/>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3  When He opened </a:t>
            </a:r>
            <a:r>
              <a:rPr lang="en-US" sz="2100" b="1" dirty="0">
                <a:solidFill>
                  <a:srgbClr val="FFFF00"/>
                </a:solidFill>
                <a:latin typeface="+mj-lt"/>
              </a:rPr>
              <a:t>the second seal</a:t>
            </a:r>
            <a:r>
              <a:rPr lang="en-US" sz="2100" b="1" dirty="0">
                <a:solidFill>
                  <a:schemeClr val="bg1"/>
                </a:solidFill>
                <a:latin typeface="+mj-lt"/>
              </a:rPr>
              <a:t>, I heard the second living creature saying, "Come and see." </a:t>
            </a:r>
          </a:p>
          <a:p>
            <a:pPr algn="just"/>
            <a:r>
              <a:rPr lang="en-US" sz="2100" b="1" dirty="0">
                <a:solidFill>
                  <a:schemeClr val="bg1"/>
                </a:solidFill>
                <a:latin typeface="+mj-lt"/>
              </a:rPr>
              <a:t>  4  </a:t>
            </a:r>
            <a:r>
              <a:rPr lang="en-US" sz="2100" b="1" dirty="0">
                <a:solidFill>
                  <a:srgbClr val="FFFF00"/>
                </a:solidFill>
                <a:latin typeface="+mj-lt"/>
              </a:rPr>
              <a:t>Another horse, fiery red, went out</a:t>
            </a:r>
            <a:r>
              <a:rPr lang="en-US" sz="2100" b="1" dirty="0">
                <a:solidFill>
                  <a:schemeClr val="bg1"/>
                </a:solidFill>
                <a:latin typeface="+mj-lt"/>
              </a:rPr>
              <a:t>. And it was </a:t>
            </a:r>
            <a:r>
              <a:rPr lang="en-US" sz="2100" b="1" dirty="0">
                <a:solidFill>
                  <a:srgbClr val="FFFF00"/>
                </a:solidFill>
                <a:latin typeface="+mj-lt"/>
              </a:rPr>
              <a:t>granted</a:t>
            </a:r>
            <a:r>
              <a:rPr lang="en-US" sz="2100" b="1" dirty="0">
                <a:solidFill>
                  <a:schemeClr val="bg1"/>
                </a:solidFill>
                <a:latin typeface="+mj-lt"/>
              </a:rPr>
              <a:t> to the one who sat on it </a:t>
            </a:r>
            <a:r>
              <a:rPr lang="en-US" sz="2100" b="1" dirty="0">
                <a:solidFill>
                  <a:srgbClr val="FFFF00"/>
                </a:solidFill>
                <a:latin typeface="+mj-lt"/>
              </a:rPr>
              <a:t>to take peace from the earth</a:t>
            </a:r>
            <a:r>
              <a:rPr lang="en-US" sz="2100" b="1" dirty="0">
                <a:solidFill>
                  <a:schemeClr val="bg1"/>
                </a:solidFill>
                <a:latin typeface="+mj-lt"/>
              </a:rPr>
              <a:t>, and that </a:t>
            </a:r>
            <a:r>
              <a:rPr lang="en-US" sz="2100" b="1" dirty="0">
                <a:solidFill>
                  <a:srgbClr val="FFFF00"/>
                </a:solidFill>
                <a:latin typeface="+mj-lt"/>
              </a:rPr>
              <a:t>people should kill one another</a:t>
            </a:r>
            <a:r>
              <a:rPr lang="en-US" sz="2100" b="1" dirty="0">
                <a:solidFill>
                  <a:schemeClr val="bg1"/>
                </a:solidFill>
                <a:latin typeface="+mj-lt"/>
              </a:rPr>
              <a:t>; and there </a:t>
            </a:r>
            <a:r>
              <a:rPr lang="en-US" sz="2100" b="1" dirty="0">
                <a:solidFill>
                  <a:srgbClr val="FFFF00"/>
                </a:solidFill>
                <a:latin typeface="+mj-lt"/>
              </a:rPr>
              <a:t>was given to him a great sword.</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452073" cy="212365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Fiery red horse</a:t>
            </a:r>
          </a:p>
          <a:p>
            <a:pPr marL="342900" indent="-342900">
              <a:buFont typeface="Arial" panose="020B0604020202020204" pitchFamily="34" charset="0"/>
              <a:buChar char="•"/>
              <a:tabLst>
                <a:tab pos="2286000" algn="l"/>
              </a:tabLst>
            </a:pPr>
            <a:r>
              <a:rPr lang="en-US" sz="2200" b="1" dirty="0">
                <a:latin typeface="+mj-lt"/>
              </a:rPr>
              <a:t>Given authority to take peace from earth</a:t>
            </a:r>
          </a:p>
          <a:p>
            <a:pPr marL="342900" indent="-342900">
              <a:buFont typeface="Arial" panose="020B0604020202020204" pitchFamily="34" charset="0"/>
              <a:buChar char="•"/>
              <a:tabLst>
                <a:tab pos="2286000" algn="l"/>
              </a:tabLst>
            </a:pPr>
            <a:r>
              <a:rPr lang="en-US" sz="2200" b="1" dirty="0">
                <a:latin typeface="+mj-lt"/>
              </a:rPr>
              <a:t>Results in people killing people</a:t>
            </a:r>
          </a:p>
          <a:p>
            <a:pPr marL="342900" indent="-342900">
              <a:buFont typeface="Arial" panose="020B0604020202020204" pitchFamily="34" charset="0"/>
              <a:buChar char="•"/>
              <a:tabLst>
                <a:tab pos="2286000" algn="l"/>
              </a:tabLst>
            </a:pPr>
            <a:r>
              <a:rPr lang="en-US" sz="2200" b="1" dirty="0">
                <a:latin typeface="+mj-lt"/>
              </a:rPr>
              <a:t>Great sword was given to the rider</a:t>
            </a:r>
          </a:p>
          <a:p>
            <a:pP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Significance of red?</a:t>
            </a:r>
          </a:p>
        </p:txBody>
      </p:sp>
    </p:spTree>
    <p:extLst>
      <p:ext uri="{BB962C8B-B14F-4D97-AF65-F5344CB8AC3E}">
        <p14:creationId xmlns:p14="http://schemas.microsoft.com/office/powerpoint/2010/main" val="51889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Second Seal—Rider on Red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3970318"/>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3  When He opened </a:t>
            </a:r>
            <a:r>
              <a:rPr lang="en-US" sz="2100" b="1" dirty="0">
                <a:solidFill>
                  <a:srgbClr val="FFFF00"/>
                </a:solidFill>
                <a:latin typeface="+mj-lt"/>
              </a:rPr>
              <a:t>the second seal</a:t>
            </a:r>
            <a:r>
              <a:rPr lang="en-US" sz="2100" b="1" dirty="0">
                <a:solidFill>
                  <a:schemeClr val="bg1"/>
                </a:solidFill>
                <a:latin typeface="+mj-lt"/>
              </a:rPr>
              <a:t>, I heard the second living creature saying, "Come and see." </a:t>
            </a:r>
          </a:p>
          <a:p>
            <a:pPr algn="just"/>
            <a:r>
              <a:rPr lang="en-US" sz="2100" b="1" dirty="0">
                <a:solidFill>
                  <a:schemeClr val="bg1"/>
                </a:solidFill>
                <a:latin typeface="+mj-lt"/>
              </a:rPr>
              <a:t>  4  </a:t>
            </a:r>
            <a:r>
              <a:rPr lang="en-US" sz="2100" b="1" dirty="0">
                <a:solidFill>
                  <a:srgbClr val="FFFF00"/>
                </a:solidFill>
                <a:latin typeface="+mj-lt"/>
              </a:rPr>
              <a:t>Another horse, fiery red, went out</a:t>
            </a:r>
            <a:r>
              <a:rPr lang="en-US" sz="2100" b="1" dirty="0">
                <a:solidFill>
                  <a:schemeClr val="bg1"/>
                </a:solidFill>
                <a:latin typeface="+mj-lt"/>
              </a:rPr>
              <a:t>. And it was </a:t>
            </a:r>
            <a:r>
              <a:rPr lang="en-US" sz="2100" b="1" dirty="0">
                <a:solidFill>
                  <a:srgbClr val="FFFF00"/>
                </a:solidFill>
                <a:latin typeface="+mj-lt"/>
              </a:rPr>
              <a:t>granted</a:t>
            </a:r>
            <a:r>
              <a:rPr lang="en-US" sz="2100" b="1" dirty="0">
                <a:solidFill>
                  <a:schemeClr val="bg1"/>
                </a:solidFill>
                <a:latin typeface="+mj-lt"/>
              </a:rPr>
              <a:t> to the one who sat on it </a:t>
            </a:r>
            <a:r>
              <a:rPr lang="en-US" sz="2100" b="1" dirty="0">
                <a:solidFill>
                  <a:srgbClr val="FFFF00"/>
                </a:solidFill>
                <a:latin typeface="+mj-lt"/>
              </a:rPr>
              <a:t>to take peace from the earth</a:t>
            </a:r>
            <a:r>
              <a:rPr lang="en-US" sz="2100" b="1" dirty="0">
                <a:solidFill>
                  <a:schemeClr val="bg1"/>
                </a:solidFill>
                <a:latin typeface="+mj-lt"/>
              </a:rPr>
              <a:t>, and that </a:t>
            </a:r>
            <a:r>
              <a:rPr lang="en-US" sz="2100" b="1" dirty="0">
                <a:solidFill>
                  <a:srgbClr val="FFFF00"/>
                </a:solidFill>
                <a:latin typeface="+mj-lt"/>
              </a:rPr>
              <a:t>people should kill one another</a:t>
            </a:r>
            <a:r>
              <a:rPr lang="en-US" sz="2100" b="1" dirty="0">
                <a:solidFill>
                  <a:schemeClr val="bg1"/>
                </a:solidFill>
                <a:latin typeface="+mj-lt"/>
              </a:rPr>
              <a:t>; and there </a:t>
            </a:r>
            <a:r>
              <a:rPr lang="en-US" sz="2100" b="1" dirty="0">
                <a:solidFill>
                  <a:srgbClr val="FFFF00"/>
                </a:solidFill>
                <a:latin typeface="+mj-lt"/>
              </a:rPr>
              <a:t>was given to him a great sword.</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452073" cy="2462213"/>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Fiery red horse</a:t>
            </a:r>
          </a:p>
          <a:p>
            <a:pPr marL="342900" indent="-342900">
              <a:buFont typeface="Arial" panose="020B0604020202020204" pitchFamily="34" charset="0"/>
              <a:buChar char="•"/>
              <a:tabLst>
                <a:tab pos="2286000" algn="l"/>
              </a:tabLst>
            </a:pPr>
            <a:r>
              <a:rPr lang="en-US" sz="2200" b="1" dirty="0">
                <a:latin typeface="+mj-lt"/>
              </a:rPr>
              <a:t>Given authority to take peace from earth</a:t>
            </a:r>
          </a:p>
          <a:p>
            <a:pPr marL="342900" indent="-342900">
              <a:buFont typeface="Arial" panose="020B0604020202020204" pitchFamily="34" charset="0"/>
              <a:buChar char="•"/>
              <a:tabLst>
                <a:tab pos="2286000" algn="l"/>
              </a:tabLst>
            </a:pPr>
            <a:r>
              <a:rPr lang="en-US" sz="2200" b="1" dirty="0">
                <a:latin typeface="+mj-lt"/>
              </a:rPr>
              <a:t>Results in people killing people</a:t>
            </a:r>
          </a:p>
          <a:p>
            <a:pPr marL="342900" indent="-342900">
              <a:buFont typeface="Arial" panose="020B0604020202020204" pitchFamily="34" charset="0"/>
              <a:buChar char="•"/>
              <a:tabLst>
                <a:tab pos="2286000" algn="l"/>
              </a:tabLst>
            </a:pPr>
            <a:r>
              <a:rPr lang="en-US" sz="2200" b="1" dirty="0">
                <a:latin typeface="+mj-lt"/>
              </a:rPr>
              <a:t>Great sword was given to the rider</a:t>
            </a:r>
          </a:p>
          <a:p>
            <a:pP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Significance of red?</a:t>
            </a:r>
          </a:p>
          <a:p>
            <a:pPr marL="342900" indent="-342900">
              <a:buFont typeface="Arial" panose="020B0604020202020204" pitchFamily="34" charset="0"/>
              <a:buChar char="•"/>
              <a:tabLst>
                <a:tab pos="2286000" algn="l"/>
              </a:tabLst>
            </a:pPr>
            <a:r>
              <a:rPr lang="en-US" sz="2200" b="1" dirty="0">
                <a:latin typeface="+mj-lt"/>
              </a:rPr>
              <a:t>Life is sacred, but men granted right to kill</a:t>
            </a:r>
          </a:p>
        </p:txBody>
      </p:sp>
    </p:spTree>
    <p:extLst>
      <p:ext uri="{BB962C8B-B14F-4D97-AF65-F5344CB8AC3E}">
        <p14:creationId xmlns:p14="http://schemas.microsoft.com/office/powerpoint/2010/main" val="1809073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Second Seal—Rider on Red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3970318"/>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3  When He opened </a:t>
            </a:r>
            <a:r>
              <a:rPr lang="en-US" sz="2100" b="1" dirty="0">
                <a:solidFill>
                  <a:srgbClr val="FFFF00"/>
                </a:solidFill>
                <a:latin typeface="+mj-lt"/>
              </a:rPr>
              <a:t>the second seal</a:t>
            </a:r>
            <a:r>
              <a:rPr lang="en-US" sz="2100" b="1" dirty="0">
                <a:solidFill>
                  <a:schemeClr val="bg1"/>
                </a:solidFill>
                <a:latin typeface="+mj-lt"/>
              </a:rPr>
              <a:t>, I heard the second living creature saying, "Come and see." </a:t>
            </a:r>
          </a:p>
          <a:p>
            <a:pPr algn="just"/>
            <a:r>
              <a:rPr lang="en-US" sz="2100" b="1" dirty="0">
                <a:solidFill>
                  <a:schemeClr val="bg1"/>
                </a:solidFill>
                <a:latin typeface="+mj-lt"/>
              </a:rPr>
              <a:t>  4  </a:t>
            </a:r>
            <a:r>
              <a:rPr lang="en-US" sz="2100" b="1" dirty="0">
                <a:solidFill>
                  <a:srgbClr val="FFFF00"/>
                </a:solidFill>
                <a:latin typeface="+mj-lt"/>
              </a:rPr>
              <a:t>Another horse, fiery red, went out</a:t>
            </a:r>
            <a:r>
              <a:rPr lang="en-US" sz="2100" b="1" dirty="0">
                <a:solidFill>
                  <a:schemeClr val="bg1"/>
                </a:solidFill>
                <a:latin typeface="+mj-lt"/>
              </a:rPr>
              <a:t>. And it was </a:t>
            </a:r>
            <a:r>
              <a:rPr lang="en-US" sz="2100" b="1" dirty="0">
                <a:solidFill>
                  <a:srgbClr val="FFFF00"/>
                </a:solidFill>
                <a:latin typeface="+mj-lt"/>
              </a:rPr>
              <a:t>granted</a:t>
            </a:r>
            <a:r>
              <a:rPr lang="en-US" sz="2100" b="1" dirty="0">
                <a:solidFill>
                  <a:schemeClr val="bg1"/>
                </a:solidFill>
                <a:latin typeface="+mj-lt"/>
              </a:rPr>
              <a:t> to the one who sat on it </a:t>
            </a:r>
            <a:r>
              <a:rPr lang="en-US" sz="2100" b="1" dirty="0">
                <a:solidFill>
                  <a:srgbClr val="FFFF00"/>
                </a:solidFill>
                <a:latin typeface="+mj-lt"/>
              </a:rPr>
              <a:t>to take peace from the earth</a:t>
            </a:r>
            <a:r>
              <a:rPr lang="en-US" sz="2100" b="1" dirty="0">
                <a:solidFill>
                  <a:schemeClr val="bg1"/>
                </a:solidFill>
                <a:latin typeface="+mj-lt"/>
              </a:rPr>
              <a:t>, and that </a:t>
            </a:r>
            <a:r>
              <a:rPr lang="en-US" sz="2100" b="1" dirty="0">
                <a:solidFill>
                  <a:srgbClr val="FFFF00"/>
                </a:solidFill>
                <a:latin typeface="+mj-lt"/>
              </a:rPr>
              <a:t>people should kill one another</a:t>
            </a:r>
            <a:r>
              <a:rPr lang="en-US" sz="2100" b="1" dirty="0">
                <a:solidFill>
                  <a:schemeClr val="bg1"/>
                </a:solidFill>
                <a:latin typeface="+mj-lt"/>
              </a:rPr>
              <a:t>; and there </a:t>
            </a:r>
            <a:r>
              <a:rPr lang="en-US" sz="2100" b="1" dirty="0">
                <a:solidFill>
                  <a:srgbClr val="FFFF00"/>
                </a:solidFill>
                <a:latin typeface="+mj-lt"/>
              </a:rPr>
              <a:t>was given to him a great sword.</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452073" cy="313932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Fiery red horse</a:t>
            </a:r>
          </a:p>
          <a:p>
            <a:pPr marL="342900" indent="-342900">
              <a:buFont typeface="Arial" panose="020B0604020202020204" pitchFamily="34" charset="0"/>
              <a:buChar char="•"/>
              <a:tabLst>
                <a:tab pos="2286000" algn="l"/>
              </a:tabLst>
            </a:pPr>
            <a:r>
              <a:rPr lang="en-US" sz="2200" b="1" dirty="0">
                <a:latin typeface="+mj-lt"/>
              </a:rPr>
              <a:t>Given authority to take peace from earth</a:t>
            </a:r>
          </a:p>
          <a:p>
            <a:pPr marL="342900" indent="-342900">
              <a:buFont typeface="Arial" panose="020B0604020202020204" pitchFamily="34" charset="0"/>
              <a:buChar char="•"/>
              <a:tabLst>
                <a:tab pos="2286000" algn="l"/>
              </a:tabLst>
            </a:pPr>
            <a:r>
              <a:rPr lang="en-US" sz="2200" b="1" dirty="0">
                <a:latin typeface="+mj-lt"/>
              </a:rPr>
              <a:t>Results in people killing people</a:t>
            </a:r>
          </a:p>
          <a:p>
            <a:pPr marL="342900" indent="-342900">
              <a:buFont typeface="Arial" panose="020B0604020202020204" pitchFamily="34" charset="0"/>
              <a:buChar char="•"/>
              <a:tabLst>
                <a:tab pos="2286000" algn="l"/>
              </a:tabLst>
            </a:pPr>
            <a:r>
              <a:rPr lang="en-US" sz="2200" b="1" dirty="0">
                <a:latin typeface="+mj-lt"/>
              </a:rPr>
              <a:t>Great sword was given to the rider</a:t>
            </a:r>
          </a:p>
          <a:p>
            <a:pP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Significance of red?</a:t>
            </a:r>
          </a:p>
          <a:p>
            <a:pPr marL="342900" indent="-342900">
              <a:buFont typeface="Arial" panose="020B0604020202020204" pitchFamily="34" charset="0"/>
              <a:buChar char="•"/>
              <a:tabLst>
                <a:tab pos="2286000" algn="l"/>
              </a:tabLst>
            </a:pPr>
            <a:r>
              <a:rPr lang="en-US" sz="2200" b="1" dirty="0">
                <a:latin typeface="+mj-lt"/>
              </a:rPr>
              <a:t>Life is sacred, but men granted right to kill</a:t>
            </a:r>
          </a:p>
          <a:p>
            <a:pPr marL="342900" indent="-342900">
              <a:buFont typeface="Arial" panose="020B0604020202020204" pitchFamily="34" charset="0"/>
              <a:buChar char="•"/>
              <a:tabLst>
                <a:tab pos="2286000" algn="l"/>
              </a:tabLst>
            </a:pPr>
            <a:r>
              <a:rPr lang="en-US" sz="2200" b="1" dirty="0">
                <a:latin typeface="+mj-lt"/>
              </a:rPr>
              <a:t>Sword—not usual Greek word for sword—this</a:t>
            </a:r>
          </a:p>
          <a:p>
            <a:pPr>
              <a:tabLst>
                <a:tab pos="2286000" algn="l"/>
              </a:tabLst>
            </a:pPr>
            <a:r>
              <a:rPr lang="en-US" sz="2200" b="1" dirty="0">
                <a:latin typeface="+mj-lt"/>
              </a:rPr>
              <a:t>     is sword used for martyrdom</a:t>
            </a:r>
          </a:p>
        </p:txBody>
      </p:sp>
    </p:spTree>
    <p:extLst>
      <p:ext uri="{BB962C8B-B14F-4D97-AF65-F5344CB8AC3E}">
        <p14:creationId xmlns:p14="http://schemas.microsoft.com/office/powerpoint/2010/main" val="7750456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Second Seal—Rider on Red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3970318"/>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3  When He opened </a:t>
            </a:r>
            <a:r>
              <a:rPr lang="en-US" sz="2100" b="1" dirty="0">
                <a:solidFill>
                  <a:srgbClr val="FFFF00"/>
                </a:solidFill>
                <a:latin typeface="+mj-lt"/>
              </a:rPr>
              <a:t>the second seal</a:t>
            </a:r>
            <a:r>
              <a:rPr lang="en-US" sz="2100" b="1" dirty="0">
                <a:solidFill>
                  <a:schemeClr val="bg1"/>
                </a:solidFill>
                <a:latin typeface="+mj-lt"/>
              </a:rPr>
              <a:t>, I heard the second living creature saying, "Come and see." </a:t>
            </a:r>
          </a:p>
          <a:p>
            <a:pPr algn="just"/>
            <a:r>
              <a:rPr lang="en-US" sz="2100" b="1" dirty="0">
                <a:solidFill>
                  <a:schemeClr val="bg1"/>
                </a:solidFill>
                <a:latin typeface="+mj-lt"/>
              </a:rPr>
              <a:t>  4  </a:t>
            </a:r>
            <a:r>
              <a:rPr lang="en-US" sz="2100" b="1" dirty="0">
                <a:solidFill>
                  <a:srgbClr val="FFFF00"/>
                </a:solidFill>
                <a:latin typeface="+mj-lt"/>
              </a:rPr>
              <a:t>Another horse, fiery red, went out</a:t>
            </a:r>
            <a:r>
              <a:rPr lang="en-US" sz="2100" b="1" dirty="0">
                <a:solidFill>
                  <a:schemeClr val="bg1"/>
                </a:solidFill>
                <a:latin typeface="+mj-lt"/>
              </a:rPr>
              <a:t>. And it was </a:t>
            </a:r>
            <a:r>
              <a:rPr lang="en-US" sz="2100" b="1" dirty="0">
                <a:solidFill>
                  <a:srgbClr val="FFFF00"/>
                </a:solidFill>
                <a:latin typeface="+mj-lt"/>
              </a:rPr>
              <a:t>granted</a:t>
            </a:r>
            <a:r>
              <a:rPr lang="en-US" sz="2100" b="1" dirty="0">
                <a:solidFill>
                  <a:schemeClr val="bg1"/>
                </a:solidFill>
                <a:latin typeface="+mj-lt"/>
              </a:rPr>
              <a:t> to the one who sat on it </a:t>
            </a:r>
            <a:r>
              <a:rPr lang="en-US" sz="2100" b="1" dirty="0">
                <a:solidFill>
                  <a:srgbClr val="FFFF00"/>
                </a:solidFill>
                <a:latin typeface="+mj-lt"/>
              </a:rPr>
              <a:t>to take peace from the earth</a:t>
            </a:r>
            <a:r>
              <a:rPr lang="en-US" sz="2100" b="1" dirty="0">
                <a:solidFill>
                  <a:schemeClr val="bg1"/>
                </a:solidFill>
                <a:latin typeface="+mj-lt"/>
              </a:rPr>
              <a:t>, and that </a:t>
            </a:r>
            <a:r>
              <a:rPr lang="en-US" sz="2100" b="1" dirty="0">
                <a:solidFill>
                  <a:srgbClr val="FFFF00"/>
                </a:solidFill>
                <a:latin typeface="+mj-lt"/>
              </a:rPr>
              <a:t>people should kill one another</a:t>
            </a:r>
            <a:r>
              <a:rPr lang="en-US" sz="2100" b="1" dirty="0">
                <a:solidFill>
                  <a:schemeClr val="bg1"/>
                </a:solidFill>
                <a:latin typeface="+mj-lt"/>
              </a:rPr>
              <a:t>; and there </a:t>
            </a:r>
            <a:r>
              <a:rPr lang="en-US" sz="2100" b="1" dirty="0">
                <a:solidFill>
                  <a:srgbClr val="FFFF00"/>
                </a:solidFill>
                <a:latin typeface="+mj-lt"/>
              </a:rPr>
              <a:t>was given to him a great sword.</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452073" cy="4924425"/>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Fiery red horse</a:t>
            </a:r>
          </a:p>
          <a:p>
            <a:pPr marL="342900" indent="-342900">
              <a:buFont typeface="Arial" panose="020B0604020202020204" pitchFamily="34" charset="0"/>
              <a:buChar char="•"/>
              <a:tabLst>
                <a:tab pos="2286000" algn="l"/>
              </a:tabLst>
            </a:pPr>
            <a:r>
              <a:rPr lang="en-US" sz="2200" b="1" dirty="0">
                <a:latin typeface="+mj-lt"/>
              </a:rPr>
              <a:t>Given authority to take peace from earth</a:t>
            </a:r>
          </a:p>
          <a:p>
            <a:pPr marL="342900" indent="-342900">
              <a:buFont typeface="Arial" panose="020B0604020202020204" pitchFamily="34" charset="0"/>
              <a:buChar char="•"/>
              <a:tabLst>
                <a:tab pos="2286000" algn="l"/>
              </a:tabLst>
            </a:pPr>
            <a:r>
              <a:rPr lang="en-US" sz="2200" b="1" dirty="0">
                <a:latin typeface="+mj-lt"/>
              </a:rPr>
              <a:t>Results in people killing people</a:t>
            </a:r>
          </a:p>
          <a:p>
            <a:pPr marL="342900" indent="-342900">
              <a:buFont typeface="Arial" panose="020B0604020202020204" pitchFamily="34" charset="0"/>
              <a:buChar char="•"/>
              <a:tabLst>
                <a:tab pos="2286000" algn="l"/>
              </a:tabLst>
            </a:pPr>
            <a:r>
              <a:rPr lang="en-US" sz="2200" b="1" dirty="0">
                <a:latin typeface="+mj-lt"/>
              </a:rPr>
              <a:t>Great sword was given to the rider</a:t>
            </a:r>
          </a:p>
          <a:p>
            <a:pP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Significance of red?</a:t>
            </a:r>
          </a:p>
          <a:p>
            <a:pPr marL="342900" indent="-342900">
              <a:buFont typeface="Arial" panose="020B0604020202020204" pitchFamily="34" charset="0"/>
              <a:buChar char="•"/>
              <a:tabLst>
                <a:tab pos="2286000" algn="l"/>
              </a:tabLst>
            </a:pPr>
            <a:r>
              <a:rPr lang="en-US" sz="2200" b="1" dirty="0">
                <a:latin typeface="+mj-lt"/>
              </a:rPr>
              <a:t>Life is sacred, but men granted right to kill</a:t>
            </a:r>
          </a:p>
          <a:p>
            <a:pPr marL="342900" indent="-342900">
              <a:buFont typeface="Arial" panose="020B0604020202020204" pitchFamily="34" charset="0"/>
              <a:buChar char="•"/>
              <a:tabLst>
                <a:tab pos="2286000" algn="l"/>
              </a:tabLst>
            </a:pPr>
            <a:r>
              <a:rPr lang="en-US" sz="2200" b="1" dirty="0">
                <a:latin typeface="+mj-lt"/>
              </a:rPr>
              <a:t>Sword—not usual Greek word for sword—this</a:t>
            </a:r>
          </a:p>
          <a:p>
            <a:pPr>
              <a:tabLst>
                <a:tab pos="2286000" algn="l"/>
              </a:tabLst>
            </a:pPr>
            <a:r>
              <a:rPr lang="en-US" sz="2200" b="1" dirty="0">
                <a:latin typeface="+mj-lt"/>
              </a:rPr>
              <a:t>     is sword used for martyrdom</a:t>
            </a:r>
          </a:p>
          <a:p>
            <a:pPr>
              <a:tabLst>
                <a:tab pos="2286000" algn="l"/>
              </a:tabLst>
            </a:pPr>
            <a:endParaRPr lang="en-US" sz="2200" b="1" dirty="0">
              <a:latin typeface="+mj-lt"/>
            </a:endParaRPr>
          </a:p>
          <a:p>
            <a:pPr lvl="3">
              <a:tabLst>
                <a:tab pos="2286000" algn="l"/>
              </a:tabLst>
            </a:pPr>
            <a:r>
              <a:rPr lang="en-US" sz="2800" b="1" dirty="0">
                <a:latin typeface="+mj-lt"/>
              </a:rPr>
              <a:t>	              SUMMARY OF SEALS</a:t>
            </a:r>
          </a:p>
          <a:p>
            <a:pPr marL="342900" indent="-342900">
              <a:buFont typeface="Arial" panose="020B0604020202020204" pitchFamily="34" charset="0"/>
              <a:buChar char="•"/>
              <a:tabLst>
                <a:tab pos="2286000" algn="l"/>
              </a:tabLst>
            </a:pPr>
            <a:r>
              <a:rPr lang="en-US" sz="2200" b="1" dirty="0">
                <a:latin typeface="+mj-lt"/>
              </a:rPr>
              <a:t>First seal—White horse ridden by Jesus went out conquering (overcoming) and overcoming</a:t>
            </a:r>
          </a:p>
          <a:p>
            <a:pPr marL="342900" indent="-342900">
              <a:buFont typeface="Arial" panose="020B0604020202020204" pitchFamily="34" charset="0"/>
              <a:buChar char="•"/>
              <a:tabLst>
                <a:tab pos="2286000" algn="l"/>
              </a:tabLst>
            </a:pPr>
            <a:r>
              <a:rPr lang="en-US" sz="2200" b="1" dirty="0">
                <a:latin typeface="+mj-lt"/>
              </a:rPr>
              <a:t>Second seal—Red horse God granted permission for martyrdom</a:t>
            </a:r>
          </a:p>
          <a:p>
            <a:pPr marL="342900" indent="-342900">
              <a:buFont typeface="Arial" panose="020B0604020202020204" pitchFamily="34" charset="0"/>
              <a:buChar char="•"/>
              <a:tabLst>
                <a:tab pos="2286000" algn="l"/>
              </a:tabLst>
            </a:pPr>
            <a:endParaRPr lang="en-US" sz="2200" b="1" dirty="0">
              <a:latin typeface="+mj-lt"/>
            </a:endParaRPr>
          </a:p>
        </p:txBody>
      </p:sp>
    </p:spTree>
    <p:extLst>
      <p:ext uri="{BB962C8B-B14F-4D97-AF65-F5344CB8AC3E}">
        <p14:creationId xmlns:p14="http://schemas.microsoft.com/office/powerpoint/2010/main" val="214604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Third Seal—Rider on Black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2677656"/>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5  When He opened </a:t>
            </a:r>
            <a:r>
              <a:rPr lang="en-US" sz="2100" b="1" dirty="0">
                <a:solidFill>
                  <a:srgbClr val="FFFF00"/>
                </a:solidFill>
                <a:latin typeface="+mj-lt"/>
              </a:rPr>
              <a:t>the third seal</a:t>
            </a:r>
            <a:r>
              <a:rPr lang="en-US" sz="2100" b="1" dirty="0">
                <a:solidFill>
                  <a:schemeClr val="bg1"/>
                </a:solidFill>
                <a:latin typeface="+mj-lt"/>
              </a:rPr>
              <a:t>, I heard the third living creature say, "Come and see." So I looked, and behold, </a:t>
            </a:r>
            <a:r>
              <a:rPr lang="en-US" sz="2100" b="1" dirty="0">
                <a:solidFill>
                  <a:srgbClr val="FFFF00"/>
                </a:solidFill>
                <a:latin typeface="+mj-lt"/>
              </a:rPr>
              <a:t>a black horse</a:t>
            </a:r>
            <a:r>
              <a:rPr lang="en-US" sz="2100" b="1" dirty="0">
                <a:solidFill>
                  <a:schemeClr val="bg1"/>
                </a:solidFill>
                <a:latin typeface="+mj-lt"/>
              </a:rPr>
              <a:t>, and he who sat on it had </a:t>
            </a:r>
            <a:r>
              <a:rPr lang="en-US" sz="2100" b="1" dirty="0">
                <a:solidFill>
                  <a:srgbClr val="FFFF00"/>
                </a:solidFill>
                <a:latin typeface="+mj-lt"/>
              </a:rPr>
              <a:t>a pair of scales in his hand</a:t>
            </a:r>
            <a:r>
              <a:rPr lang="en-US" sz="2100" b="1" dirty="0">
                <a:solidFill>
                  <a:schemeClr val="bg1"/>
                </a:solidFill>
                <a:latin typeface="+mj-lt"/>
              </a:rPr>
              <a:t>. </a:t>
            </a:r>
          </a:p>
          <a:p>
            <a:pPr algn="just"/>
            <a:r>
              <a:rPr lang="en-US" sz="2100" b="1" dirty="0">
                <a:solidFill>
                  <a:schemeClr val="bg1"/>
                </a:solidFill>
                <a:latin typeface="+mj-lt"/>
              </a:rPr>
              <a:t>  6  And I heard a voice in the midst of the four living creatures saying, "A quart of wheat for a denarius, and three quarts of barley for a denarius; and do not harm the oil and the wine."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778637" cy="43088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Black horse—balance scales given to him</a:t>
            </a:r>
          </a:p>
        </p:txBody>
      </p:sp>
    </p:spTree>
    <p:extLst>
      <p:ext uri="{BB962C8B-B14F-4D97-AF65-F5344CB8AC3E}">
        <p14:creationId xmlns:p14="http://schemas.microsoft.com/office/powerpoint/2010/main" val="29358954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Third Seal—Rider on Black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2677656"/>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5  When He opened </a:t>
            </a:r>
            <a:r>
              <a:rPr lang="en-US" sz="2100" b="1" dirty="0">
                <a:solidFill>
                  <a:srgbClr val="FFFF00"/>
                </a:solidFill>
                <a:latin typeface="+mj-lt"/>
              </a:rPr>
              <a:t>the third seal</a:t>
            </a:r>
            <a:r>
              <a:rPr lang="en-US" sz="2100" b="1" dirty="0">
                <a:solidFill>
                  <a:schemeClr val="bg1"/>
                </a:solidFill>
                <a:latin typeface="+mj-lt"/>
              </a:rPr>
              <a:t>, I heard the third living creature say, "Come and see." So I looked, and behold, </a:t>
            </a:r>
            <a:r>
              <a:rPr lang="en-US" sz="2100" b="1" dirty="0">
                <a:solidFill>
                  <a:srgbClr val="FFFF00"/>
                </a:solidFill>
                <a:latin typeface="+mj-lt"/>
              </a:rPr>
              <a:t>a black horse</a:t>
            </a:r>
            <a:r>
              <a:rPr lang="en-US" sz="2100" b="1" dirty="0">
                <a:solidFill>
                  <a:schemeClr val="bg1"/>
                </a:solidFill>
                <a:latin typeface="+mj-lt"/>
              </a:rPr>
              <a:t>, and he who sat on it had </a:t>
            </a:r>
            <a:r>
              <a:rPr lang="en-US" sz="2100" b="1" dirty="0">
                <a:solidFill>
                  <a:srgbClr val="FFFF00"/>
                </a:solidFill>
                <a:latin typeface="+mj-lt"/>
              </a:rPr>
              <a:t>a pair of scales in his hand</a:t>
            </a:r>
            <a:r>
              <a:rPr lang="en-US" sz="2100" b="1" dirty="0">
                <a:solidFill>
                  <a:schemeClr val="bg1"/>
                </a:solidFill>
                <a:latin typeface="+mj-lt"/>
              </a:rPr>
              <a:t>. </a:t>
            </a:r>
          </a:p>
          <a:p>
            <a:pPr algn="just"/>
            <a:r>
              <a:rPr lang="en-US" sz="2100" b="1" dirty="0">
                <a:solidFill>
                  <a:schemeClr val="bg1"/>
                </a:solidFill>
                <a:latin typeface="+mj-lt"/>
              </a:rPr>
              <a:t>  6  And I heard a voice in the midst of the four living creatures saying, "A </a:t>
            </a:r>
            <a:r>
              <a:rPr lang="en-US" sz="2100" b="1" dirty="0">
                <a:solidFill>
                  <a:srgbClr val="FFFF00"/>
                </a:solidFill>
                <a:latin typeface="+mj-lt"/>
              </a:rPr>
              <a:t>quart of wheat </a:t>
            </a:r>
            <a:r>
              <a:rPr lang="en-US" sz="2100" b="1" dirty="0">
                <a:solidFill>
                  <a:schemeClr val="bg1"/>
                </a:solidFill>
                <a:latin typeface="+mj-lt"/>
              </a:rPr>
              <a:t>for a </a:t>
            </a:r>
            <a:r>
              <a:rPr lang="en-US" sz="2100" b="1" dirty="0">
                <a:solidFill>
                  <a:srgbClr val="FFFF00"/>
                </a:solidFill>
                <a:latin typeface="+mj-lt"/>
              </a:rPr>
              <a:t>denarius</a:t>
            </a:r>
            <a:r>
              <a:rPr lang="en-US" sz="2100" b="1" dirty="0">
                <a:solidFill>
                  <a:schemeClr val="bg1"/>
                </a:solidFill>
                <a:latin typeface="+mj-lt"/>
              </a:rPr>
              <a:t>, and three quarts of barley for a denarius; and do not harm the oil and the wine."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778637" cy="76944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Black horse—balance scales given to him</a:t>
            </a:r>
          </a:p>
          <a:p>
            <a:pPr marL="342900" indent="-342900">
              <a:buFont typeface="Arial" panose="020B0604020202020204" pitchFamily="34" charset="0"/>
              <a:buChar char="•"/>
              <a:tabLst>
                <a:tab pos="2286000" algn="l"/>
              </a:tabLst>
            </a:pPr>
            <a:r>
              <a:rPr lang="en-US" sz="2200" b="1" dirty="0">
                <a:latin typeface="+mj-lt"/>
              </a:rPr>
              <a:t>Cost of wheat—one quart for denarius </a:t>
            </a:r>
          </a:p>
        </p:txBody>
      </p:sp>
    </p:spTree>
    <p:extLst>
      <p:ext uri="{BB962C8B-B14F-4D97-AF65-F5344CB8AC3E}">
        <p14:creationId xmlns:p14="http://schemas.microsoft.com/office/powerpoint/2010/main" val="6958266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Third Seal—Rider on Black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2677656"/>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5  When He opened </a:t>
            </a:r>
            <a:r>
              <a:rPr lang="en-US" sz="2100" b="1" dirty="0">
                <a:solidFill>
                  <a:srgbClr val="FFFF00"/>
                </a:solidFill>
                <a:latin typeface="+mj-lt"/>
              </a:rPr>
              <a:t>the third seal</a:t>
            </a:r>
            <a:r>
              <a:rPr lang="en-US" sz="2100" b="1" dirty="0">
                <a:solidFill>
                  <a:schemeClr val="bg1"/>
                </a:solidFill>
                <a:latin typeface="+mj-lt"/>
              </a:rPr>
              <a:t>, I heard the third living creature say, "Come and see." So I looked, and behold, </a:t>
            </a:r>
            <a:r>
              <a:rPr lang="en-US" sz="2100" b="1" dirty="0">
                <a:solidFill>
                  <a:srgbClr val="FFFF00"/>
                </a:solidFill>
                <a:latin typeface="+mj-lt"/>
              </a:rPr>
              <a:t>a black horse</a:t>
            </a:r>
            <a:r>
              <a:rPr lang="en-US" sz="2100" b="1" dirty="0">
                <a:solidFill>
                  <a:schemeClr val="bg1"/>
                </a:solidFill>
                <a:latin typeface="+mj-lt"/>
              </a:rPr>
              <a:t>, and he who sat on it had </a:t>
            </a:r>
            <a:r>
              <a:rPr lang="en-US" sz="2100" b="1" dirty="0">
                <a:solidFill>
                  <a:srgbClr val="FFFF00"/>
                </a:solidFill>
                <a:latin typeface="+mj-lt"/>
              </a:rPr>
              <a:t>a pair of scales in his hand</a:t>
            </a:r>
            <a:r>
              <a:rPr lang="en-US" sz="2100" b="1" dirty="0">
                <a:solidFill>
                  <a:schemeClr val="bg1"/>
                </a:solidFill>
                <a:latin typeface="+mj-lt"/>
              </a:rPr>
              <a:t>. </a:t>
            </a:r>
          </a:p>
          <a:p>
            <a:pPr algn="just"/>
            <a:r>
              <a:rPr lang="en-US" sz="2100" b="1" dirty="0">
                <a:solidFill>
                  <a:schemeClr val="bg1"/>
                </a:solidFill>
                <a:latin typeface="+mj-lt"/>
              </a:rPr>
              <a:t>  6  And I heard a voice in the midst of the four living creatures saying, "A </a:t>
            </a:r>
            <a:r>
              <a:rPr lang="en-US" sz="2100" b="1" dirty="0">
                <a:solidFill>
                  <a:srgbClr val="FFFF00"/>
                </a:solidFill>
                <a:latin typeface="+mj-lt"/>
              </a:rPr>
              <a:t>quart of wheat </a:t>
            </a:r>
            <a:r>
              <a:rPr lang="en-US" sz="2100" b="1" dirty="0">
                <a:solidFill>
                  <a:schemeClr val="bg1"/>
                </a:solidFill>
                <a:latin typeface="+mj-lt"/>
              </a:rPr>
              <a:t>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three quarts of barley</a:t>
            </a:r>
            <a:r>
              <a:rPr lang="en-US" sz="2100" b="1" dirty="0">
                <a:solidFill>
                  <a:schemeClr val="bg1"/>
                </a:solidFill>
                <a:latin typeface="+mj-lt"/>
              </a:rPr>
              <a:t> for a </a:t>
            </a:r>
            <a:r>
              <a:rPr lang="en-US" sz="2100" b="1" dirty="0">
                <a:solidFill>
                  <a:srgbClr val="FFFF00"/>
                </a:solidFill>
                <a:latin typeface="+mj-lt"/>
              </a:rPr>
              <a:t>denarius</a:t>
            </a:r>
            <a:r>
              <a:rPr lang="en-US" sz="2100" b="1" dirty="0">
                <a:solidFill>
                  <a:schemeClr val="bg1"/>
                </a:solidFill>
                <a:latin typeface="+mj-lt"/>
              </a:rPr>
              <a:t>; and do not harm the oil and the wine."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778637" cy="1107996"/>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Black horse—balance scales given to him</a:t>
            </a:r>
          </a:p>
          <a:p>
            <a:pPr marL="342900" indent="-342900">
              <a:buFont typeface="Arial" panose="020B0604020202020204" pitchFamily="34" charset="0"/>
              <a:buChar char="•"/>
              <a:tabLst>
                <a:tab pos="2286000" algn="l"/>
              </a:tabLst>
            </a:pPr>
            <a:r>
              <a:rPr lang="en-US" sz="2200" b="1" dirty="0">
                <a:latin typeface="+mj-lt"/>
              </a:rPr>
              <a:t>Cost of wheat—one quart for denarius</a:t>
            </a:r>
          </a:p>
          <a:p>
            <a:pPr marL="342900" indent="-342900">
              <a:buFont typeface="Arial" panose="020B0604020202020204" pitchFamily="34" charset="0"/>
              <a:buChar char="•"/>
              <a:tabLst>
                <a:tab pos="2286000" algn="l"/>
              </a:tabLst>
            </a:pPr>
            <a:r>
              <a:rPr lang="en-US" sz="2200" b="1" dirty="0">
                <a:latin typeface="+mj-lt"/>
              </a:rPr>
              <a:t>Cost of barley—three quarts for a denarius</a:t>
            </a:r>
          </a:p>
        </p:txBody>
      </p:sp>
    </p:spTree>
    <p:extLst>
      <p:ext uri="{BB962C8B-B14F-4D97-AF65-F5344CB8AC3E}">
        <p14:creationId xmlns:p14="http://schemas.microsoft.com/office/powerpoint/2010/main" val="33195562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Third Seal—Rider on Black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2677656"/>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5  When He opened </a:t>
            </a:r>
            <a:r>
              <a:rPr lang="en-US" sz="2100" b="1" dirty="0">
                <a:solidFill>
                  <a:srgbClr val="FFFF00"/>
                </a:solidFill>
                <a:latin typeface="+mj-lt"/>
              </a:rPr>
              <a:t>the third seal</a:t>
            </a:r>
            <a:r>
              <a:rPr lang="en-US" sz="2100" b="1" dirty="0">
                <a:solidFill>
                  <a:schemeClr val="bg1"/>
                </a:solidFill>
                <a:latin typeface="+mj-lt"/>
              </a:rPr>
              <a:t>, I heard the third living creature say, "Come and see." So I looked, and behold, </a:t>
            </a:r>
            <a:r>
              <a:rPr lang="en-US" sz="2100" b="1" dirty="0">
                <a:solidFill>
                  <a:srgbClr val="FFFF00"/>
                </a:solidFill>
                <a:latin typeface="+mj-lt"/>
              </a:rPr>
              <a:t>a black horse</a:t>
            </a:r>
            <a:r>
              <a:rPr lang="en-US" sz="2100" b="1" dirty="0">
                <a:solidFill>
                  <a:schemeClr val="bg1"/>
                </a:solidFill>
                <a:latin typeface="+mj-lt"/>
              </a:rPr>
              <a:t>, and he who sat on it had </a:t>
            </a:r>
            <a:r>
              <a:rPr lang="en-US" sz="2100" b="1" dirty="0">
                <a:solidFill>
                  <a:srgbClr val="FFFF00"/>
                </a:solidFill>
                <a:latin typeface="+mj-lt"/>
              </a:rPr>
              <a:t>a pair of scales in his hand</a:t>
            </a:r>
            <a:r>
              <a:rPr lang="en-US" sz="2100" b="1" dirty="0">
                <a:solidFill>
                  <a:schemeClr val="bg1"/>
                </a:solidFill>
                <a:latin typeface="+mj-lt"/>
              </a:rPr>
              <a:t>. </a:t>
            </a:r>
          </a:p>
          <a:p>
            <a:pPr algn="just"/>
            <a:r>
              <a:rPr lang="en-US" sz="2100" b="1" dirty="0">
                <a:solidFill>
                  <a:schemeClr val="bg1"/>
                </a:solidFill>
                <a:latin typeface="+mj-lt"/>
              </a:rPr>
              <a:t>  6  And I heard a voice in the midst of the four living creatures saying, "A </a:t>
            </a:r>
            <a:r>
              <a:rPr lang="en-US" sz="2100" b="1" dirty="0">
                <a:solidFill>
                  <a:srgbClr val="FFFF00"/>
                </a:solidFill>
                <a:latin typeface="+mj-lt"/>
              </a:rPr>
              <a:t>quart of wheat </a:t>
            </a:r>
            <a:r>
              <a:rPr lang="en-US" sz="2100" b="1" dirty="0">
                <a:solidFill>
                  <a:schemeClr val="bg1"/>
                </a:solidFill>
                <a:latin typeface="+mj-lt"/>
              </a:rPr>
              <a:t>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three quarts of barley</a:t>
            </a:r>
            <a:r>
              <a:rPr lang="en-US" sz="2100" b="1" dirty="0">
                <a:solidFill>
                  <a:schemeClr val="bg1"/>
                </a:solidFill>
                <a:latin typeface="+mj-lt"/>
              </a:rPr>
              <a:t> 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do not harm the oil and the wine</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778637" cy="212365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Black horse—balance scales given to him</a:t>
            </a:r>
          </a:p>
          <a:p>
            <a:pPr marL="342900" indent="-342900">
              <a:buFont typeface="Arial" panose="020B0604020202020204" pitchFamily="34" charset="0"/>
              <a:buChar char="•"/>
              <a:tabLst>
                <a:tab pos="2286000" algn="l"/>
              </a:tabLst>
            </a:pPr>
            <a:r>
              <a:rPr lang="en-US" sz="2200" b="1" dirty="0">
                <a:latin typeface="+mj-lt"/>
              </a:rPr>
              <a:t>Cost of wheat—one quart for denarius</a:t>
            </a:r>
          </a:p>
          <a:p>
            <a:pPr marL="342900" indent="-342900">
              <a:buFont typeface="Arial" panose="020B0604020202020204" pitchFamily="34" charset="0"/>
              <a:buChar char="•"/>
              <a:tabLst>
                <a:tab pos="2286000" algn="l"/>
              </a:tabLst>
            </a:pPr>
            <a:r>
              <a:rPr lang="en-US" sz="2200" b="1" dirty="0">
                <a:latin typeface="+mj-lt"/>
              </a:rPr>
              <a:t>Cost of barley—three quarts for a denarius</a:t>
            </a:r>
          </a:p>
          <a:p>
            <a:pPr marL="342900" indent="-342900">
              <a:buFont typeface="Arial" panose="020B0604020202020204" pitchFamily="34" charset="0"/>
              <a:buChar char="•"/>
              <a:tabLst>
                <a:tab pos="2286000" algn="l"/>
              </a:tabLst>
            </a:pPr>
            <a:r>
              <a:rPr lang="en-US" sz="2200" b="1" dirty="0">
                <a:latin typeface="+mj-lt"/>
              </a:rPr>
              <a:t>Do not harm oil and wine</a:t>
            </a:r>
          </a:p>
          <a:p>
            <a:pPr marL="342900" indent="-34290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endParaRPr lang="en-US" sz="2200" b="1" dirty="0">
              <a:latin typeface="+mj-lt"/>
            </a:endParaRPr>
          </a:p>
        </p:txBody>
      </p:sp>
    </p:spTree>
    <p:extLst>
      <p:ext uri="{BB962C8B-B14F-4D97-AF65-F5344CB8AC3E}">
        <p14:creationId xmlns:p14="http://schemas.microsoft.com/office/powerpoint/2010/main" val="24605301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Third Seal—Rider on Black Horse</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706327" cy="2031325"/>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Black horse—balance scales given to him</a:t>
            </a:r>
          </a:p>
          <a:p>
            <a:pPr marL="342900" indent="-342900">
              <a:buFont typeface="Arial" panose="020B0604020202020204" pitchFamily="34" charset="0"/>
              <a:buChar char="•"/>
              <a:tabLst>
                <a:tab pos="2286000" algn="l"/>
              </a:tabLst>
            </a:pPr>
            <a:r>
              <a:rPr lang="en-US" sz="2200" b="1" dirty="0">
                <a:latin typeface="+mj-lt"/>
              </a:rPr>
              <a:t>Cost of wheat—one quart for denarius</a:t>
            </a:r>
          </a:p>
          <a:p>
            <a:pPr marL="342900" indent="-342900">
              <a:buFont typeface="Arial" panose="020B0604020202020204" pitchFamily="34" charset="0"/>
              <a:buChar char="•"/>
              <a:tabLst>
                <a:tab pos="2286000" algn="l"/>
              </a:tabLst>
            </a:pPr>
            <a:r>
              <a:rPr lang="en-US" sz="2200" b="1" dirty="0">
                <a:latin typeface="+mj-lt"/>
              </a:rPr>
              <a:t>Cost of barley—three quarts for a denarius</a:t>
            </a:r>
          </a:p>
          <a:p>
            <a:pPr marL="342900" indent="-342900">
              <a:buFont typeface="Arial" panose="020B0604020202020204" pitchFamily="34" charset="0"/>
              <a:buChar char="•"/>
              <a:tabLst>
                <a:tab pos="2286000" algn="l"/>
              </a:tabLst>
            </a:pPr>
            <a:r>
              <a:rPr lang="en-US" sz="2200" b="1" dirty="0">
                <a:latin typeface="+mj-lt"/>
              </a:rPr>
              <a:t>Do not harm oil and wine </a:t>
            </a:r>
          </a:p>
          <a:p>
            <a:pPr>
              <a:tabLst>
                <a:tab pos="2286000" algn="l"/>
              </a:tabLst>
            </a:pPr>
            <a:endParaRPr lang="en-US" sz="1600" b="1" dirty="0"/>
          </a:p>
          <a:p>
            <a:pPr marL="342900" indent="-342900">
              <a:buFont typeface="Arial" panose="020B0604020202020204" pitchFamily="34" charset="0"/>
              <a:buChar char="•"/>
              <a:tabLst>
                <a:tab pos="2286000" algn="l"/>
              </a:tabLst>
            </a:pPr>
            <a:r>
              <a:rPr lang="en-US" sz="2200" b="1" dirty="0">
                <a:latin typeface="+mj-lt"/>
              </a:rPr>
              <a:t>Balance scales—money &amp; grains measured</a:t>
            </a:r>
          </a:p>
        </p:txBody>
      </p:sp>
      <p:sp>
        <p:nvSpPr>
          <p:cNvPr id="7" name="TextBox 6">
            <a:extLst>
              <a:ext uri="{FF2B5EF4-FFF2-40B4-BE49-F238E27FC236}">
                <a16:creationId xmlns:a16="http://schemas.microsoft.com/office/drawing/2014/main" id="{B6FC4C70-9D7B-4092-8BCC-BF440F9B79DF}"/>
              </a:ext>
            </a:extLst>
          </p:cNvPr>
          <p:cNvSpPr txBox="1"/>
          <p:nvPr/>
        </p:nvSpPr>
        <p:spPr>
          <a:xfrm>
            <a:off x="6135252" y="293064"/>
            <a:ext cx="5812238" cy="2677656"/>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5  When He opened </a:t>
            </a:r>
            <a:r>
              <a:rPr lang="en-US" sz="2100" b="1" dirty="0">
                <a:solidFill>
                  <a:srgbClr val="FFFF00"/>
                </a:solidFill>
                <a:latin typeface="+mj-lt"/>
              </a:rPr>
              <a:t>the third seal</a:t>
            </a:r>
            <a:r>
              <a:rPr lang="en-US" sz="2100" b="1" dirty="0">
                <a:solidFill>
                  <a:schemeClr val="bg1"/>
                </a:solidFill>
                <a:latin typeface="+mj-lt"/>
              </a:rPr>
              <a:t>, I heard the third living creature say, "Come and see." So I looked, and behold, </a:t>
            </a:r>
            <a:r>
              <a:rPr lang="en-US" sz="2100" b="1" dirty="0">
                <a:solidFill>
                  <a:srgbClr val="FFFF00"/>
                </a:solidFill>
                <a:latin typeface="+mj-lt"/>
              </a:rPr>
              <a:t>a black horse</a:t>
            </a:r>
            <a:r>
              <a:rPr lang="en-US" sz="2100" b="1" dirty="0">
                <a:solidFill>
                  <a:schemeClr val="bg1"/>
                </a:solidFill>
                <a:latin typeface="+mj-lt"/>
              </a:rPr>
              <a:t>, and he who sat on it had </a:t>
            </a:r>
            <a:r>
              <a:rPr lang="en-US" sz="2100" b="1" dirty="0">
                <a:solidFill>
                  <a:srgbClr val="FFFF00"/>
                </a:solidFill>
                <a:latin typeface="+mj-lt"/>
              </a:rPr>
              <a:t>a pair of scales in his hand</a:t>
            </a:r>
            <a:r>
              <a:rPr lang="en-US" sz="2100" b="1" dirty="0">
                <a:solidFill>
                  <a:schemeClr val="bg1"/>
                </a:solidFill>
                <a:latin typeface="+mj-lt"/>
              </a:rPr>
              <a:t>. </a:t>
            </a:r>
          </a:p>
          <a:p>
            <a:pPr algn="just"/>
            <a:r>
              <a:rPr lang="en-US" sz="2100" b="1" dirty="0">
                <a:solidFill>
                  <a:schemeClr val="bg1"/>
                </a:solidFill>
                <a:latin typeface="+mj-lt"/>
              </a:rPr>
              <a:t>  6  And I heard a voice in the midst of the four living creatures saying, "A </a:t>
            </a:r>
            <a:r>
              <a:rPr lang="en-US" sz="2100" b="1" dirty="0">
                <a:solidFill>
                  <a:srgbClr val="FFFF00"/>
                </a:solidFill>
                <a:latin typeface="+mj-lt"/>
              </a:rPr>
              <a:t>quart of wheat </a:t>
            </a:r>
            <a:r>
              <a:rPr lang="en-US" sz="2100" b="1" dirty="0">
                <a:solidFill>
                  <a:schemeClr val="bg1"/>
                </a:solidFill>
                <a:latin typeface="+mj-lt"/>
              </a:rPr>
              <a:t>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three quarts of barley</a:t>
            </a:r>
            <a:r>
              <a:rPr lang="en-US" sz="2100" b="1" dirty="0">
                <a:solidFill>
                  <a:schemeClr val="bg1"/>
                </a:solidFill>
                <a:latin typeface="+mj-lt"/>
              </a:rPr>
              <a:t> 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do not harm the oil and the wine</a:t>
            </a:r>
            <a:r>
              <a:rPr lang="en-US" sz="2100" b="1" dirty="0">
                <a:solidFill>
                  <a:schemeClr val="bg1"/>
                </a:solidFill>
                <a:latin typeface="+mj-lt"/>
              </a:rPr>
              <a:t>." </a:t>
            </a:r>
          </a:p>
        </p:txBody>
      </p:sp>
    </p:spTree>
    <p:extLst>
      <p:ext uri="{BB962C8B-B14F-4D97-AF65-F5344CB8AC3E}">
        <p14:creationId xmlns:p14="http://schemas.microsoft.com/office/powerpoint/2010/main" val="1833282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a:t>
            </a:r>
            <a:r>
              <a:rPr lang="en-US" sz="2400" b="1" dirty="0">
                <a:solidFill>
                  <a:srgbClr val="FFFF00"/>
                </a:solidFill>
                <a:latin typeface="+mj-lt"/>
              </a:rPr>
              <a:t>to show HIS SERVANTS</a:t>
            </a:r>
            <a:r>
              <a:rPr lang="en-US" sz="2400" b="1" dirty="0">
                <a:solidFill>
                  <a:schemeClr val="bg1"/>
                </a:solidFill>
                <a:latin typeface="+mj-lt"/>
              </a:rPr>
              <a:t>—things which must shortly take place.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1615827"/>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31094870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Third Seal—Rider on Black Horse</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706327" cy="236988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Black horse—balance scales given to him</a:t>
            </a:r>
          </a:p>
          <a:p>
            <a:pPr marL="342900" indent="-342900">
              <a:buFont typeface="Arial" panose="020B0604020202020204" pitchFamily="34" charset="0"/>
              <a:buChar char="•"/>
              <a:tabLst>
                <a:tab pos="2286000" algn="l"/>
              </a:tabLst>
            </a:pPr>
            <a:r>
              <a:rPr lang="en-US" sz="2200" b="1" dirty="0">
                <a:latin typeface="+mj-lt"/>
              </a:rPr>
              <a:t>Cost of wheat—one quart for denarius</a:t>
            </a:r>
          </a:p>
          <a:p>
            <a:pPr marL="342900" indent="-342900">
              <a:buFont typeface="Arial" panose="020B0604020202020204" pitchFamily="34" charset="0"/>
              <a:buChar char="•"/>
              <a:tabLst>
                <a:tab pos="2286000" algn="l"/>
              </a:tabLst>
            </a:pPr>
            <a:r>
              <a:rPr lang="en-US" sz="2200" b="1" dirty="0">
                <a:latin typeface="+mj-lt"/>
              </a:rPr>
              <a:t>Cost of barley—three quarts for a denarius</a:t>
            </a:r>
          </a:p>
          <a:p>
            <a:pPr marL="342900" indent="-342900">
              <a:buFont typeface="Arial" panose="020B0604020202020204" pitchFamily="34" charset="0"/>
              <a:buChar char="•"/>
              <a:tabLst>
                <a:tab pos="2286000" algn="l"/>
              </a:tabLst>
            </a:pPr>
            <a:r>
              <a:rPr lang="en-US" sz="2200" b="1" dirty="0">
                <a:latin typeface="+mj-lt"/>
              </a:rPr>
              <a:t>Do not harm oil and wine </a:t>
            </a:r>
          </a:p>
          <a:p>
            <a:pPr>
              <a:tabLst>
                <a:tab pos="2286000" algn="l"/>
              </a:tabLst>
            </a:pPr>
            <a:endParaRPr lang="en-US" sz="1600" b="1" dirty="0"/>
          </a:p>
          <a:p>
            <a:pPr marL="342900" indent="-342900">
              <a:buFont typeface="Arial" panose="020B0604020202020204" pitchFamily="34" charset="0"/>
              <a:buChar char="•"/>
              <a:tabLst>
                <a:tab pos="2286000" algn="l"/>
              </a:tabLst>
            </a:pPr>
            <a:r>
              <a:rPr lang="en-US" sz="2200" b="1" dirty="0">
                <a:latin typeface="+mj-lt"/>
              </a:rPr>
              <a:t>Balance scales—money &amp; grains measured</a:t>
            </a:r>
          </a:p>
          <a:p>
            <a:pPr marL="342900" indent="-342900">
              <a:buFont typeface="Arial" panose="020B0604020202020204" pitchFamily="34" charset="0"/>
              <a:buChar char="•"/>
              <a:tabLst>
                <a:tab pos="2286000" algn="l"/>
              </a:tabLst>
            </a:pPr>
            <a:r>
              <a:rPr lang="en-US" sz="2200" b="1" dirty="0">
                <a:latin typeface="+mj-lt"/>
              </a:rPr>
              <a:t>Normal cost for wheat—8 quarts for a denarius (wages for one day—Matt. 20:1-9)</a:t>
            </a:r>
          </a:p>
        </p:txBody>
      </p:sp>
      <p:sp>
        <p:nvSpPr>
          <p:cNvPr id="7" name="TextBox 6">
            <a:extLst>
              <a:ext uri="{FF2B5EF4-FFF2-40B4-BE49-F238E27FC236}">
                <a16:creationId xmlns:a16="http://schemas.microsoft.com/office/drawing/2014/main" id="{DBD630B9-5F0E-4A04-B461-EADB3F0BD7ED}"/>
              </a:ext>
            </a:extLst>
          </p:cNvPr>
          <p:cNvSpPr txBox="1"/>
          <p:nvPr/>
        </p:nvSpPr>
        <p:spPr>
          <a:xfrm>
            <a:off x="6135252" y="293064"/>
            <a:ext cx="5812238" cy="2677656"/>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5  When He opened </a:t>
            </a:r>
            <a:r>
              <a:rPr lang="en-US" sz="2100" b="1" dirty="0">
                <a:solidFill>
                  <a:srgbClr val="FFFF00"/>
                </a:solidFill>
                <a:latin typeface="+mj-lt"/>
              </a:rPr>
              <a:t>the third seal</a:t>
            </a:r>
            <a:r>
              <a:rPr lang="en-US" sz="2100" b="1" dirty="0">
                <a:solidFill>
                  <a:schemeClr val="bg1"/>
                </a:solidFill>
                <a:latin typeface="+mj-lt"/>
              </a:rPr>
              <a:t>, I heard the third living creature say, "Come and see." So I looked, and behold, </a:t>
            </a:r>
            <a:r>
              <a:rPr lang="en-US" sz="2100" b="1" dirty="0">
                <a:solidFill>
                  <a:srgbClr val="FFFF00"/>
                </a:solidFill>
                <a:latin typeface="+mj-lt"/>
              </a:rPr>
              <a:t>a black horse</a:t>
            </a:r>
            <a:r>
              <a:rPr lang="en-US" sz="2100" b="1" dirty="0">
                <a:solidFill>
                  <a:schemeClr val="bg1"/>
                </a:solidFill>
                <a:latin typeface="+mj-lt"/>
              </a:rPr>
              <a:t>, and he who sat on it had </a:t>
            </a:r>
            <a:r>
              <a:rPr lang="en-US" sz="2100" b="1" dirty="0">
                <a:solidFill>
                  <a:srgbClr val="FFFF00"/>
                </a:solidFill>
                <a:latin typeface="+mj-lt"/>
              </a:rPr>
              <a:t>a pair of scales in his hand</a:t>
            </a:r>
            <a:r>
              <a:rPr lang="en-US" sz="2100" b="1" dirty="0">
                <a:solidFill>
                  <a:schemeClr val="bg1"/>
                </a:solidFill>
                <a:latin typeface="+mj-lt"/>
              </a:rPr>
              <a:t>. </a:t>
            </a:r>
          </a:p>
          <a:p>
            <a:pPr algn="just"/>
            <a:r>
              <a:rPr lang="en-US" sz="2100" b="1" dirty="0">
                <a:solidFill>
                  <a:schemeClr val="bg1"/>
                </a:solidFill>
                <a:latin typeface="+mj-lt"/>
              </a:rPr>
              <a:t>  6  And I heard a voice in the midst of the four living creatures saying, "A </a:t>
            </a:r>
            <a:r>
              <a:rPr lang="en-US" sz="2100" b="1" dirty="0">
                <a:solidFill>
                  <a:srgbClr val="FFFF00"/>
                </a:solidFill>
                <a:latin typeface="+mj-lt"/>
              </a:rPr>
              <a:t>quart of wheat </a:t>
            </a:r>
            <a:r>
              <a:rPr lang="en-US" sz="2100" b="1" dirty="0">
                <a:solidFill>
                  <a:schemeClr val="bg1"/>
                </a:solidFill>
                <a:latin typeface="+mj-lt"/>
              </a:rPr>
              <a:t>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three quarts of barley</a:t>
            </a:r>
            <a:r>
              <a:rPr lang="en-US" sz="2100" b="1" dirty="0">
                <a:solidFill>
                  <a:schemeClr val="bg1"/>
                </a:solidFill>
                <a:latin typeface="+mj-lt"/>
              </a:rPr>
              <a:t> 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do not harm the oil and the wine</a:t>
            </a:r>
            <a:r>
              <a:rPr lang="en-US" sz="2100" b="1" dirty="0">
                <a:solidFill>
                  <a:schemeClr val="bg1"/>
                </a:solidFill>
                <a:latin typeface="+mj-lt"/>
              </a:rPr>
              <a:t>." </a:t>
            </a:r>
          </a:p>
        </p:txBody>
      </p:sp>
    </p:spTree>
    <p:extLst>
      <p:ext uri="{BB962C8B-B14F-4D97-AF65-F5344CB8AC3E}">
        <p14:creationId xmlns:p14="http://schemas.microsoft.com/office/powerpoint/2010/main" val="30014578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Third Seal—Rider on Black Horse</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706327" cy="270843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Black horse—balance scales given to him</a:t>
            </a:r>
          </a:p>
          <a:p>
            <a:pPr marL="342900" indent="-342900">
              <a:buFont typeface="Arial" panose="020B0604020202020204" pitchFamily="34" charset="0"/>
              <a:buChar char="•"/>
              <a:tabLst>
                <a:tab pos="2286000" algn="l"/>
              </a:tabLst>
            </a:pPr>
            <a:r>
              <a:rPr lang="en-US" sz="2200" b="1" dirty="0">
                <a:latin typeface="+mj-lt"/>
              </a:rPr>
              <a:t>Cost of wheat—one quart for denarius</a:t>
            </a:r>
          </a:p>
          <a:p>
            <a:pPr marL="342900" indent="-342900">
              <a:buFont typeface="Arial" panose="020B0604020202020204" pitchFamily="34" charset="0"/>
              <a:buChar char="•"/>
              <a:tabLst>
                <a:tab pos="2286000" algn="l"/>
              </a:tabLst>
            </a:pPr>
            <a:r>
              <a:rPr lang="en-US" sz="2200" b="1" dirty="0">
                <a:latin typeface="+mj-lt"/>
              </a:rPr>
              <a:t>Cost of barley—three quarts for a denarius</a:t>
            </a:r>
          </a:p>
          <a:p>
            <a:pPr marL="342900" indent="-342900">
              <a:buFont typeface="Arial" panose="020B0604020202020204" pitchFamily="34" charset="0"/>
              <a:buChar char="•"/>
              <a:tabLst>
                <a:tab pos="2286000" algn="l"/>
              </a:tabLst>
            </a:pPr>
            <a:r>
              <a:rPr lang="en-US" sz="2200" b="1" dirty="0">
                <a:latin typeface="+mj-lt"/>
              </a:rPr>
              <a:t>Do not harm oil and wine </a:t>
            </a:r>
          </a:p>
          <a:p>
            <a:pPr>
              <a:tabLst>
                <a:tab pos="2286000" algn="l"/>
              </a:tabLst>
            </a:pPr>
            <a:endParaRPr lang="en-US" sz="1600" b="1" dirty="0"/>
          </a:p>
          <a:p>
            <a:pPr marL="342900" indent="-342900">
              <a:buFont typeface="Arial" panose="020B0604020202020204" pitchFamily="34" charset="0"/>
              <a:buChar char="•"/>
              <a:tabLst>
                <a:tab pos="2286000" algn="l"/>
              </a:tabLst>
            </a:pPr>
            <a:r>
              <a:rPr lang="en-US" sz="2200" b="1" dirty="0">
                <a:latin typeface="+mj-lt"/>
              </a:rPr>
              <a:t>Balance scales—money &amp; grains measured</a:t>
            </a:r>
          </a:p>
          <a:p>
            <a:pPr marL="342900" indent="-342900">
              <a:buFont typeface="Arial" panose="020B0604020202020204" pitchFamily="34" charset="0"/>
              <a:buChar char="•"/>
              <a:tabLst>
                <a:tab pos="2286000" algn="l"/>
              </a:tabLst>
            </a:pPr>
            <a:r>
              <a:rPr lang="en-US" sz="2200" b="1" dirty="0">
                <a:latin typeface="+mj-lt"/>
              </a:rPr>
              <a:t>Normal cost for wheat—8 quarts for a denarius (wages for one day—Matt. 20:1-9)</a:t>
            </a:r>
          </a:p>
          <a:p>
            <a:pPr marL="342900" indent="-342900">
              <a:buFont typeface="Arial" panose="020B0604020202020204" pitchFamily="34" charset="0"/>
              <a:buChar char="•"/>
              <a:tabLst>
                <a:tab pos="2286000" algn="l"/>
              </a:tabLst>
            </a:pPr>
            <a:r>
              <a:rPr lang="en-US" sz="2200" b="1" dirty="0">
                <a:latin typeface="+mj-lt"/>
              </a:rPr>
              <a:t>Normal cost for barley—24 quarts for a denarius</a:t>
            </a:r>
          </a:p>
        </p:txBody>
      </p:sp>
      <p:sp>
        <p:nvSpPr>
          <p:cNvPr id="7" name="TextBox 6">
            <a:extLst>
              <a:ext uri="{FF2B5EF4-FFF2-40B4-BE49-F238E27FC236}">
                <a16:creationId xmlns:a16="http://schemas.microsoft.com/office/drawing/2014/main" id="{BFB06F56-2382-4586-96BA-933021EF13E1}"/>
              </a:ext>
            </a:extLst>
          </p:cNvPr>
          <p:cNvSpPr txBox="1"/>
          <p:nvPr/>
        </p:nvSpPr>
        <p:spPr>
          <a:xfrm>
            <a:off x="6135252" y="293064"/>
            <a:ext cx="5812238" cy="2677656"/>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5  When He opened </a:t>
            </a:r>
            <a:r>
              <a:rPr lang="en-US" sz="2100" b="1" dirty="0">
                <a:solidFill>
                  <a:srgbClr val="FFFF00"/>
                </a:solidFill>
                <a:latin typeface="+mj-lt"/>
              </a:rPr>
              <a:t>the third seal</a:t>
            </a:r>
            <a:r>
              <a:rPr lang="en-US" sz="2100" b="1" dirty="0">
                <a:solidFill>
                  <a:schemeClr val="bg1"/>
                </a:solidFill>
                <a:latin typeface="+mj-lt"/>
              </a:rPr>
              <a:t>, I heard the third living creature say, "Come and see." So I looked, and behold, </a:t>
            </a:r>
            <a:r>
              <a:rPr lang="en-US" sz="2100" b="1" dirty="0">
                <a:solidFill>
                  <a:srgbClr val="FFFF00"/>
                </a:solidFill>
                <a:latin typeface="+mj-lt"/>
              </a:rPr>
              <a:t>a black horse</a:t>
            </a:r>
            <a:r>
              <a:rPr lang="en-US" sz="2100" b="1" dirty="0">
                <a:solidFill>
                  <a:schemeClr val="bg1"/>
                </a:solidFill>
                <a:latin typeface="+mj-lt"/>
              </a:rPr>
              <a:t>, and he who sat on it had </a:t>
            </a:r>
            <a:r>
              <a:rPr lang="en-US" sz="2100" b="1" dirty="0">
                <a:solidFill>
                  <a:srgbClr val="FFFF00"/>
                </a:solidFill>
                <a:latin typeface="+mj-lt"/>
              </a:rPr>
              <a:t>a pair of scales in his hand</a:t>
            </a:r>
            <a:r>
              <a:rPr lang="en-US" sz="2100" b="1" dirty="0">
                <a:solidFill>
                  <a:schemeClr val="bg1"/>
                </a:solidFill>
                <a:latin typeface="+mj-lt"/>
              </a:rPr>
              <a:t>. </a:t>
            </a:r>
          </a:p>
          <a:p>
            <a:pPr algn="just"/>
            <a:r>
              <a:rPr lang="en-US" sz="2100" b="1" dirty="0">
                <a:solidFill>
                  <a:schemeClr val="bg1"/>
                </a:solidFill>
                <a:latin typeface="+mj-lt"/>
              </a:rPr>
              <a:t>  6  And I heard a voice in the midst of the four living creatures saying, "A </a:t>
            </a:r>
            <a:r>
              <a:rPr lang="en-US" sz="2100" b="1" dirty="0">
                <a:solidFill>
                  <a:srgbClr val="FFFF00"/>
                </a:solidFill>
                <a:latin typeface="+mj-lt"/>
              </a:rPr>
              <a:t>quart of wheat </a:t>
            </a:r>
            <a:r>
              <a:rPr lang="en-US" sz="2100" b="1" dirty="0">
                <a:solidFill>
                  <a:schemeClr val="bg1"/>
                </a:solidFill>
                <a:latin typeface="+mj-lt"/>
              </a:rPr>
              <a:t>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three quarts of barley</a:t>
            </a:r>
            <a:r>
              <a:rPr lang="en-US" sz="2100" b="1" dirty="0">
                <a:solidFill>
                  <a:schemeClr val="bg1"/>
                </a:solidFill>
                <a:latin typeface="+mj-lt"/>
              </a:rPr>
              <a:t> 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do not harm the oil and the wine</a:t>
            </a:r>
            <a:r>
              <a:rPr lang="en-US" sz="2100" b="1" dirty="0">
                <a:solidFill>
                  <a:schemeClr val="bg1"/>
                </a:solidFill>
                <a:latin typeface="+mj-lt"/>
              </a:rPr>
              <a:t>." </a:t>
            </a:r>
          </a:p>
        </p:txBody>
      </p:sp>
    </p:spTree>
    <p:extLst>
      <p:ext uri="{BB962C8B-B14F-4D97-AF65-F5344CB8AC3E}">
        <p14:creationId xmlns:p14="http://schemas.microsoft.com/office/powerpoint/2010/main" val="41253546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Third Seal—Rider on Black Horse</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706327" cy="304698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Black horse—balance scales given to him</a:t>
            </a:r>
          </a:p>
          <a:p>
            <a:pPr marL="342900" indent="-342900">
              <a:buFont typeface="Arial" panose="020B0604020202020204" pitchFamily="34" charset="0"/>
              <a:buChar char="•"/>
              <a:tabLst>
                <a:tab pos="2286000" algn="l"/>
              </a:tabLst>
            </a:pPr>
            <a:r>
              <a:rPr lang="en-US" sz="2200" b="1" dirty="0">
                <a:latin typeface="+mj-lt"/>
              </a:rPr>
              <a:t>Cost of wheat—one quart for denarius</a:t>
            </a:r>
          </a:p>
          <a:p>
            <a:pPr marL="342900" indent="-342900">
              <a:buFont typeface="Arial" panose="020B0604020202020204" pitchFamily="34" charset="0"/>
              <a:buChar char="•"/>
              <a:tabLst>
                <a:tab pos="2286000" algn="l"/>
              </a:tabLst>
            </a:pPr>
            <a:r>
              <a:rPr lang="en-US" sz="2200" b="1" dirty="0">
                <a:latin typeface="+mj-lt"/>
              </a:rPr>
              <a:t>Cost of barley—three quarts for a denarius</a:t>
            </a:r>
          </a:p>
          <a:p>
            <a:pPr marL="342900" indent="-342900">
              <a:buFont typeface="Arial" panose="020B0604020202020204" pitchFamily="34" charset="0"/>
              <a:buChar char="•"/>
              <a:tabLst>
                <a:tab pos="2286000" algn="l"/>
              </a:tabLst>
            </a:pPr>
            <a:r>
              <a:rPr lang="en-US" sz="2200" b="1" dirty="0">
                <a:latin typeface="+mj-lt"/>
              </a:rPr>
              <a:t>Do not harm oil and wine </a:t>
            </a:r>
          </a:p>
          <a:p>
            <a:pPr>
              <a:tabLst>
                <a:tab pos="2286000" algn="l"/>
              </a:tabLst>
            </a:pPr>
            <a:endParaRPr lang="en-US" sz="1600" b="1" dirty="0"/>
          </a:p>
          <a:p>
            <a:pPr marL="342900" indent="-342900">
              <a:buFont typeface="Arial" panose="020B0604020202020204" pitchFamily="34" charset="0"/>
              <a:buChar char="•"/>
              <a:tabLst>
                <a:tab pos="2286000" algn="l"/>
              </a:tabLst>
            </a:pPr>
            <a:r>
              <a:rPr lang="en-US" sz="2200" b="1" dirty="0">
                <a:latin typeface="+mj-lt"/>
              </a:rPr>
              <a:t>Balance scales—money &amp; grains measured</a:t>
            </a:r>
          </a:p>
          <a:p>
            <a:pPr marL="342900" indent="-342900">
              <a:buFont typeface="Arial" panose="020B0604020202020204" pitchFamily="34" charset="0"/>
              <a:buChar char="•"/>
              <a:tabLst>
                <a:tab pos="2286000" algn="l"/>
              </a:tabLst>
            </a:pPr>
            <a:r>
              <a:rPr lang="en-US" sz="2200" b="1" dirty="0">
                <a:latin typeface="+mj-lt"/>
              </a:rPr>
              <a:t>Normal cost for wheat—8 quarts for a denarius (wages for one day—Matt. 20:1-9)</a:t>
            </a:r>
          </a:p>
          <a:p>
            <a:pPr marL="342900" indent="-342900">
              <a:buFont typeface="Arial" panose="020B0604020202020204" pitchFamily="34" charset="0"/>
              <a:buChar char="•"/>
              <a:tabLst>
                <a:tab pos="2286000" algn="l"/>
              </a:tabLst>
            </a:pPr>
            <a:r>
              <a:rPr lang="en-US" sz="2200" b="1" dirty="0">
                <a:latin typeface="+mj-lt"/>
              </a:rPr>
              <a:t>Normal cost for barley—24 quarts for a denarius</a:t>
            </a:r>
          </a:p>
          <a:p>
            <a:pPr marL="342900" indent="-342900">
              <a:buFont typeface="Arial" panose="020B0604020202020204" pitchFamily="34" charset="0"/>
              <a:buChar char="•"/>
              <a:tabLst>
                <a:tab pos="2286000" algn="l"/>
              </a:tabLst>
            </a:pPr>
            <a:r>
              <a:rPr lang="en-US" sz="2200" b="1" dirty="0">
                <a:latin typeface="+mj-lt"/>
              </a:rPr>
              <a:t>Wine and oil, used freely by the wealthy</a:t>
            </a:r>
          </a:p>
        </p:txBody>
      </p:sp>
      <p:sp>
        <p:nvSpPr>
          <p:cNvPr id="7" name="TextBox 6">
            <a:extLst>
              <a:ext uri="{FF2B5EF4-FFF2-40B4-BE49-F238E27FC236}">
                <a16:creationId xmlns:a16="http://schemas.microsoft.com/office/drawing/2014/main" id="{F66B0234-ACD1-45CB-853C-F5389868A588}"/>
              </a:ext>
            </a:extLst>
          </p:cNvPr>
          <p:cNvSpPr txBox="1"/>
          <p:nvPr/>
        </p:nvSpPr>
        <p:spPr>
          <a:xfrm>
            <a:off x="6135252" y="293064"/>
            <a:ext cx="5812238" cy="2677656"/>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5  When He opened </a:t>
            </a:r>
            <a:r>
              <a:rPr lang="en-US" sz="2100" b="1" dirty="0">
                <a:solidFill>
                  <a:srgbClr val="FFFF00"/>
                </a:solidFill>
                <a:latin typeface="+mj-lt"/>
              </a:rPr>
              <a:t>the third seal</a:t>
            </a:r>
            <a:r>
              <a:rPr lang="en-US" sz="2100" b="1" dirty="0">
                <a:solidFill>
                  <a:schemeClr val="bg1"/>
                </a:solidFill>
                <a:latin typeface="+mj-lt"/>
              </a:rPr>
              <a:t>, I heard the third living creature say, "Come and see." So I looked, and behold, </a:t>
            </a:r>
            <a:r>
              <a:rPr lang="en-US" sz="2100" b="1" dirty="0">
                <a:solidFill>
                  <a:srgbClr val="FFFF00"/>
                </a:solidFill>
                <a:latin typeface="+mj-lt"/>
              </a:rPr>
              <a:t>a black horse</a:t>
            </a:r>
            <a:r>
              <a:rPr lang="en-US" sz="2100" b="1" dirty="0">
                <a:solidFill>
                  <a:schemeClr val="bg1"/>
                </a:solidFill>
                <a:latin typeface="+mj-lt"/>
              </a:rPr>
              <a:t>, and he who sat on it had </a:t>
            </a:r>
            <a:r>
              <a:rPr lang="en-US" sz="2100" b="1" dirty="0">
                <a:solidFill>
                  <a:srgbClr val="FFFF00"/>
                </a:solidFill>
                <a:latin typeface="+mj-lt"/>
              </a:rPr>
              <a:t>a pair of scales in his hand</a:t>
            </a:r>
            <a:r>
              <a:rPr lang="en-US" sz="2100" b="1" dirty="0">
                <a:solidFill>
                  <a:schemeClr val="bg1"/>
                </a:solidFill>
                <a:latin typeface="+mj-lt"/>
              </a:rPr>
              <a:t>. </a:t>
            </a:r>
          </a:p>
          <a:p>
            <a:pPr algn="just"/>
            <a:r>
              <a:rPr lang="en-US" sz="2100" b="1" dirty="0">
                <a:solidFill>
                  <a:schemeClr val="bg1"/>
                </a:solidFill>
                <a:latin typeface="+mj-lt"/>
              </a:rPr>
              <a:t>  6  And I heard a voice in the midst of the four living creatures saying, "A </a:t>
            </a:r>
            <a:r>
              <a:rPr lang="en-US" sz="2100" b="1" dirty="0">
                <a:solidFill>
                  <a:srgbClr val="FFFF00"/>
                </a:solidFill>
                <a:latin typeface="+mj-lt"/>
              </a:rPr>
              <a:t>quart of wheat </a:t>
            </a:r>
            <a:r>
              <a:rPr lang="en-US" sz="2100" b="1" dirty="0">
                <a:solidFill>
                  <a:schemeClr val="bg1"/>
                </a:solidFill>
                <a:latin typeface="+mj-lt"/>
              </a:rPr>
              <a:t>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three quarts of barley</a:t>
            </a:r>
            <a:r>
              <a:rPr lang="en-US" sz="2100" b="1" dirty="0">
                <a:solidFill>
                  <a:schemeClr val="bg1"/>
                </a:solidFill>
                <a:latin typeface="+mj-lt"/>
              </a:rPr>
              <a:t> 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do not harm the oil and the wine</a:t>
            </a:r>
            <a:r>
              <a:rPr lang="en-US" sz="2100" b="1" dirty="0">
                <a:solidFill>
                  <a:schemeClr val="bg1"/>
                </a:solidFill>
                <a:latin typeface="+mj-lt"/>
              </a:rPr>
              <a:t>." </a:t>
            </a:r>
          </a:p>
        </p:txBody>
      </p:sp>
    </p:spTree>
    <p:extLst>
      <p:ext uri="{BB962C8B-B14F-4D97-AF65-F5344CB8AC3E}">
        <p14:creationId xmlns:p14="http://schemas.microsoft.com/office/powerpoint/2010/main" val="15998147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Third Seal—Rider on Black Horse</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706327" cy="3724096"/>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Black horse—balance scales given to him</a:t>
            </a:r>
          </a:p>
          <a:p>
            <a:pPr marL="342900" indent="-342900">
              <a:buFont typeface="Arial" panose="020B0604020202020204" pitchFamily="34" charset="0"/>
              <a:buChar char="•"/>
              <a:tabLst>
                <a:tab pos="2286000" algn="l"/>
              </a:tabLst>
            </a:pPr>
            <a:r>
              <a:rPr lang="en-US" sz="2200" b="1" dirty="0">
                <a:latin typeface="+mj-lt"/>
              </a:rPr>
              <a:t>Cost of wheat—one quart for denarius</a:t>
            </a:r>
          </a:p>
          <a:p>
            <a:pPr marL="342900" indent="-342900">
              <a:buFont typeface="Arial" panose="020B0604020202020204" pitchFamily="34" charset="0"/>
              <a:buChar char="•"/>
              <a:tabLst>
                <a:tab pos="2286000" algn="l"/>
              </a:tabLst>
            </a:pPr>
            <a:r>
              <a:rPr lang="en-US" sz="2200" b="1" dirty="0">
                <a:latin typeface="+mj-lt"/>
              </a:rPr>
              <a:t>Cost of barley—three quarts for a denarius</a:t>
            </a:r>
          </a:p>
          <a:p>
            <a:pPr marL="342900" indent="-342900">
              <a:buFont typeface="Arial" panose="020B0604020202020204" pitchFamily="34" charset="0"/>
              <a:buChar char="•"/>
              <a:tabLst>
                <a:tab pos="2286000" algn="l"/>
              </a:tabLst>
            </a:pPr>
            <a:r>
              <a:rPr lang="en-US" sz="2200" b="1" dirty="0">
                <a:latin typeface="+mj-lt"/>
              </a:rPr>
              <a:t>Do not harm oil and wine </a:t>
            </a:r>
          </a:p>
          <a:p>
            <a:pPr>
              <a:tabLst>
                <a:tab pos="2286000" algn="l"/>
              </a:tabLst>
            </a:pPr>
            <a:endParaRPr lang="en-US" sz="1600" b="1" dirty="0"/>
          </a:p>
          <a:p>
            <a:pPr marL="342900" indent="-342900">
              <a:buFont typeface="Arial" panose="020B0604020202020204" pitchFamily="34" charset="0"/>
              <a:buChar char="•"/>
              <a:tabLst>
                <a:tab pos="2286000" algn="l"/>
              </a:tabLst>
            </a:pPr>
            <a:r>
              <a:rPr lang="en-US" sz="2200" b="1" dirty="0">
                <a:latin typeface="+mj-lt"/>
              </a:rPr>
              <a:t>Balance scales—money &amp; grains measured</a:t>
            </a:r>
          </a:p>
          <a:p>
            <a:pPr marL="342900" indent="-342900">
              <a:buFont typeface="Arial" panose="020B0604020202020204" pitchFamily="34" charset="0"/>
              <a:buChar char="•"/>
              <a:tabLst>
                <a:tab pos="2286000" algn="l"/>
              </a:tabLst>
            </a:pPr>
            <a:r>
              <a:rPr lang="en-US" sz="2200" b="1" dirty="0">
                <a:latin typeface="+mj-lt"/>
              </a:rPr>
              <a:t>Normal cost for wheat—8 quarts for a denarius (wages for one day—Matt. 20:1-9)</a:t>
            </a:r>
          </a:p>
          <a:p>
            <a:pPr marL="342900" indent="-342900">
              <a:buFont typeface="Arial" panose="020B0604020202020204" pitchFamily="34" charset="0"/>
              <a:buChar char="•"/>
              <a:tabLst>
                <a:tab pos="2286000" algn="l"/>
              </a:tabLst>
            </a:pPr>
            <a:r>
              <a:rPr lang="en-US" sz="2200" b="1" dirty="0">
                <a:latin typeface="+mj-lt"/>
              </a:rPr>
              <a:t>Normal cost for barley—24 quarts for a denarius</a:t>
            </a:r>
          </a:p>
          <a:p>
            <a:pPr marL="342900" indent="-342900">
              <a:buFont typeface="Arial" panose="020B0604020202020204" pitchFamily="34" charset="0"/>
              <a:buChar char="•"/>
              <a:tabLst>
                <a:tab pos="2286000" algn="l"/>
              </a:tabLst>
            </a:pPr>
            <a:r>
              <a:rPr lang="en-US" sz="2200" b="1" dirty="0">
                <a:latin typeface="+mj-lt"/>
              </a:rPr>
              <a:t>Wine and oil, used freely by the wealthy</a:t>
            </a:r>
          </a:p>
          <a:p>
            <a:pPr marL="342900" indent="-342900">
              <a:buFont typeface="Arial" panose="020B0604020202020204" pitchFamily="34" charset="0"/>
              <a:buChar char="•"/>
              <a:tabLst>
                <a:tab pos="2286000" algn="l"/>
              </a:tabLst>
            </a:pPr>
            <a:r>
              <a:rPr lang="en-US" sz="2200" b="1" dirty="0">
                <a:latin typeface="+mj-lt"/>
              </a:rPr>
              <a:t>The seal shows a scarcity of food for the poorest people (this included the Christians who were very poor–</a:t>
            </a:r>
            <a:r>
              <a:rPr lang="en-US" altLang="en-US" sz="2200" b="1" dirty="0">
                <a:solidFill>
                  <a:schemeClr val="tx1"/>
                </a:solidFill>
                <a:latin typeface="+mj-lt"/>
                <a:ea typeface="Times New Roman" panose="02020603050405020304" pitchFamily="18" charset="0"/>
              </a:rPr>
              <a:t> 2 Cor. 12:10; 11:27; 8:2; Heb. 10:34</a:t>
            </a:r>
            <a:r>
              <a:rPr lang="en-US" sz="2200" b="1" dirty="0">
                <a:latin typeface="+mj-lt"/>
              </a:rPr>
              <a:t>)</a:t>
            </a:r>
          </a:p>
        </p:txBody>
      </p:sp>
      <p:sp>
        <p:nvSpPr>
          <p:cNvPr id="7" name="TextBox 6">
            <a:extLst>
              <a:ext uri="{FF2B5EF4-FFF2-40B4-BE49-F238E27FC236}">
                <a16:creationId xmlns:a16="http://schemas.microsoft.com/office/drawing/2014/main" id="{498B8C25-B0A9-445C-A4B8-61C14301EDFF}"/>
              </a:ext>
            </a:extLst>
          </p:cNvPr>
          <p:cNvSpPr txBox="1"/>
          <p:nvPr/>
        </p:nvSpPr>
        <p:spPr>
          <a:xfrm>
            <a:off x="6135252" y="293064"/>
            <a:ext cx="5812238" cy="2677656"/>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5  When He opened </a:t>
            </a:r>
            <a:r>
              <a:rPr lang="en-US" sz="2100" b="1" dirty="0">
                <a:solidFill>
                  <a:srgbClr val="FFFF00"/>
                </a:solidFill>
                <a:latin typeface="+mj-lt"/>
              </a:rPr>
              <a:t>the third seal</a:t>
            </a:r>
            <a:r>
              <a:rPr lang="en-US" sz="2100" b="1" dirty="0">
                <a:solidFill>
                  <a:schemeClr val="bg1"/>
                </a:solidFill>
                <a:latin typeface="+mj-lt"/>
              </a:rPr>
              <a:t>, I heard the third living creature say, "Come and see." So I looked, and behold, </a:t>
            </a:r>
            <a:r>
              <a:rPr lang="en-US" sz="2100" b="1" dirty="0">
                <a:solidFill>
                  <a:srgbClr val="FFFF00"/>
                </a:solidFill>
                <a:latin typeface="+mj-lt"/>
              </a:rPr>
              <a:t>a black horse</a:t>
            </a:r>
            <a:r>
              <a:rPr lang="en-US" sz="2100" b="1" dirty="0">
                <a:solidFill>
                  <a:schemeClr val="bg1"/>
                </a:solidFill>
                <a:latin typeface="+mj-lt"/>
              </a:rPr>
              <a:t>, and he who sat on it had </a:t>
            </a:r>
            <a:r>
              <a:rPr lang="en-US" sz="2100" b="1" dirty="0">
                <a:solidFill>
                  <a:srgbClr val="FFFF00"/>
                </a:solidFill>
                <a:latin typeface="+mj-lt"/>
              </a:rPr>
              <a:t>a pair of scales in his hand</a:t>
            </a:r>
            <a:r>
              <a:rPr lang="en-US" sz="2100" b="1" dirty="0">
                <a:solidFill>
                  <a:schemeClr val="bg1"/>
                </a:solidFill>
                <a:latin typeface="+mj-lt"/>
              </a:rPr>
              <a:t>. </a:t>
            </a:r>
          </a:p>
          <a:p>
            <a:pPr algn="just"/>
            <a:r>
              <a:rPr lang="en-US" sz="2100" b="1" dirty="0">
                <a:solidFill>
                  <a:schemeClr val="bg1"/>
                </a:solidFill>
                <a:latin typeface="+mj-lt"/>
              </a:rPr>
              <a:t>  6  And I heard a voice in the midst of the four living creatures saying, "A </a:t>
            </a:r>
            <a:r>
              <a:rPr lang="en-US" sz="2100" b="1" dirty="0">
                <a:solidFill>
                  <a:srgbClr val="FFFF00"/>
                </a:solidFill>
                <a:latin typeface="+mj-lt"/>
              </a:rPr>
              <a:t>quart of wheat </a:t>
            </a:r>
            <a:r>
              <a:rPr lang="en-US" sz="2100" b="1" dirty="0">
                <a:solidFill>
                  <a:schemeClr val="bg1"/>
                </a:solidFill>
                <a:latin typeface="+mj-lt"/>
              </a:rPr>
              <a:t>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three quarts of barley</a:t>
            </a:r>
            <a:r>
              <a:rPr lang="en-US" sz="2100" b="1" dirty="0">
                <a:solidFill>
                  <a:schemeClr val="bg1"/>
                </a:solidFill>
                <a:latin typeface="+mj-lt"/>
              </a:rPr>
              <a:t> 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do not harm the oil and the wine</a:t>
            </a:r>
            <a:r>
              <a:rPr lang="en-US" sz="2100" b="1" dirty="0">
                <a:solidFill>
                  <a:schemeClr val="bg1"/>
                </a:solidFill>
                <a:latin typeface="+mj-lt"/>
              </a:rPr>
              <a:t>." </a:t>
            </a:r>
          </a:p>
        </p:txBody>
      </p:sp>
    </p:spTree>
    <p:extLst>
      <p:ext uri="{BB962C8B-B14F-4D97-AF65-F5344CB8AC3E}">
        <p14:creationId xmlns:p14="http://schemas.microsoft.com/office/powerpoint/2010/main" val="4068195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Third Seal—Rider on Black Horse</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11706327" cy="5847755"/>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Black horse—balance scales given to him</a:t>
            </a:r>
          </a:p>
          <a:p>
            <a:pPr marL="342900" indent="-342900">
              <a:buFont typeface="Arial" panose="020B0604020202020204" pitchFamily="34" charset="0"/>
              <a:buChar char="•"/>
              <a:tabLst>
                <a:tab pos="2286000" algn="l"/>
              </a:tabLst>
            </a:pPr>
            <a:r>
              <a:rPr lang="en-US" sz="2200" b="1" dirty="0">
                <a:latin typeface="+mj-lt"/>
              </a:rPr>
              <a:t>Cost of wheat—one quart for denarius</a:t>
            </a:r>
          </a:p>
          <a:p>
            <a:pPr marL="342900" indent="-342900">
              <a:buFont typeface="Arial" panose="020B0604020202020204" pitchFamily="34" charset="0"/>
              <a:buChar char="•"/>
              <a:tabLst>
                <a:tab pos="2286000" algn="l"/>
              </a:tabLst>
            </a:pPr>
            <a:r>
              <a:rPr lang="en-US" sz="2200" b="1" dirty="0">
                <a:latin typeface="+mj-lt"/>
              </a:rPr>
              <a:t>Cost of barley—three quarts for a denarius</a:t>
            </a:r>
          </a:p>
          <a:p>
            <a:pPr marL="342900" indent="-342900">
              <a:buFont typeface="Arial" panose="020B0604020202020204" pitchFamily="34" charset="0"/>
              <a:buChar char="•"/>
              <a:tabLst>
                <a:tab pos="2286000" algn="l"/>
              </a:tabLst>
            </a:pPr>
            <a:r>
              <a:rPr lang="en-US" sz="2200" b="1" dirty="0">
                <a:latin typeface="+mj-lt"/>
              </a:rPr>
              <a:t>Do not harm oil and wine </a:t>
            </a:r>
          </a:p>
          <a:p>
            <a:pPr>
              <a:tabLst>
                <a:tab pos="2286000" algn="l"/>
              </a:tabLst>
            </a:pPr>
            <a:endParaRPr lang="en-US" sz="1600" b="1" dirty="0"/>
          </a:p>
          <a:p>
            <a:pPr marL="342900" indent="-342900">
              <a:buFont typeface="Arial" panose="020B0604020202020204" pitchFamily="34" charset="0"/>
              <a:buChar char="•"/>
              <a:tabLst>
                <a:tab pos="2286000" algn="l"/>
              </a:tabLst>
            </a:pPr>
            <a:r>
              <a:rPr lang="en-US" sz="2200" b="1" dirty="0">
                <a:latin typeface="+mj-lt"/>
              </a:rPr>
              <a:t>Balance scales—money &amp; grains measured</a:t>
            </a:r>
          </a:p>
          <a:p>
            <a:pPr marL="342900" indent="-342900">
              <a:buFont typeface="Arial" panose="020B0604020202020204" pitchFamily="34" charset="0"/>
              <a:buChar char="•"/>
              <a:tabLst>
                <a:tab pos="2286000" algn="l"/>
              </a:tabLst>
            </a:pPr>
            <a:r>
              <a:rPr lang="en-US" sz="2200" b="1" dirty="0">
                <a:latin typeface="+mj-lt"/>
              </a:rPr>
              <a:t>Normal cost for wheat—8 quarts for a denarius (wages for one day—Matt. 20:1-9)</a:t>
            </a:r>
          </a:p>
          <a:p>
            <a:pPr marL="342900" indent="-342900">
              <a:buFont typeface="Arial" panose="020B0604020202020204" pitchFamily="34" charset="0"/>
              <a:buChar char="•"/>
              <a:tabLst>
                <a:tab pos="2286000" algn="l"/>
              </a:tabLst>
            </a:pPr>
            <a:r>
              <a:rPr lang="en-US" sz="2200" b="1" dirty="0">
                <a:latin typeface="+mj-lt"/>
              </a:rPr>
              <a:t>Normal cost for barley—24 quarts for a denarius</a:t>
            </a:r>
          </a:p>
          <a:p>
            <a:pPr marL="342900" indent="-342900">
              <a:buFont typeface="Arial" panose="020B0604020202020204" pitchFamily="34" charset="0"/>
              <a:buChar char="•"/>
              <a:tabLst>
                <a:tab pos="2286000" algn="l"/>
              </a:tabLst>
            </a:pPr>
            <a:r>
              <a:rPr lang="en-US" sz="2200" b="1" dirty="0">
                <a:latin typeface="+mj-lt"/>
              </a:rPr>
              <a:t>Wine and oil, used freely by the wealthy</a:t>
            </a:r>
          </a:p>
          <a:p>
            <a:pPr marL="342900" indent="-342900">
              <a:buFont typeface="Arial" panose="020B0604020202020204" pitchFamily="34" charset="0"/>
              <a:buChar char="•"/>
              <a:tabLst>
                <a:tab pos="2286000" algn="l"/>
              </a:tabLst>
            </a:pPr>
            <a:r>
              <a:rPr lang="en-US" sz="2200" b="1" dirty="0">
                <a:latin typeface="+mj-lt"/>
              </a:rPr>
              <a:t>The seal shows a scarcity of food for the poorest people (this included the Christians who were very poor–</a:t>
            </a:r>
            <a:r>
              <a:rPr lang="en-US" altLang="en-US" sz="2200" b="1" dirty="0">
                <a:solidFill>
                  <a:schemeClr val="tx1"/>
                </a:solidFill>
                <a:latin typeface="+mj-lt"/>
                <a:ea typeface="Times New Roman" panose="02020603050405020304" pitchFamily="18" charset="0"/>
              </a:rPr>
              <a:t> 2 Cor. 12:10; 11:27; 8:2; Heb. 10:34</a:t>
            </a:r>
            <a:r>
              <a:rPr lang="en-US" sz="2200" b="1" dirty="0">
                <a:latin typeface="+mj-lt"/>
              </a:rPr>
              <a:t>)</a:t>
            </a:r>
          </a:p>
          <a:p>
            <a:pPr marL="342900" indent="-342900">
              <a:buFont typeface="Arial" panose="020B0604020202020204" pitchFamily="34" charset="0"/>
              <a:buChar char="•"/>
              <a:tabLst>
                <a:tab pos="2286000" algn="l"/>
              </a:tabLst>
            </a:pPr>
            <a:endParaRPr lang="en-US" sz="2200" b="1" dirty="0">
              <a:latin typeface="+mj-lt"/>
            </a:endParaRPr>
          </a:p>
          <a:p>
            <a:pPr lvl="3">
              <a:tabLst>
                <a:tab pos="2286000" algn="l"/>
              </a:tabLst>
            </a:pPr>
            <a:r>
              <a:rPr lang="en-US" sz="2800" b="1" dirty="0"/>
              <a:t>	</a:t>
            </a:r>
            <a:r>
              <a:rPr lang="en-US" sz="2200" b="1" dirty="0">
                <a:latin typeface="+mj-lt"/>
              </a:rPr>
              <a:t>                   </a:t>
            </a:r>
            <a:r>
              <a:rPr lang="en-US" sz="2800" b="1" dirty="0">
                <a:latin typeface="+mj-lt"/>
              </a:rPr>
              <a:t>SUMMARY OF SEALS</a:t>
            </a:r>
          </a:p>
          <a:p>
            <a:pPr marL="342900" indent="-342900">
              <a:buFont typeface="Arial" panose="020B0604020202020204" pitchFamily="34" charset="0"/>
              <a:buChar char="•"/>
              <a:tabLst>
                <a:tab pos="2286000" algn="l"/>
              </a:tabLst>
            </a:pPr>
            <a:r>
              <a:rPr lang="en-US" sz="2200" b="1" dirty="0">
                <a:latin typeface="+mj-lt"/>
              </a:rPr>
              <a:t>First seal—White horse ridden by Jesus went out conquering (overcoming) and overcoming</a:t>
            </a:r>
          </a:p>
          <a:p>
            <a:pPr marL="342900" indent="-342900">
              <a:buFont typeface="Arial" panose="020B0604020202020204" pitchFamily="34" charset="0"/>
              <a:buChar char="•"/>
              <a:tabLst>
                <a:tab pos="2286000" algn="l"/>
              </a:tabLst>
            </a:pPr>
            <a:r>
              <a:rPr lang="en-US" sz="2200" b="1" dirty="0">
                <a:latin typeface="+mj-lt"/>
              </a:rPr>
              <a:t>Second seal—Red horse God granted permission for martyrdom</a:t>
            </a:r>
          </a:p>
          <a:p>
            <a:pPr marL="342900" indent="-342900">
              <a:buFont typeface="Arial" panose="020B0604020202020204" pitchFamily="34" charset="0"/>
              <a:buChar char="•"/>
              <a:tabLst>
                <a:tab pos="2286000" algn="l"/>
              </a:tabLst>
            </a:pPr>
            <a:r>
              <a:rPr lang="en-US" sz="2200" b="1" dirty="0">
                <a:latin typeface="+mj-lt"/>
              </a:rPr>
              <a:t>Third seal—Black horse—The conquering (overcoming) met with martyrdom and scarcities</a:t>
            </a:r>
          </a:p>
          <a:p>
            <a:pPr>
              <a:tabLst>
                <a:tab pos="2286000" algn="l"/>
              </a:tabLst>
            </a:pPr>
            <a:endParaRPr lang="en-US" sz="2200" b="1" dirty="0">
              <a:latin typeface="+mj-lt"/>
            </a:endParaRPr>
          </a:p>
        </p:txBody>
      </p:sp>
      <p:sp>
        <p:nvSpPr>
          <p:cNvPr id="7" name="TextBox 6">
            <a:extLst>
              <a:ext uri="{FF2B5EF4-FFF2-40B4-BE49-F238E27FC236}">
                <a16:creationId xmlns:a16="http://schemas.microsoft.com/office/drawing/2014/main" id="{498B8C25-B0A9-445C-A4B8-61C14301EDFF}"/>
              </a:ext>
            </a:extLst>
          </p:cNvPr>
          <p:cNvSpPr txBox="1"/>
          <p:nvPr/>
        </p:nvSpPr>
        <p:spPr>
          <a:xfrm>
            <a:off x="6135252" y="293064"/>
            <a:ext cx="5812238" cy="2677656"/>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5  When He opened </a:t>
            </a:r>
            <a:r>
              <a:rPr lang="en-US" sz="2100" b="1" dirty="0">
                <a:solidFill>
                  <a:srgbClr val="FFFF00"/>
                </a:solidFill>
                <a:latin typeface="+mj-lt"/>
              </a:rPr>
              <a:t>the third seal</a:t>
            </a:r>
            <a:r>
              <a:rPr lang="en-US" sz="2100" b="1" dirty="0">
                <a:solidFill>
                  <a:schemeClr val="bg1"/>
                </a:solidFill>
                <a:latin typeface="+mj-lt"/>
              </a:rPr>
              <a:t>, I heard the third living creature say, "Come and see." So I looked, and behold, </a:t>
            </a:r>
            <a:r>
              <a:rPr lang="en-US" sz="2100" b="1" dirty="0">
                <a:solidFill>
                  <a:srgbClr val="FFFF00"/>
                </a:solidFill>
                <a:latin typeface="+mj-lt"/>
              </a:rPr>
              <a:t>a black horse</a:t>
            </a:r>
            <a:r>
              <a:rPr lang="en-US" sz="2100" b="1" dirty="0">
                <a:solidFill>
                  <a:schemeClr val="bg1"/>
                </a:solidFill>
                <a:latin typeface="+mj-lt"/>
              </a:rPr>
              <a:t>, and he who sat on it had </a:t>
            </a:r>
            <a:r>
              <a:rPr lang="en-US" sz="2100" b="1" dirty="0">
                <a:solidFill>
                  <a:srgbClr val="FFFF00"/>
                </a:solidFill>
                <a:latin typeface="+mj-lt"/>
              </a:rPr>
              <a:t>a pair of scales in his hand</a:t>
            </a:r>
            <a:r>
              <a:rPr lang="en-US" sz="2100" b="1" dirty="0">
                <a:solidFill>
                  <a:schemeClr val="bg1"/>
                </a:solidFill>
                <a:latin typeface="+mj-lt"/>
              </a:rPr>
              <a:t>. </a:t>
            </a:r>
          </a:p>
          <a:p>
            <a:pPr algn="just"/>
            <a:r>
              <a:rPr lang="en-US" sz="2100" b="1" dirty="0">
                <a:solidFill>
                  <a:schemeClr val="bg1"/>
                </a:solidFill>
                <a:latin typeface="+mj-lt"/>
              </a:rPr>
              <a:t>  6  And I heard a voice in the midst of the four living creatures saying, "A </a:t>
            </a:r>
            <a:r>
              <a:rPr lang="en-US" sz="2100" b="1" dirty="0">
                <a:solidFill>
                  <a:srgbClr val="FFFF00"/>
                </a:solidFill>
                <a:latin typeface="+mj-lt"/>
              </a:rPr>
              <a:t>quart of wheat </a:t>
            </a:r>
            <a:r>
              <a:rPr lang="en-US" sz="2100" b="1" dirty="0">
                <a:solidFill>
                  <a:schemeClr val="bg1"/>
                </a:solidFill>
                <a:latin typeface="+mj-lt"/>
              </a:rPr>
              <a:t>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three quarts of barley</a:t>
            </a:r>
            <a:r>
              <a:rPr lang="en-US" sz="2100" b="1" dirty="0">
                <a:solidFill>
                  <a:schemeClr val="bg1"/>
                </a:solidFill>
                <a:latin typeface="+mj-lt"/>
              </a:rPr>
              <a:t> for a </a:t>
            </a:r>
            <a:r>
              <a:rPr lang="en-US" sz="2100" b="1" dirty="0">
                <a:solidFill>
                  <a:srgbClr val="FFFF00"/>
                </a:solidFill>
                <a:latin typeface="+mj-lt"/>
              </a:rPr>
              <a:t>denarius</a:t>
            </a:r>
            <a:r>
              <a:rPr lang="en-US" sz="2100" b="1" dirty="0">
                <a:solidFill>
                  <a:schemeClr val="bg1"/>
                </a:solidFill>
                <a:latin typeface="+mj-lt"/>
              </a:rPr>
              <a:t>; and </a:t>
            </a:r>
            <a:r>
              <a:rPr lang="en-US" sz="2100" b="1" dirty="0">
                <a:solidFill>
                  <a:srgbClr val="FFFF00"/>
                </a:solidFill>
                <a:latin typeface="+mj-lt"/>
              </a:rPr>
              <a:t>do not harm the oil and the wine</a:t>
            </a:r>
            <a:r>
              <a:rPr lang="en-US" sz="2100" b="1" dirty="0">
                <a:solidFill>
                  <a:schemeClr val="bg1"/>
                </a:solidFill>
                <a:latin typeface="+mj-lt"/>
              </a:rPr>
              <a:t>." </a:t>
            </a:r>
          </a:p>
        </p:txBody>
      </p:sp>
    </p:spTree>
    <p:extLst>
      <p:ext uri="{BB962C8B-B14F-4D97-AF65-F5344CB8AC3E}">
        <p14:creationId xmlns:p14="http://schemas.microsoft.com/office/powerpoint/2010/main" val="2422222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Fourth Seal—Rider on Pale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339244"/>
            <a:ext cx="5812238" cy="300082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7  When He opened </a:t>
            </a:r>
            <a:r>
              <a:rPr lang="en-US" sz="2100" b="1" dirty="0">
                <a:solidFill>
                  <a:srgbClr val="FFFF00"/>
                </a:solidFill>
                <a:latin typeface="+mj-lt"/>
              </a:rPr>
              <a:t>the fourth seal</a:t>
            </a:r>
            <a:r>
              <a:rPr lang="en-US" sz="2100" b="1" dirty="0">
                <a:solidFill>
                  <a:schemeClr val="bg1"/>
                </a:solidFill>
                <a:latin typeface="+mj-lt"/>
              </a:rPr>
              <a:t>, I heard the voice of the fourth living creature saying, "Come and see." </a:t>
            </a:r>
          </a:p>
          <a:p>
            <a:pPr algn="just"/>
            <a:r>
              <a:rPr lang="en-US" sz="2100" b="1" dirty="0">
                <a:solidFill>
                  <a:schemeClr val="bg1"/>
                </a:solidFill>
                <a:latin typeface="+mj-lt"/>
              </a:rPr>
              <a:t>  8  So I looked, and behold, </a:t>
            </a:r>
            <a:r>
              <a:rPr lang="en-US" sz="2100" b="1" dirty="0">
                <a:solidFill>
                  <a:srgbClr val="FFFF00"/>
                </a:solidFill>
                <a:latin typeface="+mj-lt"/>
              </a:rPr>
              <a:t>a pale horse</a:t>
            </a:r>
            <a:r>
              <a:rPr lang="en-US" sz="2100" b="1" dirty="0">
                <a:solidFill>
                  <a:schemeClr val="bg1"/>
                </a:solidFill>
                <a:latin typeface="+mj-lt"/>
              </a:rPr>
              <a:t>. And the name of him who sat on it was Death, and Hades followed with him. And power was given to them over a fourth of the earth, to kill with sword, with hunger, with death, and by the beasts of the earth.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43088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A pale horse (Gk. Indicates greenish yellow)</a:t>
            </a:r>
          </a:p>
        </p:txBody>
      </p:sp>
    </p:spTree>
    <p:extLst>
      <p:ext uri="{BB962C8B-B14F-4D97-AF65-F5344CB8AC3E}">
        <p14:creationId xmlns:p14="http://schemas.microsoft.com/office/powerpoint/2010/main" val="20900381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Fourth Seal—Rider on Pale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339244"/>
            <a:ext cx="5812238" cy="300082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7  When He opened </a:t>
            </a:r>
            <a:r>
              <a:rPr lang="en-US" sz="2100" b="1" dirty="0">
                <a:solidFill>
                  <a:srgbClr val="FFFF00"/>
                </a:solidFill>
                <a:latin typeface="+mj-lt"/>
              </a:rPr>
              <a:t>the fourth seal</a:t>
            </a:r>
            <a:r>
              <a:rPr lang="en-US" sz="2100" b="1" dirty="0">
                <a:solidFill>
                  <a:schemeClr val="bg1"/>
                </a:solidFill>
                <a:latin typeface="+mj-lt"/>
              </a:rPr>
              <a:t>, I heard the voice of the fourth living creature saying, "Come and see." </a:t>
            </a:r>
          </a:p>
          <a:p>
            <a:pPr algn="just"/>
            <a:r>
              <a:rPr lang="en-US" sz="2100" b="1" dirty="0">
                <a:solidFill>
                  <a:schemeClr val="bg1"/>
                </a:solidFill>
                <a:latin typeface="+mj-lt"/>
              </a:rPr>
              <a:t>  8  So I looked, and behold, </a:t>
            </a:r>
            <a:r>
              <a:rPr lang="en-US" sz="2100" b="1" dirty="0">
                <a:solidFill>
                  <a:srgbClr val="FFFF00"/>
                </a:solidFill>
                <a:latin typeface="+mj-lt"/>
              </a:rPr>
              <a:t>a pale horse</a:t>
            </a:r>
            <a:r>
              <a:rPr lang="en-US" sz="2100" b="1" dirty="0">
                <a:solidFill>
                  <a:schemeClr val="bg1"/>
                </a:solidFill>
                <a:latin typeface="+mj-lt"/>
              </a:rPr>
              <a:t>. And the name of him who </a:t>
            </a:r>
            <a:r>
              <a:rPr lang="en-US" sz="2100" b="1" dirty="0">
                <a:solidFill>
                  <a:srgbClr val="FFFF00"/>
                </a:solidFill>
                <a:latin typeface="+mj-lt"/>
              </a:rPr>
              <a:t>sat on it was Death</a:t>
            </a:r>
            <a:r>
              <a:rPr lang="en-US" sz="2100" b="1" dirty="0">
                <a:solidFill>
                  <a:schemeClr val="bg1"/>
                </a:solidFill>
                <a:latin typeface="+mj-lt"/>
              </a:rPr>
              <a:t>, and Hades followed with him. And power was given to them over a fourth of the earth, to kill with sword, with hunger, with death, and by the beasts of the earth.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76944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A pale horse (Gk. Indicates greenish yellow)</a:t>
            </a:r>
          </a:p>
          <a:p>
            <a:pPr marL="342900" indent="-342900">
              <a:buFont typeface="Arial" panose="020B0604020202020204" pitchFamily="34" charset="0"/>
              <a:buChar char="•"/>
              <a:tabLst>
                <a:tab pos="2286000" algn="l"/>
              </a:tabLst>
            </a:pPr>
            <a:r>
              <a:rPr lang="en-US" sz="2200" b="1" dirty="0">
                <a:latin typeface="+mj-lt"/>
              </a:rPr>
              <a:t>Rider was Death (Gk. sat not on but above)</a:t>
            </a:r>
          </a:p>
        </p:txBody>
      </p:sp>
    </p:spTree>
    <p:extLst>
      <p:ext uri="{BB962C8B-B14F-4D97-AF65-F5344CB8AC3E}">
        <p14:creationId xmlns:p14="http://schemas.microsoft.com/office/powerpoint/2010/main" val="11684083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Fourth Seal—Rider on Pale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339244"/>
            <a:ext cx="5812238" cy="300082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7  When He opened </a:t>
            </a:r>
            <a:r>
              <a:rPr lang="en-US" sz="2100" b="1" dirty="0">
                <a:solidFill>
                  <a:srgbClr val="FFFF00"/>
                </a:solidFill>
                <a:latin typeface="+mj-lt"/>
              </a:rPr>
              <a:t>the fourth seal</a:t>
            </a:r>
            <a:r>
              <a:rPr lang="en-US" sz="2100" b="1" dirty="0">
                <a:solidFill>
                  <a:schemeClr val="bg1"/>
                </a:solidFill>
                <a:latin typeface="+mj-lt"/>
              </a:rPr>
              <a:t>, I heard the voice of the fourth living creature saying, "Come and see." </a:t>
            </a:r>
          </a:p>
          <a:p>
            <a:pPr algn="just"/>
            <a:r>
              <a:rPr lang="en-US" sz="2100" b="1" dirty="0">
                <a:solidFill>
                  <a:schemeClr val="bg1"/>
                </a:solidFill>
                <a:latin typeface="+mj-lt"/>
              </a:rPr>
              <a:t>  8  So I looked, and behold, </a:t>
            </a:r>
            <a:r>
              <a:rPr lang="en-US" sz="2100" b="1" dirty="0">
                <a:solidFill>
                  <a:srgbClr val="FFFF00"/>
                </a:solidFill>
                <a:latin typeface="+mj-lt"/>
              </a:rPr>
              <a:t>a pale horse</a:t>
            </a:r>
            <a:r>
              <a:rPr lang="en-US" sz="2100" b="1" dirty="0">
                <a:solidFill>
                  <a:schemeClr val="bg1"/>
                </a:solidFill>
                <a:latin typeface="+mj-lt"/>
              </a:rPr>
              <a:t>. And the name of him who </a:t>
            </a:r>
            <a:r>
              <a:rPr lang="en-US" sz="2100" b="1" dirty="0">
                <a:solidFill>
                  <a:srgbClr val="FFFF00"/>
                </a:solidFill>
                <a:latin typeface="+mj-lt"/>
              </a:rPr>
              <a:t>sat on it was Death</a:t>
            </a:r>
            <a:r>
              <a:rPr lang="en-US" sz="2100" b="1" dirty="0">
                <a:solidFill>
                  <a:schemeClr val="bg1"/>
                </a:solidFill>
                <a:latin typeface="+mj-lt"/>
              </a:rPr>
              <a:t>, and </a:t>
            </a:r>
            <a:r>
              <a:rPr lang="en-US" sz="2100" b="1" dirty="0">
                <a:solidFill>
                  <a:srgbClr val="FFFF00"/>
                </a:solidFill>
                <a:latin typeface="+mj-lt"/>
              </a:rPr>
              <a:t>Hades followed with him</a:t>
            </a:r>
            <a:r>
              <a:rPr lang="en-US" sz="2100" b="1" dirty="0">
                <a:solidFill>
                  <a:schemeClr val="bg1"/>
                </a:solidFill>
                <a:latin typeface="+mj-lt"/>
              </a:rPr>
              <a:t>. And power was given to them over a fourth of the earth, to kill with sword, with hunger, with death, and by the beasts of the earth.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1107996"/>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A pale horse (Gk. Indicates greenish yellow)</a:t>
            </a:r>
          </a:p>
          <a:p>
            <a:pPr marL="342900" indent="-342900">
              <a:buFont typeface="Arial" panose="020B0604020202020204" pitchFamily="34" charset="0"/>
              <a:buChar char="•"/>
              <a:tabLst>
                <a:tab pos="2286000" algn="l"/>
              </a:tabLst>
            </a:pPr>
            <a:r>
              <a:rPr lang="en-US" sz="2200" b="1" dirty="0">
                <a:latin typeface="+mj-lt"/>
              </a:rPr>
              <a:t>Rider was Death (Gk. sat not on but above)</a:t>
            </a:r>
          </a:p>
          <a:p>
            <a:pPr marL="342900" indent="-342900">
              <a:buFont typeface="Arial" panose="020B0604020202020204" pitchFamily="34" charset="0"/>
              <a:buChar char="•"/>
              <a:tabLst>
                <a:tab pos="2286000" algn="l"/>
              </a:tabLst>
            </a:pPr>
            <a:r>
              <a:rPr lang="en-US" sz="2200" b="1" dirty="0">
                <a:latin typeface="+mj-lt"/>
              </a:rPr>
              <a:t>Hades (the  unseen world) followed</a:t>
            </a:r>
          </a:p>
        </p:txBody>
      </p:sp>
    </p:spTree>
    <p:extLst>
      <p:ext uri="{BB962C8B-B14F-4D97-AF65-F5344CB8AC3E}">
        <p14:creationId xmlns:p14="http://schemas.microsoft.com/office/powerpoint/2010/main" val="20795865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Fourth Seal—Rider on Pale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339244"/>
            <a:ext cx="5812238" cy="300082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7  When He opened </a:t>
            </a:r>
            <a:r>
              <a:rPr lang="en-US" sz="2100" b="1" dirty="0">
                <a:solidFill>
                  <a:srgbClr val="FFFF00"/>
                </a:solidFill>
                <a:latin typeface="+mj-lt"/>
              </a:rPr>
              <a:t>the fourth seal</a:t>
            </a:r>
            <a:r>
              <a:rPr lang="en-US" sz="2100" b="1" dirty="0">
                <a:solidFill>
                  <a:schemeClr val="bg1"/>
                </a:solidFill>
                <a:latin typeface="+mj-lt"/>
              </a:rPr>
              <a:t>, I heard the voice of the fourth living creature saying, "Come and see." </a:t>
            </a:r>
          </a:p>
          <a:p>
            <a:pPr algn="just"/>
            <a:r>
              <a:rPr lang="en-US" sz="2100" b="1" dirty="0">
                <a:solidFill>
                  <a:schemeClr val="bg1"/>
                </a:solidFill>
                <a:latin typeface="+mj-lt"/>
              </a:rPr>
              <a:t>  8  So I looked, and behold, </a:t>
            </a:r>
            <a:r>
              <a:rPr lang="en-US" sz="2100" b="1" dirty="0">
                <a:solidFill>
                  <a:srgbClr val="FFFF00"/>
                </a:solidFill>
                <a:latin typeface="+mj-lt"/>
              </a:rPr>
              <a:t>a pale horse</a:t>
            </a:r>
            <a:r>
              <a:rPr lang="en-US" sz="2100" b="1" dirty="0">
                <a:solidFill>
                  <a:schemeClr val="bg1"/>
                </a:solidFill>
                <a:latin typeface="+mj-lt"/>
              </a:rPr>
              <a:t>. And the name of him who </a:t>
            </a:r>
            <a:r>
              <a:rPr lang="en-US" sz="2100" b="1" dirty="0">
                <a:solidFill>
                  <a:srgbClr val="FFFF00"/>
                </a:solidFill>
                <a:latin typeface="+mj-lt"/>
              </a:rPr>
              <a:t>sat on it was Death</a:t>
            </a:r>
            <a:r>
              <a:rPr lang="en-US" sz="2100" b="1" dirty="0">
                <a:solidFill>
                  <a:schemeClr val="bg1"/>
                </a:solidFill>
                <a:latin typeface="+mj-lt"/>
              </a:rPr>
              <a:t>, and </a:t>
            </a:r>
            <a:r>
              <a:rPr lang="en-US" sz="2100" b="1" dirty="0">
                <a:solidFill>
                  <a:srgbClr val="FFFF00"/>
                </a:solidFill>
                <a:latin typeface="+mj-lt"/>
              </a:rPr>
              <a:t>Hades followed with him</a:t>
            </a:r>
            <a:r>
              <a:rPr lang="en-US" sz="2100" b="1" dirty="0">
                <a:solidFill>
                  <a:schemeClr val="bg1"/>
                </a:solidFill>
                <a:latin typeface="+mj-lt"/>
              </a:rPr>
              <a:t>. And power was given to them over a </a:t>
            </a:r>
            <a:r>
              <a:rPr lang="en-US" sz="2100" b="1" dirty="0">
                <a:solidFill>
                  <a:srgbClr val="FFFF00"/>
                </a:solidFill>
                <a:latin typeface="+mj-lt"/>
              </a:rPr>
              <a:t>fourth of the earth</a:t>
            </a:r>
            <a:r>
              <a:rPr lang="en-US" sz="2100" b="1" dirty="0">
                <a:solidFill>
                  <a:schemeClr val="bg1"/>
                </a:solidFill>
                <a:latin typeface="+mj-lt"/>
              </a:rPr>
              <a:t>, to kill with </a:t>
            </a:r>
            <a:r>
              <a:rPr lang="en-US" sz="2100" b="1" dirty="0">
                <a:solidFill>
                  <a:srgbClr val="FFFF00"/>
                </a:solidFill>
                <a:latin typeface="+mj-lt"/>
              </a:rPr>
              <a:t>sword</a:t>
            </a:r>
            <a:r>
              <a:rPr lang="en-US" sz="2100" b="1" dirty="0">
                <a:solidFill>
                  <a:schemeClr val="bg1"/>
                </a:solidFill>
                <a:latin typeface="+mj-lt"/>
              </a:rPr>
              <a:t>, with </a:t>
            </a:r>
            <a:r>
              <a:rPr lang="en-US" sz="2100" b="1" dirty="0">
                <a:solidFill>
                  <a:srgbClr val="FFFF00"/>
                </a:solidFill>
                <a:latin typeface="+mj-lt"/>
              </a:rPr>
              <a:t>hunger</a:t>
            </a:r>
            <a:r>
              <a:rPr lang="en-US" sz="2100" b="1" dirty="0">
                <a:solidFill>
                  <a:schemeClr val="bg1"/>
                </a:solidFill>
                <a:latin typeface="+mj-lt"/>
              </a:rPr>
              <a:t>, with </a:t>
            </a:r>
            <a:r>
              <a:rPr lang="en-US" sz="2100" b="1" dirty="0">
                <a:solidFill>
                  <a:srgbClr val="FFFF00"/>
                </a:solidFill>
                <a:latin typeface="+mj-lt"/>
              </a:rPr>
              <a:t>death</a:t>
            </a:r>
            <a:r>
              <a:rPr lang="en-US" sz="2100" b="1" dirty="0">
                <a:solidFill>
                  <a:schemeClr val="bg1"/>
                </a:solidFill>
                <a:latin typeface="+mj-lt"/>
              </a:rPr>
              <a:t>, and by the </a:t>
            </a:r>
            <a:r>
              <a:rPr lang="en-US" sz="2100" b="1" dirty="0">
                <a:solidFill>
                  <a:srgbClr val="FFFF00"/>
                </a:solidFill>
                <a:latin typeface="+mj-lt"/>
              </a:rPr>
              <a:t>beasts of the earth</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212365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A pale horse (Gk. Indicates greenish yellow)</a:t>
            </a:r>
          </a:p>
          <a:p>
            <a:pPr marL="342900" indent="-342900">
              <a:buFont typeface="Arial" panose="020B0604020202020204" pitchFamily="34" charset="0"/>
              <a:buChar char="•"/>
              <a:tabLst>
                <a:tab pos="2286000" algn="l"/>
              </a:tabLst>
            </a:pPr>
            <a:r>
              <a:rPr lang="en-US" sz="2200" b="1" dirty="0">
                <a:latin typeface="+mj-lt"/>
              </a:rPr>
              <a:t>Rider was Death (Gk. sat not on but above)</a:t>
            </a:r>
          </a:p>
          <a:p>
            <a:pPr marL="342900" indent="-342900">
              <a:buFont typeface="Arial" panose="020B0604020202020204" pitchFamily="34" charset="0"/>
              <a:buChar char="•"/>
              <a:tabLst>
                <a:tab pos="2286000" algn="l"/>
              </a:tabLst>
            </a:pPr>
            <a:r>
              <a:rPr lang="en-US" sz="2200" b="1" dirty="0">
                <a:latin typeface="+mj-lt"/>
              </a:rPr>
              <a:t>Hades (the  unseen world) followed</a:t>
            </a:r>
          </a:p>
          <a:p>
            <a:pPr marL="342900" indent="-342900">
              <a:buFont typeface="Arial" panose="020B0604020202020204" pitchFamily="34" charset="0"/>
              <a:buChar char="•"/>
              <a:tabLst>
                <a:tab pos="2286000" algn="l"/>
              </a:tabLst>
            </a:pPr>
            <a:r>
              <a:rPr lang="en-US" sz="2200" b="1" dirty="0">
                <a:latin typeface="+mj-lt"/>
              </a:rPr>
              <a:t>Power given to kill one fourth of earth with:</a:t>
            </a:r>
          </a:p>
          <a:p>
            <a:pPr>
              <a:tabLst>
                <a:tab pos="2286000" algn="l"/>
              </a:tabLst>
            </a:pPr>
            <a:r>
              <a:rPr lang="en-US" sz="2200" b="1" dirty="0">
                <a:latin typeface="+mj-lt"/>
              </a:rPr>
              <a:t>     - Sword – hunger – death – beasts of the earth</a:t>
            </a:r>
          </a:p>
          <a:p>
            <a:pPr>
              <a:tabLst>
                <a:tab pos="2286000" algn="l"/>
              </a:tabLst>
            </a:pPr>
            <a:endParaRPr lang="en-US" sz="2200" b="1" dirty="0">
              <a:latin typeface="+mj-lt"/>
            </a:endParaRPr>
          </a:p>
        </p:txBody>
      </p:sp>
    </p:spTree>
    <p:extLst>
      <p:ext uri="{BB962C8B-B14F-4D97-AF65-F5344CB8AC3E}">
        <p14:creationId xmlns:p14="http://schemas.microsoft.com/office/powerpoint/2010/main" val="13816942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2185214"/>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Fourth Seal—Rider on Pale Horse</a:t>
            </a:r>
          </a:p>
          <a:p>
            <a:pPr algn="ctr"/>
            <a:endParaRPr lang="en-US" sz="2600" b="1" dirty="0">
              <a:latin typeface="+mj-lt"/>
            </a:endParaRPr>
          </a:p>
          <a:p>
            <a:pPr algn="ctr"/>
            <a:endParaRPr lang="en-US" sz="2600" b="1" dirty="0">
              <a:latin typeface="+mj-lt"/>
            </a:endParaRPr>
          </a:p>
          <a:p>
            <a:pPr algn="ctr"/>
            <a:endParaRPr lang="en-US" sz="2600" b="1" dirty="0">
              <a:latin typeface="+mj-lt"/>
            </a:endParaRP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339244"/>
            <a:ext cx="5812238" cy="300082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7  When He opened </a:t>
            </a:r>
            <a:r>
              <a:rPr lang="en-US" sz="2100" b="1" dirty="0">
                <a:solidFill>
                  <a:srgbClr val="FFFF00"/>
                </a:solidFill>
                <a:latin typeface="+mj-lt"/>
              </a:rPr>
              <a:t>the fourth seal</a:t>
            </a:r>
            <a:r>
              <a:rPr lang="en-US" sz="2100" b="1" dirty="0">
                <a:solidFill>
                  <a:schemeClr val="bg1"/>
                </a:solidFill>
                <a:latin typeface="+mj-lt"/>
              </a:rPr>
              <a:t>, I heard the voice of the fourth living creature saying, "Come and see." </a:t>
            </a:r>
          </a:p>
          <a:p>
            <a:pPr algn="just"/>
            <a:r>
              <a:rPr lang="en-US" sz="2100" b="1" dirty="0">
                <a:solidFill>
                  <a:schemeClr val="bg1"/>
                </a:solidFill>
                <a:latin typeface="+mj-lt"/>
              </a:rPr>
              <a:t>  8  So I looked, and behold, </a:t>
            </a:r>
            <a:r>
              <a:rPr lang="en-US" sz="2100" b="1" dirty="0">
                <a:solidFill>
                  <a:srgbClr val="FFFF00"/>
                </a:solidFill>
                <a:latin typeface="+mj-lt"/>
              </a:rPr>
              <a:t>a pale horse</a:t>
            </a:r>
            <a:r>
              <a:rPr lang="en-US" sz="2100" b="1" dirty="0">
                <a:solidFill>
                  <a:schemeClr val="bg1"/>
                </a:solidFill>
                <a:latin typeface="+mj-lt"/>
              </a:rPr>
              <a:t>. And the name of him who </a:t>
            </a:r>
            <a:r>
              <a:rPr lang="en-US" sz="2100" b="1" dirty="0">
                <a:solidFill>
                  <a:srgbClr val="FFFF00"/>
                </a:solidFill>
                <a:latin typeface="+mj-lt"/>
              </a:rPr>
              <a:t>sat on it was Death</a:t>
            </a:r>
            <a:r>
              <a:rPr lang="en-US" sz="2100" b="1" dirty="0">
                <a:solidFill>
                  <a:schemeClr val="bg1"/>
                </a:solidFill>
                <a:latin typeface="+mj-lt"/>
              </a:rPr>
              <a:t>, and </a:t>
            </a:r>
            <a:r>
              <a:rPr lang="en-US" sz="2100" b="1" dirty="0">
                <a:solidFill>
                  <a:srgbClr val="FFFF00"/>
                </a:solidFill>
                <a:latin typeface="+mj-lt"/>
              </a:rPr>
              <a:t>Hades followed with him</a:t>
            </a:r>
            <a:r>
              <a:rPr lang="en-US" sz="2100" b="1" dirty="0">
                <a:solidFill>
                  <a:schemeClr val="bg1"/>
                </a:solidFill>
                <a:latin typeface="+mj-lt"/>
              </a:rPr>
              <a:t>. And power was given to them over a </a:t>
            </a:r>
            <a:r>
              <a:rPr lang="en-US" sz="2100" b="1" dirty="0">
                <a:solidFill>
                  <a:srgbClr val="FFFF00"/>
                </a:solidFill>
                <a:latin typeface="+mj-lt"/>
              </a:rPr>
              <a:t>fourth of the earth</a:t>
            </a:r>
            <a:r>
              <a:rPr lang="en-US" sz="2100" b="1" dirty="0">
                <a:solidFill>
                  <a:schemeClr val="bg1"/>
                </a:solidFill>
                <a:latin typeface="+mj-lt"/>
              </a:rPr>
              <a:t>, to kill with </a:t>
            </a:r>
            <a:r>
              <a:rPr lang="en-US" sz="2100" b="1" dirty="0">
                <a:solidFill>
                  <a:srgbClr val="FFFF00"/>
                </a:solidFill>
                <a:latin typeface="+mj-lt"/>
              </a:rPr>
              <a:t>sword</a:t>
            </a:r>
            <a:r>
              <a:rPr lang="en-US" sz="2100" b="1" dirty="0">
                <a:solidFill>
                  <a:schemeClr val="bg1"/>
                </a:solidFill>
                <a:latin typeface="+mj-lt"/>
              </a:rPr>
              <a:t>, with </a:t>
            </a:r>
            <a:r>
              <a:rPr lang="en-US" sz="2100" b="1" dirty="0">
                <a:solidFill>
                  <a:srgbClr val="FFFF00"/>
                </a:solidFill>
                <a:latin typeface="+mj-lt"/>
              </a:rPr>
              <a:t>hunger</a:t>
            </a:r>
            <a:r>
              <a:rPr lang="en-US" sz="2100" b="1" dirty="0">
                <a:solidFill>
                  <a:schemeClr val="bg1"/>
                </a:solidFill>
                <a:latin typeface="+mj-lt"/>
              </a:rPr>
              <a:t>, with </a:t>
            </a:r>
            <a:r>
              <a:rPr lang="en-US" sz="2100" b="1" dirty="0">
                <a:solidFill>
                  <a:srgbClr val="FFFF00"/>
                </a:solidFill>
                <a:latin typeface="+mj-lt"/>
              </a:rPr>
              <a:t>death</a:t>
            </a:r>
            <a:r>
              <a:rPr lang="en-US" sz="2100" b="1" dirty="0">
                <a:solidFill>
                  <a:schemeClr val="bg1"/>
                </a:solidFill>
                <a:latin typeface="+mj-lt"/>
              </a:rPr>
              <a:t>, and by the </a:t>
            </a:r>
            <a:r>
              <a:rPr lang="en-US" sz="2100" b="1" dirty="0">
                <a:solidFill>
                  <a:srgbClr val="FFFF00"/>
                </a:solidFill>
                <a:latin typeface="+mj-lt"/>
              </a:rPr>
              <a:t>beasts of the earth</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2" y="1145306"/>
            <a:ext cx="11803055" cy="2462213"/>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A pale horse (Gk. Indicates greenish yellow)</a:t>
            </a:r>
          </a:p>
          <a:p>
            <a:pPr marL="342900" indent="-342900">
              <a:buFont typeface="Arial" panose="020B0604020202020204" pitchFamily="34" charset="0"/>
              <a:buChar char="•"/>
              <a:tabLst>
                <a:tab pos="2286000" algn="l"/>
              </a:tabLst>
            </a:pPr>
            <a:r>
              <a:rPr lang="en-US" sz="2200" b="1" dirty="0">
                <a:latin typeface="+mj-lt"/>
              </a:rPr>
              <a:t>Rider was Death (Gk. sat not on but above)</a:t>
            </a:r>
          </a:p>
          <a:p>
            <a:pPr marL="342900" indent="-342900">
              <a:buFont typeface="Arial" panose="020B0604020202020204" pitchFamily="34" charset="0"/>
              <a:buChar char="•"/>
              <a:tabLst>
                <a:tab pos="2286000" algn="l"/>
              </a:tabLst>
            </a:pPr>
            <a:r>
              <a:rPr lang="en-US" sz="2200" b="1" dirty="0">
                <a:latin typeface="+mj-lt"/>
              </a:rPr>
              <a:t>Hades (the  unseen world) followed</a:t>
            </a:r>
          </a:p>
          <a:p>
            <a:pPr marL="342900" indent="-342900">
              <a:buFont typeface="Arial" panose="020B0604020202020204" pitchFamily="34" charset="0"/>
              <a:buChar char="•"/>
              <a:tabLst>
                <a:tab pos="2286000" algn="l"/>
              </a:tabLst>
            </a:pPr>
            <a:r>
              <a:rPr lang="en-US" sz="2200" b="1" dirty="0">
                <a:latin typeface="+mj-lt"/>
              </a:rPr>
              <a:t>Power given to kill one fourth of earth with:</a:t>
            </a:r>
          </a:p>
          <a:p>
            <a:pPr>
              <a:tabLst>
                <a:tab pos="2286000" algn="l"/>
              </a:tabLst>
            </a:pPr>
            <a:r>
              <a:rPr lang="en-US" sz="2200" b="1" dirty="0">
                <a:latin typeface="+mj-lt"/>
              </a:rPr>
              <a:t>     - Sword – hunger – death – beasts of the earth</a:t>
            </a:r>
          </a:p>
          <a:p>
            <a:pP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One fourth—partial, not all</a:t>
            </a:r>
          </a:p>
        </p:txBody>
      </p:sp>
    </p:spTree>
    <p:extLst>
      <p:ext uri="{BB962C8B-B14F-4D97-AF65-F5344CB8AC3E}">
        <p14:creationId xmlns:p14="http://schemas.microsoft.com/office/powerpoint/2010/main" val="1196730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to show His servants—things which must shortly take place, And </a:t>
            </a:r>
            <a:r>
              <a:rPr lang="en-US" sz="2400" b="1" dirty="0">
                <a:solidFill>
                  <a:srgbClr val="FFFF00"/>
                </a:solidFill>
                <a:latin typeface="+mj-lt"/>
              </a:rPr>
              <a:t>He sent and SIGN-I-FIED it by His angel to His servant John</a:t>
            </a:r>
            <a:r>
              <a:rPr lang="en-US" sz="2400" b="1" dirty="0">
                <a:solidFill>
                  <a:schemeClr val="bg1"/>
                </a:solidFill>
                <a:latin typeface="+mj-lt"/>
              </a:rPr>
              <a:t>,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chemeClr val="bg1"/>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2708434"/>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a:p>
            <a:pPr marL="339725" indent="-339725">
              <a:spcAft>
                <a:spcPts val="1800"/>
              </a:spcAft>
              <a:buFont typeface="Arial" panose="020B0604020202020204" pitchFamily="34" charset="0"/>
              <a:buChar char="•"/>
            </a:pPr>
            <a:r>
              <a:rPr lang="en-US" sz="2800" b="1" dirty="0">
                <a:latin typeface="+mj-lt"/>
              </a:rPr>
              <a:t>It is a revelation to seven churches in Asia IN SIGNS</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9784866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2185214"/>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Fourth Seal—Rider on Pale Horse</a:t>
            </a:r>
          </a:p>
          <a:p>
            <a:pPr algn="ctr"/>
            <a:endParaRPr lang="en-US" sz="2600" b="1" dirty="0">
              <a:latin typeface="+mj-lt"/>
            </a:endParaRPr>
          </a:p>
          <a:p>
            <a:pPr algn="ctr"/>
            <a:endParaRPr lang="en-US" sz="2600" b="1" dirty="0">
              <a:latin typeface="+mj-lt"/>
            </a:endParaRPr>
          </a:p>
          <a:p>
            <a:pPr algn="ctr"/>
            <a:endParaRPr lang="en-US" sz="2600" b="1" dirty="0">
              <a:latin typeface="+mj-lt"/>
            </a:endParaRP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339244"/>
            <a:ext cx="5812238" cy="300082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7  When He opened </a:t>
            </a:r>
            <a:r>
              <a:rPr lang="en-US" sz="2100" b="1" dirty="0">
                <a:solidFill>
                  <a:srgbClr val="FFFF00"/>
                </a:solidFill>
                <a:latin typeface="+mj-lt"/>
              </a:rPr>
              <a:t>the fourth seal</a:t>
            </a:r>
            <a:r>
              <a:rPr lang="en-US" sz="2100" b="1" dirty="0">
                <a:solidFill>
                  <a:schemeClr val="bg1"/>
                </a:solidFill>
                <a:latin typeface="+mj-lt"/>
              </a:rPr>
              <a:t>, I heard the voice of the fourth living creature saying, "Come and see." </a:t>
            </a:r>
          </a:p>
          <a:p>
            <a:pPr algn="just"/>
            <a:r>
              <a:rPr lang="en-US" sz="2100" b="1" dirty="0">
                <a:solidFill>
                  <a:schemeClr val="bg1"/>
                </a:solidFill>
                <a:latin typeface="+mj-lt"/>
              </a:rPr>
              <a:t>  8  So I looked, and behold, </a:t>
            </a:r>
            <a:r>
              <a:rPr lang="en-US" sz="2100" b="1" dirty="0">
                <a:solidFill>
                  <a:srgbClr val="FFFF00"/>
                </a:solidFill>
                <a:latin typeface="+mj-lt"/>
              </a:rPr>
              <a:t>a pale horse</a:t>
            </a:r>
            <a:r>
              <a:rPr lang="en-US" sz="2100" b="1" dirty="0">
                <a:solidFill>
                  <a:schemeClr val="bg1"/>
                </a:solidFill>
                <a:latin typeface="+mj-lt"/>
              </a:rPr>
              <a:t>. And the name of him who </a:t>
            </a:r>
            <a:r>
              <a:rPr lang="en-US" sz="2100" b="1" dirty="0">
                <a:solidFill>
                  <a:srgbClr val="FFFF00"/>
                </a:solidFill>
                <a:latin typeface="+mj-lt"/>
              </a:rPr>
              <a:t>sat on it was Death</a:t>
            </a:r>
            <a:r>
              <a:rPr lang="en-US" sz="2100" b="1" dirty="0">
                <a:solidFill>
                  <a:schemeClr val="bg1"/>
                </a:solidFill>
                <a:latin typeface="+mj-lt"/>
              </a:rPr>
              <a:t>, and </a:t>
            </a:r>
            <a:r>
              <a:rPr lang="en-US" sz="2100" b="1" dirty="0">
                <a:solidFill>
                  <a:srgbClr val="FFFF00"/>
                </a:solidFill>
                <a:latin typeface="+mj-lt"/>
              </a:rPr>
              <a:t>Hades followed with him</a:t>
            </a:r>
            <a:r>
              <a:rPr lang="en-US" sz="2100" b="1" dirty="0">
                <a:solidFill>
                  <a:schemeClr val="bg1"/>
                </a:solidFill>
                <a:latin typeface="+mj-lt"/>
              </a:rPr>
              <a:t>. And power was given to them over a </a:t>
            </a:r>
            <a:r>
              <a:rPr lang="en-US" sz="2100" b="1" dirty="0">
                <a:solidFill>
                  <a:srgbClr val="FFFF00"/>
                </a:solidFill>
                <a:latin typeface="+mj-lt"/>
              </a:rPr>
              <a:t>fourth of the earth</a:t>
            </a:r>
            <a:r>
              <a:rPr lang="en-US" sz="2100" b="1" dirty="0">
                <a:solidFill>
                  <a:schemeClr val="bg1"/>
                </a:solidFill>
                <a:latin typeface="+mj-lt"/>
              </a:rPr>
              <a:t>, to kill with </a:t>
            </a:r>
            <a:r>
              <a:rPr lang="en-US" sz="2100" b="1" dirty="0">
                <a:solidFill>
                  <a:srgbClr val="FFFF00"/>
                </a:solidFill>
                <a:latin typeface="+mj-lt"/>
              </a:rPr>
              <a:t>sword</a:t>
            </a:r>
            <a:r>
              <a:rPr lang="en-US" sz="2100" b="1" dirty="0">
                <a:solidFill>
                  <a:schemeClr val="bg1"/>
                </a:solidFill>
                <a:latin typeface="+mj-lt"/>
              </a:rPr>
              <a:t>, with </a:t>
            </a:r>
            <a:r>
              <a:rPr lang="en-US" sz="2100" b="1" dirty="0">
                <a:solidFill>
                  <a:srgbClr val="FFFF00"/>
                </a:solidFill>
                <a:latin typeface="+mj-lt"/>
              </a:rPr>
              <a:t>hunger</a:t>
            </a:r>
            <a:r>
              <a:rPr lang="en-US" sz="2100" b="1" dirty="0">
                <a:solidFill>
                  <a:schemeClr val="bg1"/>
                </a:solidFill>
                <a:latin typeface="+mj-lt"/>
              </a:rPr>
              <a:t>, with </a:t>
            </a:r>
            <a:r>
              <a:rPr lang="en-US" sz="2100" b="1" dirty="0">
                <a:solidFill>
                  <a:srgbClr val="FFFF00"/>
                </a:solidFill>
                <a:latin typeface="+mj-lt"/>
              </a:rPr>
              <a:t>death</a:t>
            </a:r>
            <a:r>
              <a:rPr lang="en-US" sz="2100" b="1" dirty="0">
                <a:solidFill>
                  <a:schemeClr val="bg1"/>
                </a:solidFill>
                <a:latin typeface="+mj-lt"/>
              </a:rPr>
              <a:t>, and by the </a:t>
            </a:r>
            <a:r>
              <a:rPr lang="en-US" sz="2100" b="1" dirty="0">
                <a:solidFill>
                  <a:srgbClr val="FFFF00"/>
                </a:solidFill>
                <a:latin typeface="+mj-lt"/>
              </a:rPr>
              <a:t>beasts of the earth</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2" y="1145306"/>
            <a:ext cx="11803055" cy="313932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A pale horse (Gk. Indicates greenish yellow)</a:t>
            </a:r>
          </a:p>
          <a:p>
            <a:pPr marL="342900" indent="-342900">
              <a:buFont typeface="Arial" panose="020B0604020202020204" pitchFamily="34" charset="0"/>
              <a:buChar char="•"/>
              <a:tabLst>
                <a:tab pos="2286000" algn="l"/>
              </a:tabLst>
            </a:pPr>
            <a:r>
              <a:rPr lang="en-US" sz="2200" b="1" dirty="0">
                <a:latin typeface="+mj-lt"/>
              </a:rPr>
              <a:t>Rider was Death (Gk. sat not on but above)</a:t>
            </a:r>
          </a:p>
          <a:p>
            <a:pPr marL="342900" indent="-342900">
              <a:buFont typeface="Arial" panose="020B0604020202020204" pitchFamily="34" charset="0"/>
              <a:buChar char="•"/>
              <a:tabLst>
                <a:tab pos="2286000" algn="l"/>
              </a:tabLst>
            </a:pPr>
            <a:r>
              <a:rPr lang="en-US" sz="2200" b="1" dirty="0">
                <a:latin typeface="+mj-lt"/>
              </a:rPr>
              <a:t>Hades (the  unseen world) followed</a:t>
            </a:r>
          </a:p>
          <a:p>
            <a:pPr marL="342900" indent="-342900">
              <a:buFont typeface="Arial" panose="020B0604020202020204" pitchFamily="34" charset="0"/>
              <a:buChar char="•"/>
              <a:tabLst>
                <a:tab pos="2286000" algn="l"/>
              </a:tabLst>
            </a:pPr>
            <a:r>
              <a:rPr lang="en-US" sz="2200" b="1" dirty="0">
                <a:latin typeface="+mj-lt"/>
              </a:rPr>
              <a:t>Power given to kill one fourth of earth with:</a:t>
            </a:r>
          </a:p>
          <a:p>
            <a:pPr>
              <a:tabLst>
                <a:tab pos="2286000" algn="l"/>
              </a:tabLst>
            </a:pPr>
            <a:r>
              <a:rPr lang="en-US" sz="2200" b="1" dirty="0">
                <a:latin typeface="+mj-lt"/>
              </a:rPr>
              <a:t>     - Sword – hunger – death – beasts of the earth</a:t>
            </a:r>
          </a:p>
          <a:p>
            <a:pP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One fourth—partial, not all</a:t>
            </a:r>
          </a:p>
          <a:p>
            <a:pPr marL="342900" indent="-342900">
              <a:buFont typeface="Arial" panose="020B0604020202020204" pitchFamily="34" charset="0"/>
              <a:buChar char="•"/>
              <a:tabLst>
                <a:tab pos="2286000" algn="l"/>
              </a:tabLst>
            </a:pPr>
            <a:r>
              <a:rPr lang="en-US" sz="2200" b="1" dirty="0">
                <a:latin typeface="+mj-lt"/>
              </a:rPr>
              <a:t>Sword—not same word used in verse  4 (cf. Jer. 27:9*, 13:-14; 21:7-9; </a:t>
            </a:r>
            <a:r>
              <a:rPr lang="en-US" sz="2200" b="1" dirty="0" err="1">
                <a:latin typeface="+mj-lt"/>
              </a:rPr>
              <a:t>Eze</a:t>
            </a:r>
            <a:r>
              <a:rPr lang="en-US" sz="2200" b="1" dirty="0">
                <a:latin typeface="+mj-lt"/>
              </a:rPr>
              <a:t>. 33:27-28; Amos 4:6-10</a:t>
            </a:r>
          </a:p>
          <a:p>
            <a:pPr>
              <a:tabLst>
                <a:tab pos="2286000" algn="l"/>
              </a:tabLst>
            </a:pPr>
            <a:endParaRPr lang="en-US" sz="2200" b="1" dirty="0">
              <a:latin typeface="+mj-lt"/>
            </a:endParaRPr>
          </a:p>
        </p:txBody>
      </p:sp>
    </p:spTree>
    <p:extLst>
      <p:ext uri="{BB962C8B-B14F-4D97-AF65-F5344CB8AC3E}">
        <p14:creationId xmlns:p14="http://schemas.microsoft.com/office/powerpoint/2010/main" val="40751154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2185214"/>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Fourth Seal—Rider on Pale Horse</a:t>
            </a:r>
          </a:p>
          <a:p>
            <a:pPr algn="ctr"/>
            <a:endParaRPr lang="en-US" sz="2600" b="1" dirty="0">
              <a:latin typeface="+mj-lt"/>
            </a:endParaRPr>
          </a:p>
          <a:p>
            <a:pPr algn="ctr"/>
            <a:endParaRPr lang="en-US" sz="2600" b="1" dirty="0">
              <a:latin typeface="+mj-lt"/>
            </a:endParaRPr>
          </a:p>
          <a:p>
            <a:pPr algn="ctr"/>
            <a:endParaRPr lang="en-US" sz="2600" b="1" dirty="0">
              <a:latin typeface="+mj-lt"/>
            </a:endParaRP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339244"/>
            <a:ext cx="5812238" cy="300082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7  When He opened </a:t>
            </a:r>
            <a:r>
              <a:rPr lang="en-US" sz="2100" b="1" dirty="0">
                <a:solidFill>
                  <a:srgbClr val="FFFF00"/>
                </a:solidFill>
                <a:latin typeface="+mj-lt"/>
              </a:rPr>
              <a:t>the fourth seal</a:t>
            </a:r>
            <a:r>
              <a:rPr lang="en-US" sz="2100" b="1" dirty="0">
                <a:solidFill>
                  <a:schemeClr val="bg1"/>
                </a:solidFill>
                <a:latin typeface="+mj-lt"/>
              </a:rPr>
              <a:t>, I heard the voice of the fourth living creature saying, "Come and see." </a:t>
            </a:r>
          </a:p>
          <a:p>
            <a:pPr algn="just"/>
            <a:r>
              <a:rPr lang="en-US" sz="2100" b="1" dirty="0">
                <a:solidFill>
                  <a:schemeClr val="bg1"/>
                </a:solidFill>
                <a:latin typeface="+mj-lt"/>
              </a:rPr>
              <a:t>  8  So I looked, and behold, </a:t>
            </a:r>
            <a:r>
              <a:rPr lang="en-US" sz="2100" b="1" dirty="0">
                <a:solidFill>
                  <a:srgbClr val="FFFF00"/>
                </a:solidFill>
                <a:latin typeface="+mj-lt"/>
              </a:rPr>
              <a:t>a pale horse</a:t>
            </a:r>
            <a:r>
              <a:rPr lang="en-US" sz="2100" b="1" dirty="0">
                <a:solidFill>
                  <a:schemeClr val="bg1"/>
                </a:solidFill>
                <a:latin typeface="+mj-lt"/>
              </a:rPr>
              <a:t>. And the name of him who </a:t>
            </a:r>
            <a:r>
              <a:rPr lang="en-US" sz="2100" b="1" dirty="0">
                <a:solidFill>
                  <a:srgbClr val="FFFF00"/>
                </a:solidFill>
                <a:latin typeface="+mj-lt"/>
              </a:rPr>
              <a:t>sat on it was Death</a:t>
            </a:r>
            <a:r>
              <a:rPr lang="en-US" sz="2100" b="1" dirty="0">
                <a:solidFill>
                  <a:schemeClr val="bg1"/>
                </a:solidFill>
                <a:latin typeface="+mj-lt"/>
              </a:rPr>
              <a:t>, and </a:t>
            </a:r>
            <a:r>
              <a:rPr lang="en-US" sz="2100" b="1" dirty="0">
                <a:solidFill>
                  <a:srgbClr val="FFFF00"/>
                </a:solidFill>
                <a:latin typeface="+mj-lt"/>
              </a:rPr>
              <a:t>Hades followed with him</a:t>
            </a:r>
            <a:r>
              <a:rPr lang="en-US" sz="2100" b="1" dirty="0">
                <a:solidFill>
                  <a:schemeClr val="bg1"/>
                </a:solidFill>
                <a:latin typeface="+mj-lt"/>
              </a:rPr>
              <a:t>. And power was given to them over a </a:t>
            </a:r>
            <a:r>
              <a:rPr lang="en-US" sz="2100" b="1" dirty="0">
                <a:solidFill>
                  <a:srgbClr val="FFFF00"/>
                </a:solidFill>
                <a:latin typeface="+mj-lt"/>
              </a:rPr>
              <a:t>fourth of the earth</a:t>
            </a:r>
            <a:r>
              <a:rPr lang="en-US" sz="2100" b="1" dirty="0">
                <a:solidFill>
                  <a:schemeClr val="bg1"/>
                </a:solidFill>
                <a:latin typeface="+mj-lt"/>
              </a:rPr>
              <a:t>, to kill with </a:t>
            </a:r>
            <a:r>
              <a:rPr lang="en-US" sz="2100" b="1" dirty="0">
                <a:solidFill>
                  <a:srgbClr val="FFFF00"/>
                </a:solidFill>
                <a:latin typeface="+mj-lt"/>
              </a:rPr>
              <a:t>sword</a:t>
            </a:r>
            <a:r>
              <a:rPr lang="en-US" sz="2100" b="1" dirty="0">
                <a:solidFill>
                  <a:schemeClr val="bg1"/>
                </a:solidFill>
                <a:latin typeface="+mj-lt"/>
              </a:rPr>
              <a:t>, with </a:t>
            </a:r>
            <a:r>
              <a:rPr lang="en-US" sz="2100" b="1" dirty="0">
                <a:solidFill>
                  <a:srgbClr val="FFFF00"/>
                </a:solidFill>
                <a:latin typeface="+mj-lt"/>
              </a:rPr>
              <a:t>hunger</a:t>
            </a:r>
            <a:r>
              <a:rPr lang="en-US" sz="2100" b="1" dirty="0">
                <a:solidFill>
                  <a:schemeClr val="bg1"/>
                </a:solidFill>
                <a:latin typeface="+mj-lt"/>
              </a:rPr>
              <a:t>, with </a:t>
            </a:r>
            <a:r>
              <a:rPr lang="en-US" sz="2100" b="1" dirty="0">
                <a:solidFill>
                  <a:srgbClr val="FFFF00"/>
                </a:solidFill>
                <a:latin typeface="+mj-lt"/>
              </a:rPr>
              <a:t>death</a:t>
            </a:r>
            <a:r>
              <a:rPr lang="en-US" sz="2100" b="1" dirty="0">
                <a:solidFill>
                  <a:schemeClr val="bg1"/>
                </a:solidFill>
                <a:latin typeface="+mj-lt"/>
              </a:rPr>
              <a:t>, and by the </a:t>
            </a:r>
            <a:r>
              <a:rPr lang="en-US" sz="2100" b="1" dirty="0">
                <a:solidFill>
                  <a:srgbClr val="FFFF00"/>
                </a:solidFill>
                <a:latin typeface="+mj-lt"/>
              </a:rPr>
              <a:t>beasts of the earth</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2" y="1145306"/>
            <a:ext cx="11803055" cy="3816429"/>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A pale horse (Gk. Indicates greenish yellow)</a:t>
            </a:r>
          </a:p>
          <a:p>
            <a:pPr marL="342900" indent="-342900">
              <a:buFont typeface="Arial" panose="020B0604020202020204" pitchFamily="34" charset="0"/>
              <a:buChar char="•"/>
              <a:tabLst>
                <a:tab pos="2286000" algn="l"/>
              </a:tabLst>
            </a:pPr>
            <a:r>
              <a:rPr lang="en-US" sz="2200" b="1" dirty="0">
                <a:latin typeface="+mj-lt"/>
              </a:rPr>
              <a:t>Rider was Death (Gk. sat not on but above)</a:t>
            </a:r>
          </a:p>
          <a:p>
            <a:pPr marL="342900" indent="-342900">
              <a:buFont typeface="Arial" panose="020B0604020202020204" pitchFamily="34" charset="0"/>
              <a:buChar char="•"/>
              <a:tabLst>
                <a:tab pos="2286000" algn="l"/>
              </a:tabLst>
            </a:pPr>
            <a:r>
              <a:rPr lang="en-US" sz="2200" b="1" dirty="0">
                <a:latin typeface="+mj-lt"/>
              </a:rPr>
              <a:t>Hades (the  unseen world) followed</a:t>
            </a:r>
          </a:p>
          <a:p>
            <a:pPr marL="342900" indent="-342900">
              <a:buFont typeface="Arial" panose="020B0604020202020204" pitchFamily="34" charset="0"/>
              <a:buChar char="•"/>
              <a:tabLst>
                <a:tab pos="2286000" algn="l"/>
              </a:tabLst>
            </a:pPr>
            <a:r>
              <a:rPr lang="en-US" sz="2200" b="1" dirty="0">
                <a:latin typeface="+mj-lt"/>
              </a:rPr>
              <a:t>Power given to kill one fourth of earth with:</a:t>
            </a:r>
          </a:p>
          <a:p>
            <a:pPr>
              <a:tabLst>
                <a:tab pos="2286000" algn="l"/>
              </a:tabLst>
            </a:pPr>
            <a:r>
              <a:rPr lang="en-US" sz="2200" b="1" dirty="0">
                <a:latin typeface="+mj-lt"/>
              </a:rPr>
              <a:t>     - Sword – hunger – death – beasts of the earth</a:t>
            </a:r>
          </a:p>
          <a:p>
            <a:pP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One fourth—partial, not all</a:t>
            </a:r>
          </a:p>
          <a:p>
            <a:pPr marL="342900" indent="-342900">
              <a:buFont typeface="Arial" panose="020B0604020202020204" pitchFamily="34" charset="0"/>
              <a:buChar char="•"/>
              <a:tabLst>
                <a:tab pos="2286000" algn="l"/>
              </a:tabLst>
            </a:pPr>
            <a:r>
              <a:rPr lang="en-US" sz="2200" b="1" dirty="0">
                <a:latin typeface="+mj-lt"/>
              </a:rPr>
              <a:t>Sword—not same word used in verse  4 (cf. Jer. 27:9*, 13:-14; 21:7-9; </a:t>
            </a:r>
            <a:r>
              <a:rPr lang="en-US" sz="2200" b="1" dirty="0" err="1">
                <a:latin typeface="+mj-lt"/>
              </a:rPr>
              <a:t>Eze</a:t>
            </a:r>
            <a:r>
              <a:rPr lang="en-US" sz="2200" b="1" dirty="0">
                <a:latin typeface="+mj-lt"/>
              </a:rPr>
              <a:t>. 33:27-28; Amos 4:6-10</a:t>
            </a:r>
          </a:p>
          <a:p>
            <a:pPr marL="342900" indent="-342900">
              <a:buFont typeface="Arial" panose="020B0604020202020204" pitchFamily="34" charset="0"/>
              <a:buChar char="•"/>
              <a:tabLst>
                <a:tab pos="2286000" algn="l"/>
              </a:tabLst>
            </a:pPr>
            <a:r>
              <a:rPr lang="en-US" sz="2200" b="1" dirty="0">
                <a:latin typeface="+mj-lt"/>
              </a:rPr>
              <a:t>God’s four judgments, </a:t>
            </a:r>
            <a:r>
              <a:rPr lang="en-US" sz="2200" b="1" dirty="0" err="1">
                <a:latin typeface="+mj-lt"/>
              </a:rPr>
              <a:t>Eze</a:t>
            </a:r>
            <a:r>
              <a:rPr lang="en-US" sz="2200" b="1" dirty="0">
                <a:latin typeface="+mj-lt"/>
              </a:rPr>
              <a:t>. 14:21**; </a:t>
            </a:r>
            <a:r>
              <a:rPr lang="en-US" sz="2200" b="1" dirty="0" err="1">
                <a:latin typeface="+mj-lt"/>
              </a:rPr>
              <a:t>Eze</a:t>
            </a:r>
            <a:r>
              <a:rPr lang="en-US" sz="2200" b="1" dirty="0">
                <a:latin typeface="+mj-lt"/>
              </a:rPr>
              <a:t>. 5--sword (v. 12); famine (17) pestilence (12); beasts (17)</a:t>
            </a:r>
          </a:p>
          <a:p>
            <a:pPr>
              <a:tabLst>
                <a:tab pos="2286000" algn="l"/>
              </a:tabLst>
            </a:pPr>
            <a:endParaRPr lang="en-US" sz="2200" b="1" dirty="0">
              <a:latin typeface="+mj-lt"/>
            </a:endParaRPr>
          </a:p>
          <a:p>
            <a:pPr>
              <a:tabLst>
                <a:tab pos="2286000" algn="l"/>
              </a:tabLst>
            </a:pPr>
            <a:endParaRPr lang="en-US" sz="2200" b="1" dirty="0">
              <a:latin typeface="+mj-lt"/>
            </a:endParaRPr>
          </a:p>
        </p:txBody>
      </p:sp>
    </p:spTree>
    <p:extLst>
      <p:ext uri="{BB962C8B-B14F-4D97-AF65-F5344CB8AC3E}">
        <p14:creationId xmlns:p14="http://schemas.microsoft.com/office/powerpoint/2010/main" val="17048246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2185214"/>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Fourth Seal—Rider on Pale Horse</a:t>
            </a:r>
          </a:p>
          <a:p>
            <a:pPr algn="ctr"/>
            <a:endParaRPr lang="en-US" sz="2600" b="1" dirty="0">
              <a:latin typeface="+mj-lt"/>
            </a:endParaRPr>
          </a:p>
          <a:p>
            <a:pPr algn="ctr"/>
            <a:endParaRPr lang="en-US" sz="2600" b="1" dirty="0">
              <a:latin typeface="+mj-lt"/>
            </a:endParaRPr>
          </a:p>
          <a:p>
            <a:pPr algn="ctr"/>
            <a:endParaRPr lang="en-US" sz="2600" b="1" dirty="0">
              <a:latin typeface="+mj-lt"/>
            </a:endParaRP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339244"/>
            <a:ext cx="5812238" cy="300082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7  When He opened </a:t>
            </a:r>
            <a:r>
              <a:rPr lang="en-US" sz="2100" b="1" dirty="0">
                <a:solidFill>
                  <a:srgbClr val="FFFF00"/>
                </a:solidFill>
                <a:latin typeface="+mj-lt"/>
              </a:rPr>
              <a:t>the fourth seal</a:t>
            </a:r>
            <a:r>
              <a:rPr lang="en-US" sz="2100" b="1" dirty="0">
                <a:solidFill>
                  <a:schemeClr val="bg1"/>
                </a:solidFill>
                <a:latin typeface="+mj-lt"/>
              </a:rPr>
              <a:t>, I heard the voice of the fourth living creature saying, "Come and see." </a:t>
            </a:r>
          </a:p>
          <a:p>
            <a:pPr algn="just"/>
            <a:r>
              <a:rPr lang="en-US" sz="2100" b="1" dirty="0">
                <a:solidFill>
                  <a:schemeClr val="bg1"/>
                </a:solidFill>
                <a:latin typeface="+mj-lt"/>
              </a:rPr>
              <a:t>  8  So I looked, and behold, </a:t>
            </a:r>
            <a:r>
              <a:rPr lang="en-US" sz="2100" b="1" dirty="0">
                <a:solidFill>
                  <a:srgbClr val="FFFF00"/>
                </a:solidFill>
                <a:latin typeface="+mj-lt"/>
              </a:rPr>
              <a:t>a pale horse</a:t>
            </a:r>
            <a:r>
              <a:rPr lang="en-US" sz="2100" b="1" dirty="0">
                <a:solidFill>
                  <a:schemeClr val="bg1"/>
                </a:solidFill>
                <a:latin typeface="+mj-lt"/>
              </a:rPr>
              <a:t>. And the name of him who </a:t>
            </a:r>
            <a:r>
              <a:rPr lang="en-US" sz="2100" b="1" dirty="0">
                <a:solidFill>
                  <a:srgbClr val="FFFF00"/>
                </a:solidFill>
                <a:latin typeface="+mj-lt"/>
              </a:rPr>
              <a:t>sat on it was Death</a:t>
            </a:r>
            <a:r>
              <a:rPr lang="en-US" sz="2100" b="1" dirty="0">
                <a:solidFill>
                  <a:schemeClr val="bg1"/>
                </a:solidFill>
                <a:latin typeface="+mj-lt"/>
              </a:rPr>
              <a:t>, and </a:t>
            </a:r>
            <a:r>
              <a:rPr lang="en-US" sz="2100" b="1" dirty="0">
                <a:solidFill>
                  <a:srgbClr val="FFFF00"/>
                </a:solidFill>
                <a:latin typeface="+mj-lt"/>
              </a:rPr>
              <a:t>Hades followed with him</a:t>
            </a:r>
            <a:r>
              <a:rPr lang="en-US" sz="2100" b="1" dirty="0">
                <a:solidFill>
                  <a:schemeClr val="bg1"/>
                </a:solidFill>
                <a:latin typeface="+mj-lt"/>
              </a:rPr>
              <a:t>. And power was given to them over a </a:t>
            </a:r>
            <a:r>
              <a:rPr lang="en-US" sz="2100" b="1" dirty="0">
                <a:solidFill>
                  <a:srgbClr val="FFFF00"/>
                </a:solidFill>
                <a:latin typeface="+mj-lt"/>
              </a:rPr>
              <a:t>fourth of the earth</a:t>
            </a:r>
            <a:r>
              <a:rPr lang="en-US" sz="2100" b="1" dirty="0">
                <a:solidFill>
                  <a:schemeClr val="bg1"/>
                </a:solidFill>
                <a:latin typeface="+mj-lt"/>
              </a:rPr>
              <a:t>, to kill with </a:t>
            </a:r>
            <a:r>
              <a:rPr lang="en-US" sz="2100" b="1" dirty="0">
                <a:solidFill>
                  <a:srgbClr val="FFFF00"/>
                </a:solidFill>
                <a:latin typeface="+mj-lt"/>
              </a:rPr>
              <a:t>sword</a:t>
            </a:r>
            <a:r>
              <a:rPr lang="en-US" sz="2100" b="1" dirty="0">
                <a:solidFill>
                  <a:schemeClr val="bg1"/>
                </a:solidFill>
                <a:latin typeface="+mj-lt"/>
              </a:rPr>
              <a:t>, with </a:t>
            </a:r>
            <a:r>
              <a:rPr lang="en-US" sz="2100" b="1" dirty="0">
                <a:solidFill>
                  <a:srgbClr val="FFFF00"/>
                </a:solidFill>
                <a:latin typeface="+mj-lt"/>
              </a:rPr>
              <a:t>hunger</a:t>
            </a:r>
            <a:r>
              <a:rPr lang="en-US" sz="2100" b="1" dirty="0">
                <a:solidFill>
                  <a:schemeClr val="bg1"/>
                </a:solidFill>
                <a:latin typeface="+mj-lt"/>
              </a:rPr>
              <a:t>, with </a:t>
            </a:r>
            <a:r>
              <a:rPr lang="en-US" sz="2100" b="1" dirty="0">
                <a:solidFill>
                  <a:srgbClr val="FFFF00"/>
                </a:solidFill>
                <a:latin typeface="+mj-lt"/>
              </a:rPr>
              <a:t>death</a:t>
            </a:r>
            <a:r>
              <a:rPr lang="en-US" sz="2100" b="1" dirty="0">
                <a:solidFill>
                  <a:schemeClr val="bg1"/>
                </a:solidFill>
                <a:latin typeface="+mj-lt"/>
              </a:rPr>
              <a:t>, and by the </a:t>
            </a:r>
            <a:r>
              <a:rPr lang="en-US" sz="2100" b="1" dirty="0">
                <a:solidFill>
                  <a:srgbClr val="FFFF00"/>
                </a:solidFill>
                <a:latin typeface="+mj-lt"/>
              </a:rPr>
              <a:t>beasts of the earth</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2" y="1145306"/>
            <a:ext cx="11803055" cy="4524315"/>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A pale horse (Gk. Indicates greenish yellow)</a:t>
            </a:r>
          </a:p>
          <a:p>
            <a:pPr marL="342900" indent="-342900">
              <a:buFont typeface="Arial" panose="020B0604020202020204" pitchFamily="34" charset="0"/>
              <a:buChar char="•"/>
              <a:tabLst>
                <a:tab pos="2286000" algn="l"/>
              </a:tabLst>
            </a:pPr>
            <a:r>
              <a:rPr lang="en-US" sz="2200" b="1" dirty="0">
                <a:latin typeface="+mj-lt"/>
              </a:rPr>
              <a:t>Rider was Death (Gk. sat not on but above)</a:t>
            </a:r>
          </a:p>
          <a:p>
            <a:pPr marL="342900" indent="-342900">
              <a:buFont typeface="Arial" panose="020B0604020202020204" pitchFamily="34" charset="0"/>
              <a:buChar char="•"/>
              <a:tabLst>
                <a:tab pos="2286000" algn="l"/>
              </a:tabLst>
            </a:pPr>
            <a:r>
              <a:rPr lang="en-US" sz="2200" b="1" dirty="0">
                <a:latin typeface="+mj-lt"/>
              </a:rPr>
              <a:t>Hades (the  unseen world) followed</a:t>
            </a:r>
          </a:p>
          <a:p>
            <a:pPr marL="342900" indent="-342900">
              <a:buFont typeface="Arial" panose="020B0604020202020204" pitchFamily="34" charset="0"/>
              <a:buChar char="•"/>
              <a:tabLst>
                <a:tab pos="2286000" algn="l"/>
              </a:tabLst>
            </a:pPr>
            <a:r>
              <a:rPr lang="en-US" sz="2200" b="1" dirty="0">
                <a:latin typeface="+mj-lt"/>
              </a:rPr>
              <a:t>Power given to kill one fourth of earth with:</a:t>
            </a:r>
          </a:p>
          <a:p>
            <a:pPr>
              <a:tabLst>
                <a:tab pos="2286000" algn="l"/>
              </a:tabLst>
            </a:pPr>
            <a:r>
              <a:rPr lang="en-US" sz="2200" b="1" dirty="0">
                <a:latin typeface="+mj-lt"/>
              </a:rPr>
              <a:t>     - Sword – hunger – death – beasts of the earth</a:t>
            </a:r>
          </a:p>
          <a:p>
            <a:pP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One fourth—partial, not all</a:t>
            </a:r>
          </a:p>
          <a:p>
            <a:pPr marL="342900" indent="-342900">
              <a:buFont typeface="Arial" panose="020B0604020202020204" pitchFamily="34" charset="0"/>
              <a:buChar char="•"/>
              <a:tabLst>
                <a:tab pos="2286000" algn="l"/>
              </a:tabLst>
            </a:pPr>
            <a:r>
              <a:rPr lang="en-US" sz="2200" b="1" dirty="0">
                <a:latin typeface="+mj-lt"/>
              </a:rPr>
              <a:t>Sword—not same word used in verse  4 (cf. Jer. 27:9*, 13:-14; 21:7-9; </a:t>
            </a:r>
            <a:r>
              <a:rPr lang="en-US" sz="2200" b="1" dirty="0" err="1">
                <a:latin typeface="+mj-lt"/>
              </a:rPr>
              <a:t>Eze</a:t>
            </a:r>
            <a:r>
              <a:rPr lang="en-US" sz="2200" b="1" dirty="0">
                <a:latin typeface="+mj-lt"/>
              </a:rPr>
              <a:t>. 33:27-28; Amos 4:6-10</a:t>
            </a:r>
          </a:p>
          <a:p>
            <a:pPr marL="342900" indent="-342900">
              <a:buFont typeface="Arial" panose="020B0604020202020204" pitchFamily="34" charset="0"/>
              <a:buChar char="•"/>
              <a:tabLst>
                <a:tab pos="2286000" algn="l"/>
              </a:tabLst>
            </a:pPr>
            <a:r>
              <a:rPr lang="en-US" sz="2200" b="1" dirty="0">
                <a:latin typeface="+mj-lt"/>
              </a:rPr>
              <a:t>God’s four judgments, </a:t>
            </a:r>
            <a:r>
              <a:rPr lang="en-US" sz="2200" b="1" dirty="0" err="1">
                <a:latin typeface="+mj-lt"/>
              </a:rPr>
              <a:t>Eze</a:t>
            </a:r>
            <a:r>
              <a:rPr lang="en-US" sz="2200" b="1" dirty="0">
                <a:latin typeface="+mj-lt"/>
              </a:rPr>
              <a:t>. 14:21**; </a:t>
            </a:r>
            <a:r>
              <a:rPr lang="en-US" sz="2200" b="1" dirty="0" err="1">
                <a:latin typeface="+mj-lt"/>
              </a:rPr>
              <a:t>Eze</a:t>
            </a:r>
            <a:r>
              <a:rPr lang="en-US" sz="2200" b="1" dirty="0">
                <a:latin typeface="+mj-lt"/>
              </a:rPr>
              <a:t>. 5--sword (v. 12); famine (17) pestilence (12); beasts (17)</a:t>
            </a:r>
          </a:p>
          <a:p>
            <a:pPr>
              <a:tabLst>
                <a:tab pos="2286000" algn="l"/>
              </a:tabLst>
            </a:pPr>
            <a:endParaRPr lang="en-US" sz="2200" b="1" dirty="0">
              <a:latin typeface="+mj-lt"/>
            </a:endParaRPr>
          </a:p>
          <a:p>
            <a:pPr lvl="3" algn="ctr">
              <a:tabLst>
                <a:tab pos="2286000" algn="l"/>
              </a:tabLst>
            </a:pPr>
            <a:r>
              <a:rPr lang="en-US" sz="2400" b="1" dirty="0">
                <a:latin typeface="+mj-lt"/>
              </a:rPr>
              <a:t>SUMMARY OF SEALS</a:t>
            </a:r>
          </a:p>
          <a:p>
            <a:pPr marL="342900" indent="-342900">
              <a:buFont typeface="Arial" panose="020B0604020202020204" pitchFamily="34" charset="0"/>
              <a:buChar char="•"/>
              <a:tabLst>
                <a:tab pos="2286000" algn="l"/>
              </a:tabLst>
            </a:pPr>
            <a:r>
              <a:rPr lang="en-US" sz="2200" b="1" dirty="0">
                <a:latin typeface="+mj-lt"/>
              </a:rPr>
              <a:t>First seal—White horse ridden by Jesus went out conquering (overcoming) and overcoming</a:t>
            </a:r>
          </a:p>
          <a:p>
            <a:pPr marL="342900" indent="-342900">
              <a:buFont typeface="Arial" panose="020B0604020202020204" pitchFamily="34" charset="0"/>
              <a:buChar char="•"/>
              <a:tabLst>
                <a:tab pos="2286000" algn="l"/>
              </a:tabLst>
            </a:pPr>
            <a:r>
              <a:rPr lang="en-US" sz="2200" b="1" dirty="0">
                <a:latin typeface="+mj-lt"/>
              </a:rPr>
              <a:t>Second seal—Red horse God granted permission for martyrdom</a:t>
            </a:r>
          </a:p>
        </p:txBody>
      </p:sp>
    </p:spTree>
    <p:extLst>
      <p:ext uri="{BB962C8B-B14F-4D97-AF65-F5344CB8AC3E}">
        <p14:creationId xmlns:p14="http://schemas.microsoft.com/office/powerpoint/2010/main" val="7637033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2185214"/>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Fourth Seal—Rider on Pale Horse</a:t>
            </a:r>
          </a:p>
          <a:p>
            <a:pPr algn="ctr"/>
            <a:endParaRPr lang="en-US" sz="2600" b="1" dirty="0">
              <a:latin typeface="+mj-lt"/>
            </a:endParaRPr>
          </a:p>
          <a:p>
            <a:pPr algn="ctr"/>
            <a:endParaRPr lang="en-US" sz="2600" b="1" dirty="0">
              <a:latin typeface="+mj-lt"/>
            </a:endParaRPr>
          </a:p>
          <a:p>
            <a:pPr algn="ctr"/>
            <a:endParaRPr lang="en-US" sz="2600" b="1" dirty="0">
              <a:latin typeface="+mj-lt"/>
            </a:endParaRP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339244"/>
            <a:ext cx="5812238" cy="300082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7  When He opened </a:t>
            </a:r>
            <a:r>
              <a:rPr lang="en-US" sz="2100" b="1" dirty="0">
                <a:solidFill>
                  <a:srgbClr val="FFFF00"/>
                </a:solidFill>
                <a:latin typeface="+mj-lt"/>
              </a:rPr>
              <a:t>the fourth seal</a:t>
            </a:r>
            <a:r>
              <a:rPr lang="en-US" sz="2100" b="1" dirty="0">
                <a:solidFill>
                  <a:schemeClr val="bg1"/>
                </a:solidFill>
                <a:latin typeface="+mj-lt"/>
              </a:rPr>
              <a:t>, I heard the voice of the fourth living creature saying, "Come and see." </a:t>
            </a:r>
          </a:p>
          <a:p>
            <a:pPr algn="just"/>
            <a:r>
              <a:rPr lang="en-US" sz="2100" b="1" dirty="0">
                <a:solidFill>
                  <a:schemeClr val="bg1"/>
                </a:solidFill>
                <a:latin typeface="+mj-lt"/>
              </a:rPr>
              <a:t>  8  So I looked, and behold, </a:t>
            </a:r>
            <a:r>
              <a:rPr lang="en-US" sz="2100" b="1" dirty="0">
                <a:solidFill>
                  <a:srgbClr val="FFFF00"/>
                </a:solidFill>
                <a:latin typeface="+mj-lt"/>
              </a:rPr>
              <a:t>a pale horse</a:t>
            </a:r>
            <a:r>
              <a:rPr lang="en-US" sz="2100" b="1" dirty="0">
                <a:solidFill>
                  <a:schemeClr val="bg1"/>
                </a:solidFill>
                <a:latin typeface="+mj-lt"/>
              </a:rPr>
              <a:t>. And the name of him who </a:t>
            </a:r>
            <a:r>
              <a:rPr lang="en-US" sz="2100" b="1" dirty="0">
                <a:solidFill>
                  <a:srgbClr val="FFFF00"/>
                </a:solidFill>
                <a:latin typeface="+mj-lt"/>
              </a:rPr>
              <a:t>sat on it was Death</a:t>
            </a:r>
            <a:r>
              <a:rPr lang="en-US" sz="2100" b="1" dirty="0">
                <a:solidFill>
                  <a:schemeClr val="bg1"/>
                </a:solidFill>
                <a:latin typeface="+mj-lt"/>
              </a:rPr>
              <a:t>, and </a:t>
            </a:r>
            <a:r>
              <a:rPr lang="en-US" sz="2100" b="1" dirty="0">
                <a:solidFill>
                  <a:srgbClr val="FFFF00"/>
                </a:solidFill>
                <a:latin typeface="+mj-lt"/>
              </a:rPr>
              <a:t>Hades followed with him</a:t>
            </a:r>
            <a:r>
              <a:rPr lang="en-US" sz="2100" b="1" dirty="0">
                <a:solidFill>
                  <a:schemeClr val="bg1"/>
                </a:solidFill>
                <a:latin typeface="+mj-lt"/>
              </a:rPr>
              <a:t>. And power was given to them over a </a:t>
            </a:r>
            <a:r>
              <a:rPr lang="en-US" sz="2100" b="1" dirty="0">
                <a:solidFill>
                  <a:srgbClr val="FFFF00"/>
                </a:solidFill>
                <a:latin typeface="+mj-lt"/>
              </a:rPr>
              <a:t>fourth of the earth</a:t>
            </a:r>
            <a:r>
              <a:rPr lang="en-US" sz="2100" b="1" dirty="0">
                <a:solidFill>
                  <a:schemeClr val="bg1"/>
                </a:solidFill>
                <a:latin typeface="+mj-lt"/>
              </a:rPr>
              <a:t>, to kill with </a:t>
            </a:r>
            <a:r>
              <a:rPr lang="en-US" sz="2100" b="1" dirty="0">
                <a:solidFill>
                  <a:srgbClr val="FFFF00"/>
                </a:solidFill>
                <a:latin typeface="+mj-lt"/>
              </a:rPr>
              <a:t>sword</a:t>
            </a:r>
            <a:r>
              <a:rPr lang="en-US" sz="2100" b="1" dirty="0">
                <a:solidFill>
                  <a:schemeClr val="bg1"/>
                </a:solidFill>
                <a:latin typeface="+mj-lt"/>
              </a:rPr>
              <a:t>, with </a:t>
            </a:r>
            <a:r>
              <a:rPr lang="en-US" sz="2100" b="1" dirty="0">
                <a:solidFill>
                  <a:srgbClr val="FFFF00"/>
                </a:solidFill>
                <a:latin typeface="+mj-lt"/>
              </a:rPr>
              <a:t>hunger</a:t>
            </a:r>
            <a:r>
              <a:rPr lang="en-US" sz="2100" b="1" dirty="0">
                <a:solidFill>
                  <a:schemeClr val="bg1"/>
                </a:solidFill>
                <a:latin typeface="+mj-lt"/>
              </a:rPr>
              <a:t>, with </a:t>
            </a:r>
            <a:r>
              <a:rPr lang="en-US" sz="2100" b="1" dirty="0">
                <a:solidFill>
                  <a:srgbClr val="FFFF00"/>
                </a:solidFill>
                <a:latin typeface="+mj-lt"/>
              </a:rPr>
              <a:t>death</a:t>
            </a:r>
            <a:r>
              <a:rPr lang="en-US" sz="2100" b="1" dirty="0">
                <a:solidFill>
                  <a:schemeClr val="bg1"/>
                </a:solidFill>
                <a:latin typeface="+mj-lt"/>
              </a:rPr>
              <a:t>, and by the </a:t>
            </a:r>
            <a:r>
              <a:rPr lang="en-US" sz="2100" b="1" dirty="0">
                <a:solidFill>
                  <a:srgbClr val="FFFF00"/>
                </a:solidFill>
                <a:latin typeface="+mj-lt"/>
              </a:rPr>
              <a:t>beasts of the earth</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2" y="1145306"/>
            <a:ext cx="11803055" cy="486287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A pale horse (Gk. Indicates greenish yellow)</a:t>
            </a:r>
          </a:p>
          <a:p>
            <a:pPr marL="342900" indent="-342900">
              <a:buFont typeface="Arial" panose="020B0604020202020204" pitchFamily="34" charset="0"/>
              <a:buChar char="•"/>
              <a:tabLst>
                <a:tab pos="2286000" algn="l"/>
              </a:tabLst>
            </a:pPr>
            <a:r>
              <a:rPr lang="en-US" sz="2200" b="1" dirty="0">
                <a:latin typeface="+mj-lt"/>
              </a:rPr>
              <a:t>Rider was Death (Gk. sat not on but above)</a:t>
            </a:r>
          </a:p>
          <a:p>
            <a:pPr marL="342900" indent="-342900">
              <a:buFont typeface="Arial" panose="020B0604020202020204" pitchFamily="34" charset="0"/>
              <a:buChar char="•"/>
              <a:tabLst>
                <a:tab pos="2286000" algn="l"/>
              </a:tabLst>
            </a:pPr>
            <a:r>
              <a:rPr lang="en-US" sz="2200" b="1" dirty="0">
                <a:latin typeface="+mj-lt"/>
              </a:rPr>
              <a:t>Hades (the  unseen world) followed</a:t>
            </a:r>
          </a:p>
          <a:p>
            <a:pPr marL="342900" indent="-342900">
              <a:buFont typeface="Arial" panose="020B0604020202020204" pitchFamily="34" charset="0"/>
              <a:buChar char="•"/>
              <a:tabLst>
                <a:tab pos="2286000" algn="l"/>
              </a:tabLst>
            </a:pPr>
            <a:r>
              <a:rPr lang="en-US" sz="2200" b="1" dirty="0">
                <a:latin typeface="+mj-lt"/>
              </a:rPr>
              <a:t>Power given to kill one fourth of earth with:</a:t>
            </a:r>
          </a:p>
          <a:p>
            <a:pPr>
              <a:tabLst>
                <a:tab pos="2286000" algn="l"/>
              </a:tabLst>
            </a:pPr>
            <a:r>
              <a:rPr lang="en-US" sz="2200" b="1" dirty="0">
                <a:latin typeface="+mj-lt"/>
              </a:rPr>
              <a:t>     - Sword – hunger – death – beasts of the earth</a:t>
            </a:r>
          </a:p>
          <a:p>
            <a:pP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One fourth—partial, not all</a:t>
            </a:r>
          </a:p>
          <a:p>
            <a:pPr marL="342900" indent="-342900">
              <a:buFont typeface="Arial" panose="020B0604020202020204" pitchFamily="34" charset="0"/>
              <a:buChar char="•"/>
              <a:tabLst>
                <a:tab pos="2286000" algn="l"/>
              </a:tabLst>
            </a:pPr>
            <a:r>
              <a:rPr lang="en-US" sz="2200" b="1" dirty="0">
                <a:latin typeface="+mj-lt"/>
              </a:rPr>
              <a:t>Sword—not same word used in verse  4 (cf. Jer. 27:9*, 13:-14; 21:7-9; </a:t>
            </a:r>
            <a:r>
              <a:rPr lang="en-US" sz="2200" b="1" dirty="0" err="1">
                <a:latin typeface="+mj-lt"/>
              </a:rPr>
              <a:t>Eze</a:t>
            </a:r>
            <a:r>
              <a:rPr lang="en-US" sz="2200" b="1" dirty="0">
                <a:latin typeface="+mj-lt"/>
              </a:rPr>
              <a:t>. 33:27-28; Amos 4:6-10</a:t>
            </a:r>
          </a:p>
          <a:p>
            <a:pPr marL="342900" indent="-342900">
              <a:buFont typeface="Arial" panose="020B0604020202020204" pitchFamily="34" charset="0"/>
              <a:buChar char="•"/>
              <a:tabLst>
                <a:tab pos="2286000" algn="l"/>
              </a:tabLst>
            </a:pPr>
            <a:r>
              <a:rPr lang="en-US" sz="2200" b="1" dirty="0">
                <a:latin typeface="+mj-lt"/>
              </a:rPr>
              <a:t>God’s four judgments, </a:t>
            </a:r>
            <a:r>
              <a:rPr lang="en-US" sz="2200" b="1" dirty="0" err="1">
                <a:latin typeface="+mj-lt"/>
              </a:rPr>
              <a:t>Eze</a:t>
            </a:r>
            <a:r>
              <a:rPr lang="en-US" sz="2200" b="1" dirty="0">
                <a:latin typeface="+mj-lt"/>
              </a:rPr>
              <a:t>. 14:21**; </a:t>
            </a:r>
            <a:r>
              <a:rPr lang="en-US" sz="2200" b="1" dirty="0" err="1">
                <a:latin typeface="+mj-lt"/>
              </a:rPr>
              <a:t>Eze</a:t>
            </a:r>
            <a:r>
              <a:rPr lang="en-US" sz="2200" b="1" dirty="0">
                <a:latin typeface="+mj-lt"/>
              </a:rPr>
              <a:t>. 5--sword (v. 12); famine (17) pestilence (12); beasts (17)</a:t>
            </a:r>
          </a:p>
          <a:p>
            <a:pPr>
              <a:tabLst>
                <a:tab pos="2286000" algn="l"/>
              </a:tabLst>
            </a:pPr>
            <a:endParaRPr lang="en-US" sz="2200" b="1" dirty="0">
              <a:latin typeface="+mj-lt"/>
            </a:endParaRPr>
          </a:p>
          <a:p>
            <a:pPr lvl="3" algn="ctr">
              <a:tabLst>
                <a:tab pos="2286000" algn="l"/>
              </a:tabLst>
            </a:pPr>
            <a:r>
              <a:rPr lang="en-US" sz="2400" b="1" dirty="0">
                <a:latin typeface="+mj-lt"/>
              </a:rPr>
              <a:t>SUMMARY OF SEALS</a:t>
            </a:r>
          </a:p>
          <a:p>
            <a:pPr marL="342900" indent="-342900">
              <a:buFont typeface="Arial" panose="020B0604020202020204" pitchFamily="34" charset="0"/>
              <a:buChar char="•"/>
              <a:tabLst>
                <a:tab pos="2286000" algn="l"/>
              </a:tabLst>
            </a:pPr>
            <a:r>
              <a:rPr lang="en-US" sz="2200" b="1" dirty="0">
                <a:latin typeface="+mj-lt"/>
              </a:rPr>
              <a:t>First seal—White horse ridden by Jesus went out conquering (overcoming) and overcoming</a:t>
            </a:r>
          </a:p>
          <a:p>
            <a:pPr marL="342900" indent="-342900">
              <a:buFont typeface="Arial" panose="020B0604020202020204" pitchFamily="34" charset="0"/>
              <a:buChar char="•"/>
              <a:tabLst>
                <a:tab pos="2286000" algn="l"/>
              </a:tabLst>
            </a:pPr>
            <a:r>
              <a:rPr lang="en-US" sz="2200" b="1" dirty="0">
                <a:latin typeface="+mj-lt"/>
              </a:rPr>
              <a:t>Second seal—Red horse God granted permission for martyrdom</a:t>
            </a:r>
          </a:p>
          <a:p>
            <a:pPr marL="342900" indent="-342900">
              <a:buFont typeface="Arial" panose="020B0604020202020204" pitchFamily="34" charset="0"/>
              <a:buChar char="•"/>
              <a:tabLst>
                <a:tab pos="2286000" algn="l"/>
              </a:tabLst>
            </a:pPr>
            <a:r>
              <a:rPr lang="en-US" sz="2200" b="1" dirty="0">
                <a:latin typeface="+mj-lt"/>
              </a:rPr>
              <a:t>Third seal—Black horse—The conquering (overcoming) met with martyrdom and scarcities</a:t>
            </a:r>
          </a:p>
        </p:txBody>
      </p:sp>
    </p:spTree>
    <p:extLst>
      <p:ext uri="{BB962C8B-B14F-4D97-AF65-F5344CB8AC3E}">
        <p14:creationId xmlns:p14="http://schemas.microsoft.com/office/powerpoint/2010/main" val="14249779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2185214"/>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Fourth Seal—Rider on Pale Horse</a:t>
            </a:r>
          </a:p>
          <a:p>
            <a:pPr algn="ctr"/>
            <a:endParaRPr lang="en-US" sz="2600" b="1" dirty="0">
              <a:latin typeface="+mj-lt"/>
            </a:endParaRPr>
          </a:p>
          <a:p>
            <a:pPr algn="ctr"/>
            <a:endParaRPr lang="en-US" sz="2600" b="1" dirty="0">
              <a:latin typeface="+mj-lt"/>
            </a:endParaRPr>
          </a:p>
          <a:p>
            <a:pPr algn="ctr"/>
            <a:endParaRPr lang="en-US" sz="2600" b="1" dirty="0">
              <a:latin typeface="+mj-lt"/>
            </a:endParaRP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339244"/>
            <a:ext cx="5812238" cy="3000821"/>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7  When He opened </a:t>
            </a:r>
            <a:r>
              <a:rPr lang="en-US" sz="2100" b="1" dirty="0">
                <a:solidFill>
                  <a:srgbClr val="FFFF00"/>
                </a:solidFill>
                <a:latin typeface="+mj-lt"/>
              </a:rPr>
              <a:t>the fourth seal</a:t>
            </a:r>
            <a:r>
              <a:rPr lang="en-US" sz="2100" b="1" dirty="0">
                <a:solidFill>
                  <a:schemeClr val="bg1"/>
                </a:solidFill>
                <a:latin typeface="+mj-lt"/>
              </a:rPr>
              <a:t>, I heard the voice of the fourth living creature saying, "Come and see." </a:t>
            </a:r>
          </a:p>
          <a:p>
            <a:pPr algn="just"/>
            <a:r>
              <a:rPr lang="en-US" sz="2100" b="1" dirty="0">
                <a:solidFill>
                  <a:schemeClr val="bg1"/>
                </a:solidFill>
                <a:latin typeface="+mj-lt"/>
              </a:rPr>
              <a:t>  8  So I looked, and behold, </a:t>
            </a:r>
            <a:r>
              <a:rPr lang="en-US" sz="2100" b="1" dirty="0">
                <a:solidFill>
                  <a:srgbClr val="FFFF00"/>
                </a:solidFill>
                <a:latin typeface="+mj-lt"/>
              </a:rPr>
              <a:t>a pale horse</a:t>
            </a:r>
            <a:r>
              <a:rPr lang="en-US" sz="2100" b="1" dirty="0">
                <a:solidFill>
                  <a:schemeClr val="bg1"/>
                </a:solidFill>
                <a:latin typeface="+mj-lt"/>
              </a:rPr>
              <a:t>. And the name of him who </a:t>
            </a:r>
            <a:r>
              <a:rPr lang="en-US" sz="2100" b="1" dirty="0">
                <a:solidFill>
                  <a:srgbClr val="FFFF00"/>
                </a:solidFill>
                <a:latin typeface="+mj-lt"/>
              </a:rPr>
              <a:t>sat on it was Death</a:t>
            </a:r>
            <a:r>
              <a:rPr lang="en-US" sz="2100" b="1" dirty="0">
                <a:solidFill>
                  <a:schemeClr val="bg1"/>
                </a:solidFill>
                <a:latin typeface="+mj-lt"/>
              </a:rPr>
              <a:t>, and </a:t>
            </a:r>
            <a:r>
              <a:rPr lang="en-US" sz="2100" b="1" dirty="0">
                <a:solidFill>
                  <a:srgbClr val="FFFF00"/>
                </a:solidFill>
                <a:latin typeface="+mj-lt"/>
              </a:rPr>
              <a:t>Hades followed with him</a:t>
            </a:r>
            <a:r>
              <a:rPr lang="en-US" sz="2100" b="1" dirty="0">
                <a:solidFill>
                  <a:schemeClr val="bg1"/>
                </a:solidFill>
                <a:latin typeface="+mj-lt"/>
              </a:rPr>
              <a:t>. And power was given to them over a </a:t>
            </a:r>
            <a:r>
              <a:rPr lang="en-US" sz="2100" b="1" dirty="0">
                <a:solidFill>
                  <a:srgbClr val="FFFF00"/>
                </a:solidFill>
                <a:latin typeface="+mj-lt"/>
              </a:rPr>
              <a:t>fourth of the earth</a:t>
            </a:r>
            <a:r>
              <a:rPr lang="en-US" sz="2100" b="1" dirty="0">
                <a:solidFill>
                  <a:schemeClr val="bg1"/>
                </a:solidFill>
                <a:latin typeface="+mj-lt"/>
              </a:rPr>
              <a:t>, to kill with </a:t>
            </a:r>
            <a:r>
              <a:rPr lang="en-US" sz="2100" b="1" dirty="0">
                <a:solidFill>
                  <a:srgbClr val="FFFF00"/>
                </a:solidFill>
                <a:latin typeface="+mj-lt"/>
              </a:rPr>
              <a:t>sword</a:t>
            </a:r>
            <a:r>
              <a:rPr lang="en-US" sz="2100" b="1" dirty="0">
                <a:solidFill>
                  <a:schemeClr val="bg1"/>
                </a:solidFill>
                <a:latin typeface="+mj-lt"/>
              </a:rPr>
              <a:t>, with </a:t>
            </a:r>
            <a:r>
              <a:rPr lang="en-US" sz="2100" b="1" dirty="0">
                <a:solidFill>
                  <a:srgbClr val="FFFF00"/>
                </a:solidFill>
                <a:latin typeface="+mj-lt"/>
              </a:rPr>
              <a:t>hunger</a:t>
            </a:r>
            <a:r>
              <a:rPr lang="en-US" sz="2100" b="1" dirty="0">
                <a:solidFill>
                  <a:schemeClr val="bg1"/>
                </a:solidFill>
                <a:latin typeface="+mj-lt"/>
              </a:rPr>
              <a:t>, with </a:t>
            </a:r>
            <a:r>
              <a:rPr lang="en-US" sz="2100" b="1" dirty="0">
                <a:solidFill>
                  <a:srgbClr val="FFFF00"/>
                </a:solidFill>
                <a:latin typeface="+mj-lt"/>
              </a:rPr>
              <a:t>death</a:t>
            </a:r>
            <a:r>
              <a:rPr lang="en-US" sz="2100" b="1" dirty="0">
                <a:solidFill>
                  <a:schemeClr val="bg1"/>
                </a:solidFill>
                <a:latin typeface="+mj-lt"/>
              </a:rPr>
              <a:t>, and by the </a:t>
            </a:r>
            <a:r>
              <a:rPr lang="en-US" sz="2100" b="1" dirty="0">
                <a:solidFill>
                  <a:srgbClr val="FFFF00"/>
                </a:solidFill>
                <a:latin typeface="+mj-lt"/>
              </a:rPr>
              <a:t>beasts of the earth</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2" y="1145306"/>
            <a:ext cx="11803055" cy="655564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A pale horse (Gk. Indicates greenish yellow)</a:t>
            </a:r>
          </a:p>
          <a:p>
            <a:pPr marL="342900" indent="-342900">
              <a:buFont typeface="Arial" panose="020B0604020202020204" pitchFamily="34" charset="0"/>
              <a:buChar char="•"/>
              <a:tabLst>
                <a:tab pos="2286000" algn="l"/>
              </a:tabLst>
            </a:pPr>
            <a:r>
              <a:rPr lang="en-US" sz="2200" b="1" dirty="0">
                <a:latin typeface="+mj-lt"/>
              </a:rPr>
              <a:t>Rider was Death (Gk. sat not on but above)</a:t>
            </a:r>
          </a:p>
          <a:p>
            <a:pPr marL="342900" indent="-342900">
              <a:buFont typeface="Arial" panose="020B0604020202020204" pitchFamily="34" charset="0"/>
              <a:buChar char="•"/>
              <a:tabLst>
                <a:tab pos="2286000" algn="l"/>
              </a:tabLst>
            </a:pPr>
            <a:r>
              <a:rPr lang="en-US" sz="2200" b="1" dirty="0">
                <a:latin typeface="+mj-lt"/>
              </a:rPr>
              <a:t>Hades (the  unseen world) followed</a:t>
            </a:r>
          </a:p>
          <a:p>
            <a:pPr marL="342900" indent="-342900">
              <a:buFont typeface="Arial" panose="020B0604020202020204" pitchFamily="34" charset="0"/>
              <a:buChar char="•"/>
              <a:tabLst>
                <a:tab pos="2286000" algn="l"/>
              </a:tabLst>
            </a:pPr>
            <a:r>
              <a:rPr lang="en-US" sz="2200" b="1" dirty="0">
                <a:latin typeface="+mj-lt"/>
              </a:rPr>
              <a:t>Power given to kill one fourth of earth with:</a:t>
            </a:r>
          </a:p>
          <a:p>
            <a:pPr>
              <a:tabLst>
                <a:tab pos="2286000" algn="l"/>
              </a:tabLst>
            </a:pPr>
            <a:r>
              <a:rPr lang="en-US" sz="2200" b="1" dirty="0">
                <a:latin typeface="+mj-lt"/>
              </a:rPr>
              <a:t>     - Sword – hunger – death – beasts of the earth</a:t>
            </a:r>
          </a:p>
          <a:p>
            <a:pPr>
              <a:tabLst>
                <a:tab pos="2286000" algn="l"/>
              </a:tabLst>
            </a:pPr>
            <a:endParaRPr lang="en-US" sz="2200" b="1" dirty="0">
              <a:latin typeface="+mj-lt"/>
            </a:endParaRPr>
          </a:p>
          <a:p>
            <a:pPr marL="342900" indent="-342900">
              <a:buFont typeface="Arial" panose="020B0604020202020204" pitchFamily="34" charset="0"/>
              <a:buChar char="•"/>
              <a:tabLst>
                <a:tab pos="2286000" algn="l"/>
              </a:tabLst>
            </a:pPr>
            <a:r>
              <a:rPr lang="en-US" sz="2200" b="1" dirty="0">
                <a:latin typeface="+mj-lt"/>
              </a:rPr>
              <a:t>One fourth—partial, not all</a:t>
            </a:r>
          </a:p>
          <a:p>
            <a:pPr marL="342900" indent="-342900">
              <a:buFont typeface="Arial" panose="020B0604020202020204" pitchFamily="34" charset="0"/>
              <a:buChar char="•"/>
              <a:tabLst>
                <a:tab pos="2286000" algn="l"/>
              </a:tabLst>
            </a:pPr>
            <a:r>
              <a:rPr lang="en-US" sz="2200" b="1" dirty="0">
                <a:latin typeface="+mj-lt"/>
              </a:rPr>
              <a:t>Sword—not same word used in verse  4 (cf. Jer. 27:9*, 13:-14; 21:7-9; </a:t>
            </a:r>
            <a:r>
              <a:rPr lang="en-US" sz="2200" b="1" dirty="0" err="1">
                <a:latin typeface="+mj-lt"/>
              </a:rPr>
              <a:t>Eze</a:t>
            </a:r>
            <a:r>
              <a:rPr lang="en-US" sz="2200" b="1" dirty="0">
                <a:latin typeface="+mj-lt"/>
              </a:rPr>
              <a:t>. 33:27-28; Amos 4:6-10</a:t>
            </a:r>
          </a:p>
          <a:p>
            <a:pPr marL="342900" indent="-342900">
              <a:buFont typeface="Arial" panose="020B0604020202020204" pitchFamily="34" charset="0"/>
              <a:buChar char="•"/>
              <a:tabLst>
                <a:tab pos="2286000" algn="l"/>
              </a:tabLst>
            </a:pPr>
            <a:r>
              <a:rPr lang="en-US" sz="2200" b="1" dirty="0">
                <a:latin typeface="+mj-lt"/>
              </a:rPr>
              <a:t>God’s four judgments, </a:t>
            </a:r>
            <a:r>
              <a:rPr lang="en-US" sz="2200" b="1" dirty="0" err="1">
                <a:latin typeface="+mj-lt"/>
              </a:rPr>
              <a:t>Eze</a:t>
            </a:r>
            <a:r>
              <a:rPr lang="en-US" sz="2200" b="1" dirty="0">
                <a:latin typeface="+mj-lt"/>
              </a:rPr>
              <a:t>. 14:21**; </a:t>
            </a:r>
            <a:r>
              <a:rPr lang="en-US" sz="2200" b="1" dirty="0" err="1">
                <a:latin typeface="+mj-lt"/>
              </a:rPr>
              <a:t>Eze</a:t>
            </a:r>
            <a:r>
              <a:rPr lang="en-US" sz="2200" b="1" dirty="0">
                <a:latin typeface="+mj-lt"/>
              </a:rPr>
              <a:t>. 5--sword (v. 12); famine (17) pestilence (12); beasts (17)</a:t>
            </a:r>
          </a:p>
          <a:p>
            <a:pPr>
              <a:tabLst>
                <a:tab pos="2286000" algn="l"/>
              </a:tabLst>
            </a:pPr>
            <a:endParaRPr lang="en-US" sz="2200" b="1" dirty="0">
              <a:latin typeface="+mj-lt"/>
            </a:endParaRPr>
          </a:p>
          <a:p>
            <a:pPr lvl="3" algn="ctr">
              <a:tabLst>
                <a:tab pos="2286000" algn="l"/>
              </a:tabLst>
            </a:pPr>
            <a:r>
              <a:rPr lang="en-US" sz="2400" b="1" dirty="0">
                <a:latin typeface="+mj-lt"/>
              </a:rPr>
              <a:t>SUMMARY OF SEALS</a:t>
            </a:r>
          </a:p>
          <a:p>
            <a:pPr marL="342900" indent="-342900">
              <a:buFont typeface="Arial" panose="020B0604020202020204" pitchFamily="34" charset="0"/>
              <a:buChar char="•"/>
              <a:tabLst>
                <a:tab pos="2286000" algn="l"/>
              </a:tabLst>
            </a:pPr>
            <a:r>
              <a:rPr lang="en-US" sz="2200" b="1" dirty="0">
                <a:latin typeface="+mj-lt"/>
              </a:rPr>
              <a:t>First seal—White horse ridden by Jesus went out conquering (overcoming) and overcoming</a:t>
            </a:r>
          </a:p>
          <a:p>
            <a:pPr marL="342900" indent="-342900">
              <a:buFont typeface="Arial" panose="020B0604020202020204" pitchFamily="34" charset="0"/>
              <a:buChar char="•"/>
              <a:tabLst>
                <a:tab pos="2286000" algn="l"/>
              </a:tabLst>
            </a:pPr>
            <a:r>
              <a:rPr lang="en-US" sz="2200" b="1" dirty="0">
                <a:latin typeface="+mj-lt"/>
              </a:rPr>
              <a:t>Second seal—Red horse God granted permission for martyrdom</a:t>
            </a:r>
          </a:p>
          <a:p>
            <a:pPr marL="342900" indent="-342900">
              <a:buFont typeface="Arial" panose="020B0604020202020204" pitchFamily="34" charset="0"/>
              <a:buChar char="•"/>
              <a:tabLst>
                <a:tab pos="2286000" algn="l"/>
              </a:tabLst>
            </a:pPr>
            <a:r>
              <a:rPr lang="en-US" sz="2200" b="1" dirty="0">
                <a:latin typeface="+mj-lt"/>
              </a:rPr>
              <a:t>Third seal—Black horse—The conquering (overcoming) met with martyrdom and scarcities</a:t>
            </a:r>
          </a:p>
          <a:p>
            <a:pPr marL="342900" indent="-342900">
              <a:buFont typeface="Arial" panose="020B0604020202020204" pitchFamily="34" charset="0"/>
              <a:buChar char="•"/>
              <a:tabLst>
                <a:tab pos="2286000" algn="l"/>
              </a:tabLst>
            </a:pPr>
            <a:r>
              <a:rPr lang="en-US" sz="2200" b="1" dirty="0">
                <a:latin typeface="+mj-lt"/>
              </a:rPr>
              <a:t>Fourth seal—Judgment of God against Jews! Christians also suffered</a:t>
            </a:r>
          </a:p>
          <a:p>
            <a:pPr marL="342900" indent="-34290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endParaRPr lang="en-US" sz="2200" b="1" dirty="0">
              <a:latin typeface="+mj-lt"/>
            </a:endParaRPr>
          </a:p>
          <a:p>
            <a:pPr>
              <a:tabLst>
                <a:tab pos="2286000" algn="l"/>
              </a:tabLst>
            </a:pPr>
            <a:endParaRPr lang="en-US" sz="2200" b="1" dirty="0">
              <a:latin typeface="+mj-lt"/>
            </a:endParaRPr>
          </a:p>
        </p:txBody>
      </p:sp>
    </p:spTree>
    <p:extLst>
      <p:ext uri="{BB962C8B-B14F-4D97-AF65-F5344CB8AC3E}">
        <p14:creationId xmlns:p14="http://schemas.microsoft.com/office/powerpoint/2010/main" val="6696868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Fifth Seal—Souls Under Altar</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4293483"/>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When He opened </a:t>
            </a:r>
            <a:r>
              <a:rPr lang="en-US" sz="2100" b="1" dirty="0">
                <a:solidFill>
                  <a:srgbClr val="FFFF00"/>
                </a:solidFill>
                <a:latin typeface="+mj-lt"/>
              </a:rPr>
              <a:t>the fifth seal</a:t>
            </a:r>
            <a:r>
              <a:rPr lang="en-US" sz="2100" b="1" dirty="0">
                <a:solidFill>
                  <a:schemeClr val="bg1"/>
                </a:solidFill>
                <a:latin typeface="+mj-lt"/>
              </a:rPr>
              <a:t>, I saw </a:t>
            </a:r>
            <a:r>
              <a:rPr lang="en-US" sz="2100" b="1" dirty="0">
                <a:solidFill>
                  <a:srgbClr val="FFFF00"/>
                </a:solidFill>
                <a:latin typeface="+mj-lt"/>
              </a:rPr>
              <a:t>under the altar the souls</a:t>
            </a:r>
            <a:r>
              <a:rPr lang="en-US" sz="2100" b="1" dirty="0">
                <a:solidFill>
                  <a:schemeClr val="bg1"/>
                </a:solidFill>
                <a:latin typeface="+mj-lt"/>
              </a:rPr>
              <a:t> of those who had been slain for the word of God and for the testimony which they held. </a:t>
            </a:r>
          </a:p>
          <a:p>
            <a:pPr algn="just"/>
            <a:r>
              <a:rPr lang="en-US" sz="2100" b="1" dirty="0">
                <a:solidFill>
                  <a:schemeClr val="bg1"/>
                </a:solidFill>
                <a:latin typeface="+mj-lt"/>
              </a:rPr>
              <a:t>  10  And they cried with a loud voice, saying, "How long, O Lord, holy and true, until You judge and avenge our blood on those who dwell on the earth?" </a:t>
            </a:r>
          </a:p>
          <a:p>
            <a:pPr algn="just"/>
            <a:r>
              <a:rPr lang="en-US" sz="2100" b="1" dirty="0">
                <a:solidFill>
                  <a:schemeClr val="bg1"/>
                </a:solidFill>
                <a:latin typeface="+mj-lt"/>
              </a:rPr>
              <a:t>  11  Then a white robe was given to each of them; and it was said to them that they should rest a little while longer, until both the number of their fellow servants and their brethren, who would be killed as they were, was completed.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43088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Souls under altar</a:t>
            </a:r>
          </a:p>
        </p:txBody>
      </p:sp>
    </p:spTree>
    <p:extLst>
      <p:ext uri="{BB962C8B-B14F-4D97-AF65-F5344CB8AC3E}">
        <p14:creationId xmlns:p14="http://schemas.microsoft.com/office/powerpoint/2010/main" val="35440687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Fifth Seal—Souls Under Altar</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4293483"/>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When He opened </a:t>
            </a:r>
            <a:r>
              <a:rPr lang="en-US" sz="2100" b="1" dirty="0">
                <a:solidFill>
                  <a:srgbClr val="FFFF00"/>
                </a:solidFill>
                <a:latin typeface="+mj-lt"/>
              </a:rPr>
              <a:t>the fifth seal</a:t>
            </a:r>
            <a:r>
              <a:rPr lang="en-US" sz="2100" b="1" dirty="0">
                <a:solidFill>
                  <a:schemeClr val="bg1"/>
                </a:solidFill>
                <a:latin typeface="+mj-lt"/>
              </a:rPr>
              <a:t>, I saw </a:t>
            </a:r>
            <a:r>
              <a:rPr lang="en-US" sz="2100" b="1" dirty="0">
                <a:solidFill>
                  <a:srgbClr val="FFFF00"/>
                </a:solidFill>
                <a:latin typeface="+mj-lt"/>
              </a:rPr>
              <a:t>under the altar the souls</a:t>
            </a:r>
            <a:r>
              <a:rPr lang="en-US" sz="2100" b="1" dirty="0">
                <a:solidFill>
                  <a:schemeClr val="bg1"/>
                </a:solidFill>
                <a:latin typeface="+mj-lt"/>
              </a:rPr>
              <a:t> of those who had been </a:t>
            </a:r>
            <a:r>
              <a:rPr lang="en-US" sz="2100" b="1" dirty="0">
                <a:solidFill>
                  <a:srgbClr val="FFFF00"/>
                </a:solidFill>
                <a:latin typeface="+mj-lt"/>
              </a:rPr>
              <a:t>slain for the word of God and for the testimony </a:t>
            </a:r>
            <a:r>
              <a:rPr lang="en-US" sz="2100" b="1" dirty="0">
                <a:solidFill>
                  <a:schemeClr val="bg1"/>
                </a:solidFill>
                <a:latin typeface="+mj-lt"/>
              </a:rPr>
              <a:t>which they held. </a:t>
            </a:r>
          </a:p>
          <a:p>
            <a:pPr algn="just"/>
            <a:r>
              <a:rPr lang="en-US" sz="2100" b="1" dirty="0">
                <a:solidFill>
                  <a:schemeClr val="bg1"/>
                </a:solidFill>
                <a:latin typeface="+mj-lt"/>
              </a:rPr>
              <a:t>  10  And they cried with a loud voice, saying, "How long, O Lord, holy and true, until You judge and avenge our blood on those who dwell on the earth?" </a:t>
            </a:r>
          </a:p>
          <a:p>
            <a:pPr algn="just"/>
            <a:r>
              <a:rPr lang="en-US" sz="2100" b="1" dirty="0">
                <a:solidFill>
                  <a:schemeClr val="bg1"/>
                </a:solidFill>
                <a:latin typeface="+mj-lt"/>
              </a:rPr>
              <a:t>  11  Then a white robe was given to each of them; and it was said to them that they should rest a little while longer, until both the number of their fellow servants and their brethren, who would be killed as they were, was completed.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76944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Souls under altar</a:t>
            </a:r>
          </a:p>
          <a:p>
            <a:pPr marL="342900" indent="-342900">
              <a:buFont typeface="Arial" panose="020B0604020202020204" pitchFamily="34" charset="0"/>
              <a:buChar char="•"/>
              <a:tabLst>
                <a:tab pos="2286000" algn="l"/>
              </a:tabLst>
            </a:pPr>
            <a:r>
              <a:rPr lang="en-US" sz="2200" b="1" dirty="0">
                <a:latin typeface="+mj-lt"/>
              </a:rPr>
              <a:t>Slain for the word of God &amp; testimony</a:t>
            </a:r>
          </a:p>
        </p:txBody>
      </p:sp>
    </p:spTree>
    <p:extLst>
      <p:ext uri="{BB962C8B-B14F-4D97-AF65-F5344CB8AC3E}">
        <p14:creationId xmlns:p14="http://schemas.microsoft.com/office/powerpoint/2010/main" val="10947776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Fifth Seal—Souls Under Altar</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4293483"/>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When He opened </a:t>
            </a:r>
            <a:r>
              <a:rPr lang="en-US" sz="2100" b="1" dirty="0">
                <a:solidFill>
                  <a:srgbClr val="FFFF00"/>
                </a:solidFill>
                <a:latin typeface="+mj-lt"/>
              </a:rPr>
              <a:t>the fifth seal</a:t>
            </a:r>
            <a:r>
              <a:rPr lang="en-US" sz="2100" b="1" dirty="0">
                <a:solidFill>
                  <a:schemeClr val="bg1"/>
                </a:solidFill>
                <a:latin typeface="+mj-lt"/>
              </a:rPr>
              <a:t>, I saw </a:t>
            </a:r>
            <a:r>
              <a:rPr lang="en-US" sz="2100" b="1" dirty="0">
                <a:solidFill>
                  <a:srgbClr val="FFFF00"/>
                </a:solidFill>
                <a:latin typeface="+mj-lt"/>
              </a:rPr>
              <a:t>under the altar the souls</a:t>
            </a:r>
            <a:r>
              <a:rPr lang="en-US" sz="2100" b="1" dirty="0">
                <a:solidFill>
                  <a:schemeClr val="bg1"/>
                </a:solidFill>
                <a:latin typeface="+mj-lt"/>
              </a:rPr>
              <a:t> of those who had been </a:t>
            </a:r>
            <a:r>
              <a:rPr lang="en-US" sz="2100" b="1" dirty="0">
                <a:solidFill>
                  <a:srgbClr val="FFFF00"/>
                </a:solidFill>
                <a:latin typeface="+mj-lt"/>
              </a:rPr>
              <a:t>slain for the word of God and for the testimony </a:t>
            </a:r>
            <a:r>
              <a:rPr lang="en-US" sz="2100" b="1" dirty="0">
                <a:solidFill>
                  <a:schemeClr val="bg1"/>
                </a:solidFill>
                <a:latin typeface="+mj-lt"/>
              </a:rPr>
              <a:t>which they held. </a:t>
            </a:r>
          </a:p>
          <a:p>
            <a:pPr algn="just"/>
            <a:r>
              <a:rPr lang="en-US" sz="2100" b="1" dirty="0">
                <a:solidFill>
                  <a:schemeClr val="bg1"/>
                </a:solidFill>
                <a:latin typeface="+mj-lt"/>
              </a:rPr>
              <a:t>  10  And they cried with a loud voice, saying, "</a:t>
            </a:r>
            <a:r>
              <a:rPr lang="en-US" sz="2100" b="1" dirty="0">
                <a:solidFill>
                  <a:srgbClr val="FFFF00"/>
                </a:solidFill>
                <a:latin typeface="+mj-lt"/>
              </a:rPr>
              <a:t>How long</a:t>
            </a:r>
            <a:r>
              <a:rPr lang="en-US" sz="2100" b="1" dirty="0">
                <a:solidFill>
                  <a:schemeClr val="bg1"/>
                </a:solidFill>
                <a:latin typeface="+mj-lt"/>
              </a:rPr>
              <a:t>, O Lord, holy and true, until You judge and </a:t>
            </a:r>
            <a:r>
              <a:rPr lang="en-US" sz="2100" b="1" dirty="0">
                <a:solidFill>
                  <a:srgbClr val="FFFF00"/>
                </a:solidFill>
                <a:latin typeface="+mj-lt"/>
              </a:rPr>
              <a:t>avenge our blood on those </a:t>
            </a:r>
            <a:r>
              <a:rPr lang="en-US" sz="2100" b="1" dirty="0">
                <a:solidFill>
                  <a:schemeClr val="bg1"/>
                </a:solidFill>
                <a:latin typeface="+mj-lt"/>
              </a:rPr>
              <a:t>who dwell on the earth?" </a:t>
            </a:r>
          </a:p>
          <a:p>
            <a:pPr algn="just"/>
            <a:r>
              <a:rPr lang="en-US" sz="2100" b="1" dirty="0">
                <a:solidFill>
                  <a:schemeClr val="bg1"/>
                </a:solidFill>
                <a:latin typeface="+mj-lt"/>
              </a:rPr>
              <a:t>  11  Then a white robe was given to each of them; and it was said to them that they should rest a little while longer, until both the number of their fellow servants and their brethren, who would be killed as they were, was completed.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144655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Souls under altar</a:t>
            </a:r>
          </a:p>
          <a:p>
            <a:pPr marL="342900" indent="-342900">
              <a:buFont typeface="Arial" panose="020B0604020202020204" pitchFamily="34" charset="0"/>
              <a:buChar char="•"/>
              <a:tabLst>
                <a:tab pos="2286000" algn="l"/>
              </a:tabLst>
            </a:pPr>
            <a:r>
              <a:rPr lang="en-US" sz="2200" b="1" dirty="0">
                <a:latin typeface="+mj-lt"/>
              </a:rPr>
              <a:t>Slain for the word of God &amp; testimony</a:t>
            </a:r>
          </a:p>
          <a:p>
            <a:pPr marL="342900" indent="-342900">
              <a:buFont typeface="Arial" panose="020B0604020202020204" pitchFamily="34" charset="0"/>
              <a:buChar char="•"/>
              <a:tabLst>
                <a:tab pos="2286000" algn="l"/>
              </a:tabLst>
            </a:pPr>
            <a:r>
              <a:rPr lang="en-US" sz="2200" b="1" dirty="0">
                <a:latin typeface="+mj-lt"/>
              </a:rPr>
              <a:t>Cried out, “How long, until you judge and</a:t>
            </a:r>
          </a:p>
          <a:p>
            <a:pPr>
              <a:tabLst>
                <a:tab pos="2286000" algn="l"/>
              </a:tabLst>
            </a:pPr>
            <a:r>
              <a:rPr lang="en-US" sz="2200" b="1" dirty="0">
                <a:latin typeface="+mj-lt"/>
              </a:rPr>
              <a:t>      avenge our death on those who killed us?”</a:t>
            </a:r>
          </a:p>
        </p:txBody>
      </p:sp>
    </p:spTree>
    <p:extLst>
      <p:ext uri="{BB962C8B-B14F-4D97-AF65-F5344CB8AC3E}">
        <p14:creationId xmlns:p14="http://schemas.microsoft.com/office/powerpoint/2010/main" val="4472602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Fifth Seal—Souls Under Altar</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4293483"/>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When He opened </a:t>
            </a:r>
            <a:r>
              <a:rPr lang="en-US" sz="2100" b="1" dirty="0">
                <a:solidFill>
                  <a:srgbClr val="FFFF00"/>
                </a:solidFill>
                <a:latin typeface="+mj-lt"/>
              </a:rPr>
              <a:t>the fifth seal</a:t>
            </a:r>
            <a:r>
              <a:rPr lang="en-US" sz="2100" b="1" dirty="0">
                <a:solidFill>
                  <a:schemeClr val="bg1"/>
                </a:solidFill>
                <a:latin typeface="+mj-lt"/>
              </a:rPr>
              <a:t>, I saw </a:t>
            </a:r>
            <a:r>
              <a:rPr lang="en-US" sz="2100" b="1" dirty="0">
                <a:solidFill>
                  <a:srgbClr val="FFFF00"/>
                </a:solidFill>
                <a:latin typeface="+mj-lt"/>
              </a:rPr>
              <a:t>under the altar the souls</a:t>
            </a:r>
            <a:r>
              <a:rPr lang="en-US" sz="2100" b="1" dirty="0">
                <a:solidFill>
                  <a:schemeClr val="bg1"/>
                </a:solidFill>
                <a:latin typeface="+mj-lt"/>
              </a:rPr>
              <a:t> of those who had been </a:t>
            </a:r>
            <a:r>
              <a:rPr lang="en-US" sz="2100" b="1" dirty="0">
                <a:solidFill>
                  <a:srgbClr val="FFFF00"/>
                </a:solidFill>
                <a:latin typeface="+mj-lt"/>
              </a:rPr>
              <a:t>slain for the word of God and for the testimony </a:t>
            </a:r>
            <a:r>
              <a:rPr lang="en-US" sz="2100" b="1" dirty="0">
                <a:solidFill>
                  <a:schemeClr val="bg1"/>
                </a:solidFill>
                <a:latin typeface="+mj-lt"/>
              </a:rPr>
              <a:t>which they held. </a:t>
            </a:r>
          </a:p>
          <a:p>
            <a:pPr algn="just"/>
            <a:r>
              <a:rPr lang="en-US" sz="2100" b="1" dirty="0">
                <a:solidFill>
                  <a:schemeClr val="bg1"/>
                </a:solidFill>
                <a:latin typeface="+mj-lt"/>
              </a:rPr>
              <a:t>  10  And they cried with a loud voice, saying, "</a:t>
            </a:r>
            <a:r>
              <a:rPr lang="en-US" sz="2100" b="1" dirty="0">
                <a:solidFill>
                  <a:srgbClr val="FFFF00"/>
                </a:solidFill>
                <a:latin typeface="+mj-lt"/>
              </a:rPr>
              <a:t>How long</a:t>
            </a:r>
            <a:r>
              <a:rPr lang="en-US" sz="2100" b="1" dirty="0">
                <a:solidFill>
                  <a:schemeClr val="bg1"/>
                </a:solidFill>
                <a:latin typeface="+mj-lt"/>
              </a:rPr>
              <a:t>, O Lord, holy and true, until You judge and </a:t>
            </a:r>
            <a:r>
              <a:rPr lang="en-US" sz="2100" b="1" dirty="0">
                <a:solidFill>
                  <a:srgbClr val="FFFF00"/>
                </a:solidFill>
                <a:latin typeface="+mj-lt"/>
              </a:rPr>
              <a:t>avenge our blood on those </a:t>
            </a:r>
            <a:r>
              <a:rPr lang="en-US" sz="2100" b="1" dirty="0">
                <a:solidFill>
                  <a:schemeClr val="bg1"/>
                </a:solidFill>
                <a:latin typeface="+mj-lt"/>
              </a:rPr>
              <a:t>who dwell on the earth?" </a:t>
            </a:r>
          </a:p>
          <a:p>
            <a:pPr algn="just"/>
            <a:r>
              <a:rPr lang="en-US" sz="2100" b="1" dirty="0">
                <a:solidFill>
                  <a:schemeClr val="bg1"/>
                </a:solidFill>
                <a:latin typeface="+mj-lt"/>
              </a:rPr>
              <a:t>  11  Then </a:t>
            </a:r>
            <a:r>
              <a:rPr lang="en-US" sz="2100" b="1" dirty="0">
                <a:solidFill>
                  <a:srgbClr val="FFFF00"/>
                </a:solidFill>
                <a:latin typeface="+mj-lt"/>
              </a:rPr>
              <a:t>a white robe was given</a:t>
            </a:r>
            <a:r>
              <a:rPr lang="en-US" sz="2100" b="1" dirty="0">
                <a:solidFill>
                  <a:schemeClr val="bg1"/>
                </a:solidFill>
                <a:latin typeface="+mj-lt"/>
              </a:rPr>
              <a:t> to each of them; and it was said to them that </a:t>
            </a:r>
            <a:r>
              <a:rPr lang="en-US" sz="2100" b="1" dirty="0">
                <a:solidFill>
                  <a:srgbClr val="FFFF00"/>
                </a:solidFill>
                <a:latin typeface="+mj-lt"/>
              </a:rPr>
              <a:t>they should rest </a:t>
            </a:r>
            <a:r>
              <a:rPr lang="en-US" sz="2100" b="1" dirty="0">
                <a:solidFill>
                  <a:schemeClr val="bg1"/>
                </a:solidFill>
                <a:latin typeface="+mj-lt"/>
              </a:rPr>
              <a:t>a little while longer, until both the number of their fellow servants and their brethren, who would be killed as they were, was completed.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36276"/>
            <a:ext cx="5894089" cy="178510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Souls under altar</a:t>
            </a:r>
          </a:p>
          <a:p>
            <a:pPr marL="342900" indent="-342900">
              <a:buFont typeface="Arial" panose="020B0604020202020204" pitchFamily="34" charset="0"/>
              <a:buChar char="•"/>
              <a:tabLst>
                <a:tab pos="2286000" algn="l"/>
              </a:tabLst>
            </a:pPr>
            <a:r>
              <a:rPr lang="en-US" sz="2200" b="1" dirty="0">
                <a:latin typeface="+mj-lt"/>
              </a:rPr>
              <a:t>Slain for the word of God &amp; testimony</a:t>
            </a:r>
          </a:p>
          <a:p>
            <a:pPr marL="342900" indent="-342900">
              <a:buFont typeface="Arial" panose="020B0604020202020204" pitchFamily="34" charset="0"/>
              <a:buChar char="•"/>
              <a:tabLst>
                <a:tab pos="2286000" algn="l"/>
              </a:tabLst>
            </a:pPr>
            <a:r>
              <a:rPr lang="en-US" sz="2200" b="1" dirty="0">
                <a:latin typeface="+mj-lt"/>
              </a:rPr>
              <a:t>Cried out, “How long, until you judge and</a:t>
            </a:r>
          </a:p>
          <a:p>
            <a:pPr>
              <a:tabLst>
                <a:tab pos="2286000" algn="l"/>
              </a:tabLst>
            </a:pPr>
            <a:r>
              <a:rPr lang="en-US" sz="2200" b="1" dirty="0">
                <a:latin typeface="+mj-lt"/>
              </a:rPr>
              <a:t>      avenge our death on those who killed us?”</a:t>
            </a:r>
          </a:p>
          <a:p>
            <a:pPr marL="342900" indent="-342900">
              <a:buFont typeface="Arial" panose="020B0604020202020204" pitchFamily="34" charset="0"/>
              <a:buChar char="•"/>
              <a:tabLst>
                <a:tab pos="2286000" algn="l"/>
              </a:tabLst>
            </a:pPr>
            <a:r>
              <a:rPr lang="en-US" sz="2200" b="1" dirty="0">
                <a:latin typeface="+mj-lt"/>
              </a:rPr>
              <a:t>White robes given to them, told to rest</a:t>
            </a:r>
          </a:p>
        </p:txBody>
      </p:sp>
    </p:spTree>
    <p:extLst>
      <p:ext uri="{BB962C8B-B14F-4D97-AF65-F5344CB8AC3E}">
        <p14:creationId xmlns:p14="http://schemas.microsoft.com/office/powerpoint/2010/main" val="2940020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Fifth Seal—Souls Under Altar</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4293483"/>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When He opened </a:t>
            </a:r>
            <a:r>
              <a:rPr lang="en-US" sz="2100" b="1" dirty="0">
                <a:solidFill>
                  <a:srgbClr val="FFFF00"/>
                </a:solidFill>
                <a:latin typeface="+mj-lt"/>
              </a:rPr>
              <a:t>the fifth seal</a:t>
            </a:r>
            <a:r>
              <a:rPr lang="en-US" sz="2100" b="1" dirty="0">
                <a:solidFill>
                  <a:schemeClr val="bg1"/>
                </a:solidFill>
                <a:latin typeface="+mj-lt"/>
              </a:rPr>
              <a:t>, I saw </a:t>
            </a:r>
            <a:r>
              <a:rPr lang="en-US" sz="2100" b="1" dirty="0">
                <a:solidFill>
                  <a:srgbClr val="FFFF00"/>
                </a:solidFill>
                <a:latin typeface="+mj-lt"/>
              </a:rPr>
              <a:t>under the altar the souls</a:t>
            </a:r>
            <a:r>
              <a:rPr lang="en-US" sz="2100" b="1" dirty="0">
                <a:solidFill>
                  <a:schemeClr val="bg1"/>
                </a:solidFill>
                <a:latin typeface="+mj-lt"/>
              </a:rPr>
              <a:t> of those who had been </a:t>
            </a:r>
            <a:r>
              <a:rPr lang="en-US" sz="2100" b="1" dirty="0">
                <a:solidFill>
                  <a:srgbClr val="FFFF00"/>
                </a:solidFill>
                <a:latin typeface="+mj-lt"/>
              </a:rPr>
              <a:t>slain for the word of God and for the testimony </a:t>
            </a:r>
            <a:r>
              <a:rPr lang="en-US" sz="2100" b="1" dirty="0">
                <a:solidFill>
                  <a:schemeClr val="bg1"/>
                </a:solidFill>
                <a:latin typeface="+mj-lt"/>
              </a:rPr>
              <a:t>which they held. </a:t>
            </a:r>
          </a:p>
          <a:p>
            <a:pPr algn="just"/>
            <a:r>
              <a:rPr lang="en-US" sz="2100" b="1" dirty="0">
                <a:solidFill>
                  <a:schemeClr val="bg1"/>
                </a:solidFill>
                <a:latin typeface="+mj-lt"/>
              </a:rPr>
              <a:t>  10  And they cried with a loud voice, saying, "</a:t>
            </a:r>
            <a:r>
              <a:rPr lang="en-US" sz="2100" b="1" dirty="0">
                <a:solidFill>
                  <a:srgbClr val="FFFF00"/>
                </a:solidFill>
                <a:latin typeface="+mj-lt"/>
              </a:rPr>
              <a:t>How long</a:t>
            </a:r>
            <a:r>
              <a:rPr lang="en-US" sz="2100" b="1" dirty="0">
                <a:solidFill>
                  <a:schemeClr val="bg1"/>
                </a:solidFill>
                <a:latin typeface="+mj-lt"/>
              </a:rPr>
              <a:t>, O Lord, holy and true, until You judge and </a:t>
            </a:r>
            <a:r>
              <a:rPr lang="en-US" sz="2100" b="1" dirty="0">
                <a:solidFill>
                  <a:srgbClr val="FFFF00"/>
                </a:solidFill>
                <a:latin typeface="+mj-lt"/>
              </a:rPr>
              <a:t>avenge our blood on those </a:t>
            </a:r>
            <a:r>
              <a:rPr lang="en-US" sz="2100" b="1" dirty="0">
                <a:solidFill>
                  <a:schemeClr val="bg1"/>
                </a:solidFill>
                <a:latin typeface="+mj-lt"/>
              </a:rPr>
              <a:t>who dwell on the earth?" </a:t>
            </a:r>
          </a:p>
          <a:p>
            <a:pPr algn="just"/>
            <a:r>
              <a:rPr lang="en-US" sz="2100" b="1" dirty="0">
                <a:solidFill>
                  <a:schemeClr val="bg1"/>
                </a:solidFill>
                <a:latin typeface="+mj-lt"/>
              </a:rPr>
              <a:t>  11  Then </a:t>
            </a:r>
            <a:r>
              <a:rPr lang="en-US" sz="2100" b="1" dirty="0">
                <a:solidFill>
                  <a:srgbClr val="FFFF00"/>
                </a:solidFill>
                <a:latin typeface="+mj-lt"/>
              </a:rPr>
              <a:t>a white robe was given</a:t>
            </a:r>
            <a:r>
              <a:rPr lang="en-US" sz="2100" b="1" dirty="0">
                <a:solidFill>
                  <a:schemeClr val="bg1"/>
                </a:solidFill>
                <a:latin typeface="+mj-lt"/>
              </a:rPr>
              <a:t> to each of them; and it was said to them that </a:t>
            </a:r>
            <a:r>
              <a:rPr lang="en-US" sz="2100" b="1" dirty="0">
                <a:solidFill>
                  <a:srgbClr val="FFFF00"/>
                </a:solidFill>
                <a:latin typeface="+mj-lt"/>
              </a:rPr>
              <a:t>they should rest </a:t>
            </a:r>
            <a:r>
              <a:rPr lang="en-US" sz="2100" b="1" dirty="0">
                <a:solidFill>
                  <a:schemeClr val="bg1"/>
                </a:solidFill>
                <a:latin typeface="+mj-lt"/>
              </a:rPr>
              <a:t>a </a:t>
            </a:r>
            <a:r>
              <a:rPr lang="en-US" sz="2100" b="1" dirty="0">
                <a:solidFill>
                  <a:srgbClr val="FFFF00"/>
                </a:solidFill>
                <a:latin typeface="+mj-lt"/>
              </a:rPr>
              <a:t>little while longer</a:t>
            </a:r>
            <a:r>
              <a:rPr lang="en-US" sz="2100" b="1" dirty="0">
                <a:solidFill>
                  <a:schemeClr val="bg1"/>
                </a:solidFill>
                <a:latin typeface="+mj-lt"/>
              </a:rPr>
              <a:t>, until both the number of their fellow servants and their brethren, who would be killed as they were, was completed.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36276"/>
            <a:ext cx="5894089" cy="212365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Souls under altar</a:t>
            </a:r>
          </a:p>
          <a:p>
            <a:pPr marL="342900" indent="-342900">
              <a:buFont typeface="Arial" panose="020B0604020202020204" pitchFamily="34" charset="0"/>
              <a:buChar char="•"/>
              <a:tabLst>
                <a:tab pos="2286000" algn="l"/>
              </a:tabLst>
            </a:pPr>
            <a:r>
              <a:rPr lang="en-US" sz="2200" b="1" dirty="0">
                <a:latin typeface="+mj-lt"/>
              </a:rPr>
              <a:t>Slain for the word of God &amp; testimony</a:t>
            </a:r>
          </a:p>
          <a:p>
            <a:pPr marL="342900" indent="-342900">
              <a:buFont typeface="Arial" panose="020B0604020202020204" pitchFamily="34" charset="0"/>
              <a:buChar char="•"/>
              <a:tabLst>
                <a:tab pos="2286000" algn="l"/>
              </a:tabLst>
            </a:pPr>
            <a:r>
              <a:rPr lang="en-US" sz="2200" b="1" dirty="0">
                <a:latin typeface="+mj-lt"/>
              </a:rPr>
              <a:t>Cried out, “How long, until you judge and</a:t>
            </a:r>
          </a:p>
          <a:p>
            <a:pPr>
              <a:tabLst>
                <a:tab pos="2286000" algn="l"/>
              </a:tabLst>
            </a:pPr>
            <a:r>
              <a:rPr lang="en-US" sz="2200" b="1" dirty="0">
                <a:latin typeface="+mj-lt"/>
              </a:rPr>
              <a:t>      avenge our death on those who killed us?”</a:t>
            </a:r>
          </a:p>
          <a:p>
            <a:pPr marL="342900" indent="-342900">
              <a:buFont typeface="Arial" panose="020B0604020202020204" pitchFamily="34" charset="0"/>
              <a:buChar char="•"/>
              <a:tabLst>
                <a:tab pos="2286000" algn="l"/>
              </a:tabLst>
            </a:pPr>
            <a:r>
              <a:rPr lang="en-US" sz="2200" b="1" dirty="0">
                <a:latin typeface="+mj-lt"/>
              </a:rPr>
              <a:t>White robes given to them, told to rest</a:t>
            </a:r>
          </a:p>
          <a:p>
            <a:pPr marL="342900" indent="-342900">
              <a:buFont typeface="Arial" panose="020B0604020202020204" pitchFamily="34" charset="0"/>
              <a:buChar char="•"/>
              <a:tabLst>
                <a:tab pos="2286000" algn="l"/>
              </a:tabLst>
            </a:pPr>
            <a:r>
              <a:rPr lang="en-US" sz="2200" b="1" dirty="0">
                <a:latin typeface="+mj-lt"/>
              </a:rPr>
              <a:t>A little while longer</a:t>
            </a:r>
          </a:p>
        </p:txBody>
      </p:sp>
    </p:spTree>
    <p:extLst>
      <p:ext uri="{BB962C8B-B14F-4D97-AF65-F5344CB8AC3E}">
        <p14:creationId xmlns:p14="http://schemas.microsoft.com/office/powerpoint/2010/main" val="1436400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to show His servants—things which </a:t>
            </a:r>
            <a:r>
              <a:rPr lang="en-US" sz="2400" b="1" dirty="0">
                <a:solidFill>
                  <a:srgbClr val="FFFF00"/>
                </a:solidFill>
                <a:latin typeface="+mj-lt"/>
              </a:rPr>
              <a:t>MUST SHORTLY TAKE PLACE</a:t>
            </a:r>
            <a:r>
              <a:rPr lang="en-US" sz="2400" b="1" dirty="0">
                <a:solidFill>
                  <a:schemeClr val="bg1"/>
                </a:solidFill>
                <a:latin typeface="+mj-lt"/>
              </a:rPr>
              <a:t>.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a:t>
            </a:r>
            <a:r>
              <a:rPr lang="en-US" sz="2400" b="1" dirty="0">
                <a:solidFill>
                  <a:srgbClr val="FFFF00"/>
                </a:solidFill>
                <a:latin typeface="+mj-lt"/>
              </a:rPr>
              <a:t>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4231928"/>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a:p>
            <a:pPr marL="339725" indent="-339725">
              <a:spcAft>
                <a:spcPts val="1800"/>
              </a:spcAft>
              <a:buFont typeface="Arial" panose="020B0604020202020204" pitchFamily="34" charset="0"/>
              <a:buChar char="•"/>
            </a:pPr>
            <a:r>
              <a:rPr lang="en-US" sz="2800" b="1" dirty="0">
                <a:latin typeface="+mj-lt"/>
              </a:rPr>
              <a:t>It is a revelation to seven churches in Asia in signs </a:t>
            </a:r>
          </a:p>
          <a:p>
            <a:pPr marL="339725" indent="-339725">
              <a:spcAft>
                <a:spcPts val="1800"/>
              </a:spcAft>
              <a:buFont typeface="Arial" panose="020B0604020202020204" pitchFamily="34" charset="0"/>
              <a:buChar char="•"/>
            </a:pPr>
            <a:r>
              <a:rPr lang="en-US" sz="2800" b="1" dirty="0">
                <a:latin typeface="+mj-lt"/>
              </a:rPr>
              <a:t>It is a revelation to seven churches in Asia in signs of THINGS WHICH MUST SHORTLY TAKE PLACE</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32131666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Fifth Seal—Souls Under Altar</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4293483"/>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When He opened </a:t>
            </a:r>
            <a:r>
              <a:rPr lang="en-US" sz="2100" b="1" dirty="0">
                <a:solidFill>
                  <a:srgbClr val="FFFF00"/>
                </a:solidFill>
                <a:latin typeface="+mj-lt"/>
              </a:rPr>
              <a:t>the fifth seal</a:t>
            </a:r>
            <a:r>
              <a:rPr lang="en-US" sz="2100" b="1" dirty="0">
                <a:solidFill>
                  <a:schemeClr val="bg1"/>
                </a:solidFill>
                <a:latin typeface="+mj-lt"/>
              </a:rPr>
              <a:t>, I saw </a:t>
            </a:r>
            <a:r>
              <a:rPr lang="en-US" sz="2100" b="1" dirty="0">
                <a:solidFill>
                  <a:srgbClr val="FFFF00"/>
                </a:solidFill>
                <a:latin typeface="+mj-lt"/>
              </a:rPr>
              <a:t>under the altar the souls</a:t>
            </a:r>
            <a:r>
              <a:rPr lang="en-US" sz="2100" b="1" dirty="0">
                <a:solidFill>
                  <a:schemeClr val="bg1"/>
                </a:solidFill>
                <a:latin typeface="+mj-lt"/>
              </a:rPr>
              <a:t> of those who had been </a:t>
            </a:r>
            <a:r>
              <a:rPr lang="en-US" sz="2100" b="1" dirty="0">
                <a:solidFill>
                  <a:srgbClr val="FFFF00"/>
                </a:solidFill>
                <a:latin typeface="+mj-lt"/>
              </a:rPr>
              <a:t>slain for the word of God and for the testimony </a:t>
            </a:r>
            <a:r>
              <a:rPr lang="en-US" sz="2100" b="1" dirty="0">
                <a:solidFill>
                  <a:schemeClr val="bg1"/>
                </a:solidFill>
                <a:latin typeface="+mj-lt"/>
              </a:rPr>
              <a:t>which they held. </a:t>
            </a:r>
          </a:p>
          <a:p>
            <a:pPr algn="just"/>
            <a:r>
              <a:rPr lang="en-US" sz="2100" b="1" dirty="0">
                <a:solidFill>
                  <a:schemeClr val="bg1"/>
                </a:solidFill>
                <a:latin typeface="+mj-lt"/>
              </a:rPr>
              <a:t>  10  And they cried with a loud voice, saying, "</a:t>
            </a:r>
            <a:r>
              <a:rPr lang="en-US" sz="2100" b="1" dirty="0">
                <a:solidFill>
                  <a:srgbClr val="FFFF00"/>
                </a:solidFill>
                <a:latin typeface="+mj-lt"/>
              </a:rPr>
              <a:t>How long</a:t>
            </a:r>
            <a:r>
              <a:rPr lang="en-US" sz="2100" b="1" dirty="0">
                <a:solidFill>
                  <a:schemeClr val="bg1"/>
                </a:solidFill>
                <a:latin typeface="+mj-lt"/>
              </a:rPr>
              <a:t>, O Lord, holy and true, until You judge and </a:t>
            </a:r>
            <a:r>
              <a:rPr lang="en-US" sz="2100" b="1" dirty="0">
                <a:solidFill>
                  <a:srgbClr val="FFFF00"/>
                </a:solidFill>
                <a:latin typeface="+mj-lt"/>
              </a:rPr>
              <a:t>avenge our blood on those </a:t>
            </a:r>
            <a:r>
              <a:rPr lang="en-US" sz="2100" b="1" dirty="0">
                <a:solidFill>
                  <a:schemeClr val="bg1"/>
                </a:solidFill>
                <a:latin typeface="+mj-lt"/>
              </a:rPr>
              <a:t>who dwell on the earth?" </a:t>
            </a:r>
          </a:p>
          <a:p>
            <a:pPr algn="just"/>
            <a:r>
              <a:rPr lang="en-US" sz="2100" b="1" dirty="0">
                <a:solidFill>
                  <a:schemeClr val="bg1"/>
                </a:solidFill>
                <a:latin typeface="+mj-lt"/>
              </a:rPr>
              <a:t>  11  Then </a:t>
            </a:r>
            <a:r>
              <a:rPr lang="en-US" sz="2100" b="1" dirty="0">
                <a:solidFill>
                  <a:srgbClr val="FFFF00"/>
                </a:solidFill>
                <a:latin typeface="+mj-lt"/>
              </a:rPr>
              <a:t>a white robe was given</a:t>
            </a:r>
            <a:r>
              <a:rPr lang="en-US" sz="2100" b="1" dirty="0">
                <a:solidFill>
                  <a:schemeClr val="bg1"/>
                </a:solidFill>
                <a:latin typeface="+mj-lt"/>
              </a:rPr>
              <a:t> to each of them; and it was said to them that </a:t>
            </a:r>
            <a:r>
              <a:rPr lang="en-US" sz="2100" b="1" dirty="0">
                <a:solidFill>
                  <a:srgbClr val="FFFF00"/>
                </a:solidFill>
                <a:latin typeface="+mj-lt"/>
              </a:rPr>
              <a:t>they should rest </a:t>
            </a:r>
            <a:r>
              <a:rPr lang="en-US" sz="2100" b="1" dirty="0">
                <a:solidFill>
                  <a:schemeClr val="bg1"/>
                </a:solidFill>
                <a:latin typeface="+mj-lt"/>
              </a:rPr>
              <a:t>a </a:t>
            </a:r>
            <a:r>
              <a:rPr lang="en-US" sz="2100" b="1" dirty="0">
                <a:solidFill>
                  <a:srgbClr val="FFFF00"/>
                </a:solidFill>
                <a:latin typeface="+mj-lt"/>
              </a:rPr>
              <a:t>little while longer</a:t>
            </a:r>
            <a:r>
              <a:rPr lang="en-US" sz="2100" b="1" dirty="0">
                <a:solidFill>
                  <a:schemeClr val="bg1"/>
                </a:solidFill>
                <a:latin typeface="+mj-lt"/>
              </a:rPr>
              <a:t>, </a:t>
            </a:r>
            <a:r>
              <a:rPr lang="en-US" sz="2100" b="1" dirty="0">
                <a:solidFill>
                  <a:srgbClr val="FFFF00"/>
                </a:solidFill>
                <a:latin typeface="+mj-lt"/>
              </a:rPr>
              <a:t>until</a:t>
            </a:r>
            <a:r>
              <a:rPr lang="en-US" sz="2100" b="1" dirty="0">
                <a:solidFill>
                  <a:schemeClr val="bg1"/>
                </a:solidFill>
                <a:latin typeface="+mj-lt"/>
              </a:rPr>
              <a:t> both the number of their fellow servants and </a:t>
            </a:r>
            <a:r>
              <a:rPr lang="en-US" sz="2100" b="1" dirty="0">
                <a:solidFill>
                  <a:srgbClr val="FFFF00"/>
                </a:solidFill>
                <a:latin typeface="+mj-lt"/>
              </a:rPr>
              <a:t>their brethren, who would be killed as they were, was completed</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38245" y="1127130"/>
            <a:ext cx="5781555" cy="280076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Souls under altar</a:t>
            </a:r>
          </a:p>
          <a:p>
            <a:pPr marL="342900" indent="-342900">
              <a:buFont typeface="Arial" panose="020B0604020202020204" pitchFamily="34" charset="0"/>
              <a:buChar char="•"/>
              <a:tabLst>
                <a:tab pos="2286000" algn="l"/>
              </a:tabLst>
            </a:pPr>
            <a:r>
              <a:rPr lang="en-US" sz="2200" b="1" dirty="0">
                <a:latin typeface="+mj-lt"/>
              </a:rPr>
              <a:t>Slain for the word of God &amp; testimony</a:t>
            </a:r>
          </a:p>
          <a:p>
            <a:pPr marL="342900" indent="-342900">
              <a:buFont typeface="Arial" panose="020B0604020202020204" pitchFamily="34" charset="0"/>
              <a:buChar char="•"/>
              <a:tabLst>
                <a:tab pos="2286000" algn="l"/>
              </a:tabLst>
            </a:pPr>
            <a:r>
              <a:rPr lang="en-US" sz="2200" b="1" dirty="0">
                <a:latin typeface="+mj-lt"/>
              </a:rPr>
              <a:t>Cried out, “How long, until you judge and</a:t>
            </a:r>
          </a:p>
          <a:p>
            <a:pPr>
              <a:tabLst>
                <a:tab pos="2286000" algn="l"/>
              </a:tabLst>
            </a:pPr>
            <a:r>
              <a:rPr lang="en-US" sz="2200" b="1" dirty="0">
                <a:latin typeface="+mj-lt"/>
              </a:rPr>
              <a:t>      avenge our death on those who killed us?”</a:t>
            </a:r>
          </a:p>
          <a:p>
            <a:pPr marL="342900" indent="-342900">
              <a:buFont typeface="Arial" panose="020B0604020202020204" pitchFamily="34" charset="0"/>
              <a:buChar char="•"/>
              <a:tabLst>
                <a:tab pos="2286000" algn="l"/>
              </a:tabLst>
            </a:pPr>
            <a:r>
              <a:rPr lang="en-US" sz="2200" b="1" dirty="0">
                <a:latin typeface="+mj-lt"/>
              </a:rPr>
              <a:t>White robes given to them, told to rest</a:t>
            </a:r>
          </a:p>
          <a:p>
            <a:pPr marL="342900" indent="-342900">
              <a:buFont typeface="Arial" panose="020B0604020202020204" pitchFamily="34" charset="0"/>
              <a:buChar char="•"/>
              <a:tabLst>
                <a:tab pos="2286000" algn="l"/>
              </a:tabLst>
            </a:pPr>
            <a:r>
              <a:rPr lang="en-US" sz="2200" b="1" dirty="0">
                <a:latin typeface="+mj-lt"/>
              </a:rPr>
              <a:t>A little while longer</a:t>
            </a:r>
          </a:p>
          <a:p>
            <a:pPr marL="342900" indent="-342900">
              <a:buFont typeface="Arial" panose="020B0604020202020204" pitchFamily="34" charset="0"/>
              <a:buChar char="•"/>
              <a:tabLst>
                <a:tab pos="2286000" algn="l"/>
              </a:tabLst>
            </a:pPr>
            <a:r>
              <a:rPr lang="en-US" sz="2200" b="1" dirty="0">
                <a:latin typeface="+mj-lt"/>
              </a:rPr>
              <a:t>Until full number of brethren were soon</a:t>
            </a:r>
          </a:p>
          <a:p>
            <a:pPr>
              <a:tabLst>
                <a:tab pos="2286000" algn="l"/>
              </a:tabLst>
            </a:pPr>
            <a:r>
              <a:rPr lang="en-US" sz="2200" b="1" dirty="0">
                <a:latin typeface="+mj-lt"/>
              </a:rPr>
              <a:t>      to be slain was accomplished</a:t>
            </a:r>
          </a:p>
        </p:txBody>
      </p:sp>
    </p:spTree>
    <p:extLst>
      <p:ext uri="{BB962C8B-B14F-4D97-AF65-F5344CB8AC3E}">
        <p14:creationId xmlns:p14="http://schemas.microsoft.com/office/powerpoint/2010/main" val="32339756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Fifth Seal—Souls Under Altar</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4293483"/>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When He opened </a:t>
            </a:r>
            <a:r>
              <a:rPr lang="en-US" sz="2100" b="1" dirty="0">
                <a:solidFill>
                  <a:srgbClr val="FFFF00"/>
                </a:solidFill>
                <a:latin typeface="+mj-lt"/>
              </a:rPr>
              <a:t>the fifth seal</a:t>
            </a:r>
            <a:r>
              <a:rPr lang="en-US" sz="2100" b="1" dirty="0">
                <a:solidFill>
                  <a:schemeClr val="bg1"/>
                </a:solidFill>
                <a:latin typeface="+mj-lt"/>
              </a:rPr>
              <a:t>, I saw </a:t>
            </a:r>
            <a:r>
              <a:rPr lang="en-US" sz="2100" b="1" dirty="0">
                <a:solidFill>
                  <a:srgbClr val="FFFF00"/>
                </a:solidFill>
                <a:latin typeface="+mj-lt"/>
              </a:rPr>
              <a:t>under the altar the souls</a:t>
            </a:r>
            <a:r>
              <a:rPr lang="en-US" sz="2100" b="1" dirty="0">
                <a:solidFill>
                  <a:schemeClr val="bg1"/>
                </a:solidFill>
                <a:latin typeface="+mj-lt"/>
              </a:rPr>
              <a:t> of those who had been </a:t>
            </a:r>
            <a:r>
              <a:rPr lang="en-US" sz="2100" b="1" dirty="0">
                <a:solidFill>
                  <a:srgbClr val="FFFF00"/>
                </a:solidFill>
                <a:latin typeface="+mj-lt"/>
              </a:rPr>
              <a:t>slain for the word of God and for the testimony </a:t>
            </a:r>
            <a:r>
              <a:rPr lang="en-US" sz="2100" b="1" dirty="0">
                <a:solidFill>
                  <a:schemeClr val="bg1"/>
                </a:solidFill>
                <a:latin typeface="+mj-lt"/>
              </a:rPr>
              <a:t>which they held. </a:t>
            </a:r>
          </a:p>
          <a:p>
            <a:pPr algn="just"/>
            <a:r>
              <a:rPr lang="en-US" sz="2100" b="1" dirty="0">
                <a:solidFill>
                  <a:schemeClr val="bg1"/>
                </a:solidFill>
                <a:latin typeface="+mj-lt"/>
              </a:rPr>
              <a:t>  10  And they cried with a loud voice, saying, "</a:t>
            </a:r>
            <a:r>
              <a:rPr lang="en-US" sz="2100" b="1" dirty="0">
                <a:solidFill>
                  <a:srgbClr val="FFFF00"/>
                </a:solidFill>
                <a:latin typeface="+mj-lt"/>
              </a:rPr>
              <a:t>How long</a:t>
            </a:r>
            <a:r>
              <a:rPr lang="en-US" sz="2100" b="1" dirty="0">
                <a:solidFill>
                  <a:schemeClr val="bg1"/>
                </a:solidFill>
                <a:latin typeface="+mj-lt"/>
              </a:rPr>
              <a:t>, O Lord, holy and true, until You judge and </a:t>
            </a:r>
            <a:r>
              <a:rPr lang="en-US" sz="2100" b="1" dirty="0">
                <a:solidFill>
                  <a:srgbClr val="FFFF00"/>
                </a:solidFill>
                <a:latin typeface="+mj-lt"/>
              </a:rPr>
              <a:t>avenge our blood on those </a:t>
            </a:r>
            <a:r>
              <a:rPr lang="en-US" sz="2100" b="1" dirty="0">
                <a:solidFill>
                  <a:schemeClr val="bg1"/>
                </a:solidFill>
                <a:latin typeface="+mj-lt"/>
              </a:rPr>
              <a:t>who dwell on the earth?" </a:t>
            </a:r>
          </a:p>
          <a:p>
            <a:pPr algn="just"/>
            <a:r>
              <a:rPr lang="en-US" sz="2100" b="1" dirty="0">
                <a:solidFill>
                  <a:schemeClr val="bg1"/>
                </a:solidFill>
                <a:latin typeface="+mj-lt"/>
              </a:rPr>
              <a:t>  11  Then </a:t>
            </a:r>
            <a:r>
              <a:rPr lang="en-US" sz="2100" b="1" dirty="0">
                <a:solidFill>
                  <a:srgbClr val="FFFF00"/>
                </a:solidFill>
                <a:latin typeface="+mj-lt"/>
              </a:rPr>
              <a:t>a white robe was given</a:t>
            </a:r>
            <a:r>
              <a:rPr lang="en-US" sz="2100" b="1" dirty="0">
                <a:solidFill>
                  <a:schemeClr val="bg1"/>
                </a:solidFill>
                <a:latin typeface="+mj-lt"/>
              </a:rPr>
              <a:t> to each of them; and it was said to them that </a:t>
            </a:r>
            <a:r>
              <a:rPr lang="en-US" sz="2100" b="1" dirty="0">
                <a:solidFill>
                  <a:srgbClr val="FFFF00"/>
                </a:solidFill>
                <a:latin typeface="+mj-lt"/>
              </a:rPr>
              <a:t>they should rest </a:t>
            </a:r>
            <a:r>
              <a:rPr lang="en-US" sz="2100" b="1" dirty="0">
                <a:solidFill>
                  <a:schemeClr val="bg1"/>
                </a:solidFill>
                <a:latin typeface="+mj-lt"/>
              </a:rPr>
              <a:t>a </a:t>
            </a:r>
            <a:r>
              <a:rPr lang="en-US" sz="2100" b="1" dirty="0">
                <a:solidFill>
                  <a:srgbClr val="FFFF00"/>
                </a:solidFill>
                <a:latin typeface="+mj-lt"/>
              </a:rPr>
              <a:t>little while longer</a:t>
            </a:r>
            <a:r>
              <a:rPr lang="en-US" sz="2100" b="1" dirty="0">
                <a:solidFill>
                  <a:schemeClr val="bg1"/>
                </a:solidFill>
                <a:latin typeface="+mj-lt"/>
              </a:rPr>
              <a:t>, </a:t>
            </a:r>
            <a:r>
              <a:rPr lang="en-US" sz="2100" b="1" dirty="0">
                <a:solidFill>
                  <a:srgbClr val="FFFF00"/>
                </a:solidFill>
                <a:latin typeface="+mj-lt"/>
              </a:rPr>
              <a:t>until</a:t>
            </a:r>
            <a:r>
              <a:rPr lang="en-US" sz="2100" b="1" dirty="0">
                <a:solidFill>
                  <a:schemeClr val="bg1"/>
                </a:solidFill>
                <a:latin typeface="+mj-lt"/>
              </a:rPr>
              <a:t> both the number of their fellow servants and </a:t>
            </a:r>
            <a:r>
              <a:rPr lang="en-US" sz="2100" b="1" dirty="0">
                <a:solidFill>
                  <a:srgbClr val="FFFF00"/>
                </a:solidFill>
                <a:latin typeface="+mj-lt"/>
              </a:rPr>
              <a:t>their brethren, who would be killed as they were, was completed</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38245" y="1127130"/>
            <a:ext cx="5781555" cy="363945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Souls under altar</a:t>
            </a:r>
          </a:p>
          <a:p>
            <a:pPr marL="342900" indent="-342900">
              <a:buFont typeface="Arial" panose="020B0604020202020204" pitchFamily="34" charset="0"/>
              <a:buChar char="•"/>
              <a:tabLst>
                <a:tab pos="2286000" algn="l"/>
              </a:tabLst>
            </a:pPr>
            <a:r>
              <a:rPr lang="en-US" sz="2200" b="1" dirty="0">
                <a:latin typeface="+mj-lt"/>
              </a:rPr>
              <a:t>Slain for the word of God &amp; testimony</a:t>
            </a:r>
          </a:p>
          <a:p>
            <a:pPr marL="342900" indent="-342900">
              <a:buFont typeface="Arial" panose="020B0604020202020204" pitchFamily="34" charset="0"/>
              <a:buChar char="•"/>
              <a:tabLst>
                <a:tab pos="2286000" algn="l"/>
              </a:tabLst>
            </a:pPr>
            <a:r>
              <a:rPr lang="en-US" sz="2200" b="1" dirty="0">
                <a:latin typeface="+mj-lt"/>
              </a:rPr>
              <a:t>Cried out, “How long, until you judge and</a:t>
            </a:r>
          </a:p>
          <a:p>
            <a:pPr>
              <a:tabLst>
                <a:tab pos="2286000" algn="l"/>
              </a:tabLst>
            </a:pPr>
            <a:r>
              <a:rPr lang="en-US" sz="2200" b="1" dirty="0">
                <a:latin typeface="+mj-lt"/>
              </a:rPr>
              <a:t>      avenge our death on those who killed us?”</a:t>
            </a:r>
          </a:p>
          <a:p>
            <a:pPr marL="342900" indent="-342900">
              <a:buFont typeface="Arial" panose="020B0604020202020204" pitchFamily="34" charset="0"/>
              <a:buChar char="•"/>
              <a:tabLst>
                <a:tab pos="2286000" algn="l"/>
              </a:tabLst>
            </a:pPr>
            <a:r>
              <a:rPr lang="en-US" sz="2200" b="1" dirty="0">
                <a:latin typeface="+mj-lt"/>
              </a:rPr>
              <a:t>White robes given to them, told to rest</a:t>
            </a:r>
          </a:p>
          <a:p>
            <a:pPr marL="342900" indent="-342900">
              <a:buFont typeface="Arial" panose="020B0604020202020204" pitchFamily="34" charset="0"/>
              <a:buChar char="•"/>
              <a:tabLst>
                <a:tab pos="2286000" algn="l"/>
              </a:tabLst>
            </a:pPr>
            <a:r>
              <a:rPr lang="en-US" sz="2200" b="1" dirty="0">
                <a:latin typeface="+mj-lt"/>
              </a:rPr>
              <a:t>A little while longer</a:t>
            </a:r>
          </a:p>
          <a:p>
            <a:pPr marL="342900" indent="-342900">
              <a:buFont typeface="Arial" panose="020B0604020202020204" pitchFamily="34" charset="0"/>
              <a:buChar char="•"/>
              <a:tabLst>
                <a:tab pos="2286000" algn="l"/>
              </a:tabLst>
            </a:pPr>
            <a:r>
              <a:rPr lang="en-US" sz="2200" b="1" dirty="0">
                <a:latin typeface="+mj-lt"/>
              </a:rPr>
              <a:t>Until full number of brethren were soon</a:t>
            </a:r>
          </a:p>
          <a:p>
            <a:pPr>
              <a:tabLst>
                <a:tab pos="2286000" algn="l"/>
              </a:tabLst>
            </a:pPr>
            <a:r>
              <a:rPr lang="en-US" sz="2200" b="1" dirty="0">
                <a:latin typeface="+mj-lt"/>
              </a:rPr>
              <a:t>      to be slain was accomplished</a:t>
            </a:r>
          </a:p>
          <a:p>
            <a:pPr marL="342900" indent="-342900">
              <a:buFont typeface="Arial" panose="020B0604020202020204" pitchFamily="34" charset="0"/>
              <a:buChar char="•"/>
              <a:tabLst>
                <a:tab pos="2286000" algn="l"/>
              </a:tabLst>
            </a:pPr>
            <a:endParaRPr lang="en-US" sz="1050" b="1" dirty="0">
              <a:latin typeface="+mj-lt"/>
            </a:endParaRPr>
          </a:p>
          <a:p>
            <a:pPr marL="342900" indent="-342900">
              <a:buFont typeface="Arial" panose="020B0604020202020204" pitchFamily="34" charset="0"/>
              <a:buChar char="•"/>
              <a:tabLst>
                <a:tab pos="2286000" algn="l"/>
              </a:tabLst>
            </a:pPr>
            <a:r>
              <a:rPr lang="en-US" sz="2200" b="1" dirty="0">
                <a:latin typeface="+mj-lt"/>
              </a:rPr>
              <a:t>This is the cry of all those wrongfully</a:t>
            </a:r>
          </a:p>
          <a:p>
            <a:pPr>
              <a:tabLst>
                <a:tab pos="2286000" algn="l"/>
              </a:tabLst>
            </a:pPr>
            <a:r>
              <a:rPr lang="en-US" sz="2200" b="1" dirty="0">
                <a:latin typeface="+mj-lt"/>
              </a:rPr>
              <a:t>       treated—Gen. 4:10; Matt. 23:35-36</a:t>
            </a:r>
          </a:p>
        </p:txBody>
      </p:sp>
    </p:spTree>
    <p:extLst>
      <p:ext uri="{BB962C8B-B14F-4D97-AF65-F5344CB8AC3E}">
        <p14:creationId xmlns:p14="http://schemas.microsoft.com/office/powerpoint/2010/main" val="20941605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Fifth Seal—Souls Under Altar</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4293483"/>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When He opened </a:t>
            </a:r>
            <a:r>
              <a:rPr lang="en-US" sz="2100" b="1" dirty="0">
                <a:solidFill>
                  <a:srgbClr val="FFFF00"/>
                </a:solidFill>
                <a:latin typeface="+mj-lt"/>
              </a:rPr>
              <a:t>the fifth seal</a:t>
            </a:r>
            <a:r>
              <a:rPr lang="en-US" sz="2100" b="1" dirty="0">
                <a:solidFill>
                  <a:schemeClr val="bg1"/>
                </a:solidFill>
                <a:latin typeface="+mj-lt"/>
              </a:rPr>
              <a:t>, I saw </a:t>
            </a:r>
            <a:r>
              <a:rPr lang="en-US" sz="2100" b="1" dirty="0">
                <a:solidFill>
                  <a:srgbClr val="FFFF00"/>
                </a:solidFill>
                <a:latin typeface="+mj-lt"/>
              </a:rPr>
              <a:t>under the altar the souls</a:t>
            </a:r>
            <a:r>
              <a:rPr lang="en-US" sz="2100" b="1" dirty="0">
                <a:solidFill>
                  <a:schemeClr val="bg1"/>
                </a:solidFill>
                <a:latin typeface="+mj-lt"/>
              </a:rPr>
              <a:t> of those who had been </a:t>
            </a:r>
            <a:r>
              <a:rPr lang="en-US" sz="2100" b="1" dirty="0">
                <a:solidFill>
                  <a:srgbClr val="FFFF00"/>
                </a:solidFill>
                <a:latin typeface="+mj-lt"/>
              </a:rPr>
              <a:t>slain for the word of God and for the testimony </a:t>
            </a:r>
            <a:r>
              <a:rPr lang="en-US" sz="2100" b="1" dirty="0">
                <a:solidFill>
                  <a:schemeClr val="bg1"/>
                </a:solidFill>
                <a:latin typeface="+mj-lt"/>
              </a:rPr>
              <a:t>which they held. </a:t>
            </a:r>
          </a:p>
          <a:p>
            <a:pPr algn="just"/>
            <a:r>
              <a:rPr lang="en-US" sz="2100" b="1" dirty="0">
                <a:solidFill>
                  <a:schemeClr val="bg1"/>
                </a:solidFill>
                <a:latin typeface="+mj-lt"/>
              </a:rPr>
              <a:t>  10  And they cried with a loud voice, saying, "</a:t>
            </a:r>
            <a:r>
              <a:rPr lang="en-US" sz="2100" b="1" dirty="0">
                <a:solidFill>
                  <a:srgbClr val="FFFF00"/>
                </a:solidFill>
                <a:latin typeface="+mj-lt"/>
              </a:rPr>
              <a:t>How long</a:t>
            </a:r>
            <a:r>
              <a:rPr lang="en-US" sz="2100" b="1" dirty="0">
                <a:solidFill>
                  <a:schemeClr val="bg1"/>
                </a:solidFill>
                <a:latin typeface="+mj-lt"/>
              </a:rPr>
              <a:t>, O Lord, holy and true, until You judge and </a:t>
            </a:r>
            <a:r>
              <a:rPr lang="en-US" sz="2100" b="1" dirty="0">
                <a:solidFill>
                  <a:srgbClr val="FFFF00"/>
                </a:solidFill>
                <a:latin typeface="+mj-lt"/>
              </a:rPr>
              <a:t>avenge our blood on those </a:t>
            </a:r>
            <a:r>
              <a:rPr lang="en-US" sz="2100" b="1" dirty="0">
                <a:solidFill>
                  <a:schemeClr val="bg1"/>
                </a:solidFill>
                <a:latin typeface="+mj-lt"/>
              </a:rPr>
              <a:t>who dwell on the earth?" </a:t>
            </a:r>
          </a:p>
          <a:p>
            <a:pPr algn="just"/>
            <a:r>
              <a:rPr lang="en-US" sz="2100" b="1" dirty="0">
                <a:solidFill>
                  <a:schemeClr val="bg1"/>
                </a:solidFill>
                <a:latin typeface="+mj-lt"/>
              </a:rPr>
              <a:t>  11  Then </a:t>
            </a:r>
            <a:r>
              <a:rPr lang="en-US" sz="2100" b="1" dirty="0">
                <a:solidFill>
                  <a:srgbClr val="FFFF00"/>
                </a:solidFill>
                <a:latin typeface="+mj-lt"/>
              </a:rPr>
              <a:t>a white robe was given</a:t>
            </a:r>
            <a:r>
              <a:rPr lang="en-US" sz="2100" b="1" dirty="0">
                <a:solidFill>
                  <a:schemeClr val="bg1"/>
                </a:solidFill>
                <a:latin typeface="+mj-lt"/>
              </a:rPr>
              <a:t> to each of them; and it was said to them that </a:t>
            </a:r>
            <a:r>
              <a:rPr lang="en-US" sz="2100" b="1" dirty="0">
                <a:solidFill>
                  <a:srgbClr val="FFFF00"/>
                </a:solidFill>
                <a:latin typeface="+mj-lt"/>
              </a:rPr>
              <a:t>they should rest </a:t>
            </a:r>
            <a:r>
              <a:rPr lang="en-US" sz="2100" b="1" dirty="0">
                <a:solidFill>
                  <a:schemeClr val="bg1"/>
                </a:solidFill>
                <a:latin typeface="+mj-lt"/>
              </a:rPr>
              <a:t>a </a:t>
            </a:r>
            <a:r>
              <a:rPr lang="en-US" sz="2100" b="1" dirty="0">
                <a:solidFill>
                  <a:srgbClr val="FFFF00"/>
                </a:solidFill>
                <a:latin typeface="+mj-lt"/>
              </a:rPr>
              <a:t>little while longer</a:t>
            </a:r>
            <a:r>
              <a:rPr lang="en-US" sz="2100" b="1" dirty="0">
                <a:solidFill>
                  <a:schemeClr val="bg1"/>
                </a:solidFill>
                <a:latin typeface="+mj-lt"/>
              </a:rPr>
              <a:t>, </a:t>
            </a:r>
            <a:r>
              <a:rPr lang="en-US" sz="2100" b="1" dirty="0">
                <a:solidFill>
                  <a:srgbClr val="FFFF00"/>
                </a:solidFill>
                <a:latin typeface="+mj-lt"/>
              </a:rPr>
              <a:t>until</a:t>
            </a:r>
            <a:r>
              <a:rPr lang="en-US" sz="2100" b="1" dirty="0">
                <a:solidFill>
                  <a:schemeClr val="bg1"/>
                </a:solidFill>
                <a:latin typeface="+mj-lt"/>
              </a:rPr>
              <a:t> both the number of their fellow servants and </a:t>
            </a:r>
            <a:r>
              <a:rPr lang="en-US" sz="2100" b="1" dirty="0">
                <a:solidFill>
                  <a:srgbClr val="FFFF00"/>
                </a:solidFill>
                <a:latin typeface="+mj-lt"/>
              </a:rPr>
              <a:t>their brethren, who would be killed as they were, was completed</a:t>
            </a:r>
            <a:r>
              <a:rPr lang="en-US" sz="2100" b="1" dirty="0">
                <a:solidFill>
                  <a:schemeClr val="bg1"/>
                </a:solidFill>
                <a:latin typeface="+mj-lt"/>
              </a:rPr>
              <a:t>. </a:t>
            </a:r>
          </a:p>
        </p:txBody>
      </p:sp>
      <p:sp>
        <p:nvSpPr>
          <p:cNvPr id="6" name="TextBox 5">
            <a:extLst>
              <a:ext uri="{FF2B5EF4-FFF2-40B4-BE49-F238E27FC236}">
                <a16:creationId xmlns:a16="http://schemas.microsoft.com/office/drawing/2014/main" id="{A4A9C7E8-D1D2-4965-9816-88CEBFDF5863}"/>
              </a:ext>
            </a:extLst>
          </p:cNvPr>
          <p:cNvSpPr txBox="1"/>
          <p:nvPr/>
        </p:nvSpPr>
        <p:spPr>
          <a:xfrm>
            <a:off x="238244" y="1127130"/>
            <a:ext cx="11709245" cy="600933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Souls under altar</a:t>
            </a:r>
          </a:p>
          <a:p>
            <a:pPr marL="342900" indent="-342900">
              <a:buFont typeface="Arial" panose="020B0604020202020204" pitchFamily="34" charset="0"/>
              <a:buChar char="•"/>
              <a:tabLst>
                <a:tab pos="2286000" algn="l"/>
              </a:tabLst>
            </a:pPr>
            <a:r>
              <a:rPr lang="en-US" sz="2200" b="1" dirty="0">
                <a:latin typeface="+mj-lt"/>
              </a:rPr>
              <a:t>Slain for the word of God &amp; testimony</a:t>
            </a:r>
          </a:p>
          <a:p>
            <a:pPr marL="342900" indent="-342900">
              <a:buFont typeface="Arial" panose="020B0604020202020204" pitchFamily="34" charset="0"/>
              <a:buChar char="•"/>
              <a:tabLst>
                <a:tab pos="2286000" algn="l"/>
              </a:tabLst>
            </a:pPr>
            <a:r>
              <a:rPr lang="en-US" sz="2200" b="1" dirty="0">
                <a:latin typeface="+mj-lt"/>
              </a:rPr>
              <a:t>Cried out, “How long, until you judge and</a:t>
            </a:r>
          </a:p>
          <a:p>
            <a:pPr>
              <a:tabLst>
                <a:tab pos="2286000" algn="l"/>
              </a:tabLst>
            </a:pPr>
            <a:r>
              <a:rPr lang="en-US" sz="2200" b="1" dirty="0">
                <a:latin typeface="+mj-lt"/>
              </a:rPr>
              <a:t>      avenge our death on those who killed us?”</a:t>
            </a:r>
          </a:p>
          <a:p>
            <a:pPr marL="342900" indent="-342900">
              <a:buFont typeface="Arial" panose="020B0604020202020204" pitchFamily="34" charset="0"/>
              <a:buChar char="•"/>
              <a:tabLst>
                <a:tab pos="2286000" algn="l"/>
              </a:tabLst>
            </a:pPr>
            <a:r>
              <a:rPr lang="en-US" sz="2200" b="1" dirty="0">
                <a:latin typeface="+mj-lt"/>
              </a:rPr>
              <a:t>White robes given to them, told to rest</a:t>
            </a:r>
          </a:p>
          <a:p>
            <a:pPr marL="342900" indent="-342900">
              <a:buFont typeface="Arial" panose="020B0604020202020204" pitchFamily="34" charset="0"/>
              <a:buChar char="•"/>
              <a:tabLst>
                <a:tab pos="2286000" algn="l"/>
              </a:tabLst>
            </a:pPr>
            <a:r>
              <a:rPr lang="en-US" sz="2200" b="1" dirty="0">
                <a:latin typeface="+mj-lt"/>
              </a:rPr>
              <a:t>A little while longer</a:t>
            </a:r>
          </a:p>
          <a:p>
            <a:pPr marL="342900" indent="-342900">
              <a:buFont typeface="Arial" panose="020B0604020202020204" pitchFamily="34" charset="0"/>
              <a:buChar char="•"/>
              <a:tabLst>
                <a:tab pos="2286000" algn="l"/>
              </a:tabLst>
            </a:pPr>
            <a:r>
              <a:rPr lang="en-US" sz="2200" b="1" dirty="0">
                <a:latin typeface="+mj-lt"/>
              </a:rPr>
              <a:t>Until full number of brethren were soon</a:t>
            </a:r>
          </a:p>
          <a:p>
            <a:pPr>
              <a:tabLst>
                <a:tab pos="2286000" algn="l"/>
              </a:tabLst>
            </a:pPr>
            <a:r>
              <a:rPr lang="en-US" sz="2200" b="1" dirty="0">
                <a:latin typeface="+mj-lt"/>
              </a:rPr>
              <a:t>      to be slain was accomplished</a:t>
            </a:r>
          </a:p>
          <a:p>
            <a:pPr marL="342900" indent="-342900">
              <a:buFont typeface="Arial" panose="020B0604020202020204" pitchFamily="34" charset="0"/>
              <a:buChar char="•"/>
              <a:tabLst>
                <a:tab pos="2286000" algn="l"/>
              </a:tabLst>
            </a:pPr>
            <a:endParaRPr lang="en-US" sz="1050" b="1" dirty="0">
              <a:latin typeface="+mj-lt"/>
            </a:endParaRPr>
          </a:p>
          <a:p>
            <a:pPr marL="342900" indent="-342900">
              <a:buFont typeface="Arial" panose="020B0604020202020204" pitchFamily="34" charset="0"/>
              <a:buChar char="•"/>
              <a:tabLst>
                <a:tab pos="2286000" algn="l"/>
              </a:tabLst>
            </a:pPr>
            <a:r>
              <a:rPr lang="en-US" sz="2200" b="1" dirty="0">
                <a:latin typeface="+mj-lt"/>
              </a:rPr>
              <a:t>This is the cry of all those wrongfully</a:t>
            </a:r>
          </a:p>
          <a:p>
            <a:pPr>
              <a:tabLst>
                <a:tab pos="2286000" algn="l"/>
              </a:tabLst>
            </a:pPr>
            <a:r>
              <a:rPr lang="en-US" sz="2200" b="1" dirty="0">
                <a:latin typeface="+mj-lt"/>
              </a:rPr>
              <a:t>       treated—Gen. 4:10; Matt. 23:35-36</a:t>
            </a:r>
          </a:p>
          <a:p>
            <a:pPr marL="342900" indent="-342900">
              <a:buFont typeface="Arial" panose="020B0604020202020204" pitchFamily="34" charset="0"/>
              <a:buChar char="•"/>
              <a:tabLst>
                <a:tab pos="2286000" algn="l"/>
              </a:tabLst>
            </a:pPr>
            <a:r>
              <a:rPr lang="en-US" sz="2200" b="1" dirty="0">
                <a:latin typeface="+mj-lt"/>
              </a:rPr>
              <a:t>It is tied to the very nature of God, they are asking not IF but simply HOW LONG</a:t>
            </a:r>
          </a:p>
          <a:p>
            <a:pPr marL="342900" indent="-342900">
              <a:buFont typeface="Arial" panose="020B0604020202020204" pitchFamily="34" charset="0"/>
              <a:buChar char="•"/>
              <a:tabLst>
                <a:tab pos="2286000" algn="l"/>
              </a:tabLst>
            </a:pPr>
            <a:r>
              <a:rPr lang="en-US" sz="2200" b="1" dirty="0">
                <a:latin typeface="+mj-lt"/>
              </a:rPr>
              <a:t>God’s patience with wicked will end</a:t>
            </a:r>
          </a:p>
          <a:p>
            <a:pPr marL="342900" indent="-342900">
              <a:buFont typeface="Arial" panose="020B0604020202020204" pitchFamily="34" charset="0"/>
              <a:buChar char="•"/>
              <a:tabLst>
                <a:tab pos="2286000" algn="l"/>
              </a:tabLst>
            </a:pPr>
            <a:r>
              <a:rPr lang="en-US" sz="2200" b="1" dirty="0">
                <a:latin typeface="+mj-lt"/>
              </a:rPr>
              <a:t>A little (Gk.= </a:t>
            </a:r>
            <a:r>
              <a:rPr lang="en-US" sz="2200" b="1" i="1" dirty="0">
                <a:latin typeface="+mj-lt"/>
              </a:rPr>
              <a:t>micros)</a:t>
            </a:r>
            <a:r>
              <a:rPr lang="en-US" sz="2200" b="1" dirty="0">
                <a:latin typeface="+mj-lt"/>
              </a:rPr>
              <a:t> while, not a LONG while—Col. 1:24; Luke 18:6-7—speedily=as shortly (1:1)</a:t>
            </a:r>
          </a:p>
          <a:p>
            <a:pPr marL="342900" indent="-342900">
              <a:buFont typeface="Arial" panose="020B0604020202020204" pitchFamily="34" charset="0"/>
              <a:buChar char="•"/>
              <a:tabLst>
                <a:tab pos="2286000" algn="l"/>
              </a:tabLst>
            </a:pPr>
            <a:r>
              <a:rPr lang="en-US" sz="2200" b="1" dirty="0">
                <a:latin typeface="+mj-lt"/>
              </a:rPr>
              <a:t>The time is coming soon and vengeance will come. You have gone out overcoming, met martyrdom, scarcity, God’s four judgments against evil, you have asked, here is God’s answer</a:t>
            </a:r>
          </a:p>
          <a:p>
            <a:pPr marL="342900" indent="-342900">
              <a:buFont typeface="Arial" panose="020B0604020202020204" pitchFamily="34" charset="0"/>
              <a:buChar char="•"/>
              <a:tabLst>
                <a:tab pos="2286000" algn="l"/>
              </a:tabLst>
            </a:pPr>
            <a:endParaRPr lang="en-US" sz="2200" b="1" dirty="0">
              <a:latin typeface="+mj-lt"/>
            </a:endParaRPr>
          </a:p>
          <a:p>
            <a:pPr marL="342900" indent="-342900">
              <a:buFont typeface="Arial" panose="020B0604020202020204" pitchFamily="34" charset="0"/>
              <a:buChar char="•"/>
              <a:tabLst>
                <a:tab pos="2286000" algn="l"/>
              </a:tabLst>
            </a:pPr>
            <a:endParaRPr lang="en-US" sz="2200" b="1" dirty="0">
              <a:latin typeface="+mj-lt"/>
            </a:endParaRPr>
          </a:p>
        </p:txBody>
      </p:sp>
    </p:spTree>
    <p:extLst>
      <p:ext uri="{BB962C8B-B14F-4D97-AF65-F5344CB8AC3E}">
        <p14:creationId xmlns:p14="http://schemas.microsoft.com/office/powerpoint/2010/main" val="27599914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Sixth Seal—Great Day of His Wrath</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12  I looked when He opened </a:t>
            </a:r>
            <a:r>
              <a:rPr lang="en-US" sz="2100" b="1" dirty="0">
                <a:solidFill>
                  <a:srgbClr val="FFFF00"/>
                </a:solidFill>
                <a:latin typeface="+mj-lt"/>
              </a:rPr>
              <a:t>the sixth seal</a:t>
            </a:r>
            <a:r>
              <a:rPr lang="en-US" sz="2100" b="1" dirty="0">
                <a:solidFill>
                  <a:schemeClr val="bg1"/>
                </a:solidFill>
                <a:latin typeface="+mj-lt"/>
              </a:rPr>
              <a:t>, and behold, there was a great earthquake; and the sun became black as sackcloth of hair, and the moon became like blood. </a:t>
            </a:r>
          </a:p>
          <a:p>
            <a:pPr algn="just"/>
            <a:r>
              <a:rPr lang="en-US" sz="2100" b="1" dirty="0">
                <a:solidFill>
                  <a:schemeClr val="bg1"/>
                </a:solidFill>
                <a:latin typeface="+mj-lt"/>
              </a:rPr>
              <a:t>  13  And the stars of heaven fell to the earth, as a fig tree drops its late figs when it is shaken by a mighty wind. </a:t>
            </a:r>
          </a:p>
          <a:p>
            <a:pPr algn="just"/>
            <a:r>
              <a:rPr lang="en-US" sz="2100" b="1" dirty="0">
                <a:solidFill>
                  <a:schemeClr val="bg1"/>
                </a:solidFill>
                <a:latin typeface="+mj-lt"/>
              </a:rPr>
              <a:t>  14  Then the sky receded as a scroll when it is rolled up, and every mountain and island was moved out of its place. </a:t>
            </a:r>
          </a:p>
          <a:p>
            <a:pPr algn="just"/>
            <a:r>
              <a:rPr lang="en-US" sz="2100" b="1" dirty="0">
                <a:solidFill>
                  <a:schemeClr val="bg1"/>
                </a:solidFill>
                <a:latin typeface="+mj-lt"/>
              </a:rPr>
              <a:t>  15  And the kings of the earth, the great men, the rich men, the commanders, the mighty men, every slave and every free man, hid themselves in the caves and in the rocks of the mountains, </a:t>
            </a:r>
          </a:p>
          <a:p>
            <a:pPr algn="just"/>
            <a:r>
              <a:rPr lang="en-US" sz="2100" b="1" dirty="0">
                <a:solidFill>
                  <a:schemeClr val="bg1"/>
                </a:solidFill>
                <a:latin typeface="+mj-lt"/>
              </a:rPr>
              <a:t>  16  and said to the mountains and rocks, "Fall on us and hide us from the face of Him who sits on the throne and from the wrath of the Lamb! </a:t>
            </a:r>
          </a:p>
          <a:p>
            <a:pPr algn="just"/>
            <a:r>
              <a:rPr lang="en-US" sz="2100" b="1" dirty="0">
                <a:solidFill>
                  <a:schemeClr val="bg1"/>
                </a:solidFill>
                <a:latin typeface="+mj-lt"/>
              </a:rPr>
              <a:t>  17  For the great day of His wrath has come, and who is able to stand?"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427809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Earthquake, sun darkened, moon like blood, stars fell to earth, sky opened as scroll</a:t>
            </a:r>
          </a:p>
          <a:p>
            <a:pPr marL="342900" indent="-342900">
              <a:buFont typeface="Arial" panose="020B0604020202020204" pitchFamily="34" charset="0"/>
              <a:buChar char="•"/>
              <a:tabLst>
                <a:tab pos="2286000" algn="l"/>
              </a:tabLst>
            </a:pPr>
            <a:r>
              <a:rPr lang="en-US" sz="2200" b="1" dirty="0">
                <a:latin typeface="+mj-lt"/>
              </a:rPr>
              <a:t>Every mountain &amp; island moved out of place</a:t>
            </a:r>
          </a:p>
          <a:p>
            <a:pPr marL="342900" indent="-342900">
              <a:buFont typeface="Arial" panose="020B0604020202020204" pitchFamily="34" charset="0"/>
              <a:buChar char="•"/>
              <a:tabLst>
                <a:tab pos="2286000" algn="l"/>
              </a:tabLst>
            </a:pPr>
            <a:r>
              <a:rPr lang="en-US" sz="2200" b="1" dirty="0">
                <a:latin typeface="+mj-lt"/>
              </a:rPr>
              <a:t>Seven groups hide from the wrath of One on the throne and the Lamb</a:t>
            </a:r>
          </a:p>
          <a:p>
            <a:pPr marL="342900" indent="-342900">
              <a:buFont typeface="Arial" panose="020B0604020202020204" pitchFamily="34" charset="0"/>
              <a:buChar char="•"/>
              <a:tabLst>
                <a:tab pos="2286000" algn="l"/>
              </a:tabLst>
            </a:pPr>
            <a:r>
              <a:rPr lang="en-US" sz="3200" b="1" dirty="0">
                <a:latin typeface="+mj-lt"/>
              </a:rPr>
              <a:t>The day of His wrath has come</a:t>
            </a:r>
            <a:r>
              <a:rPr lang="en-US" sz="2200" b="1" dirty="0">
                <a:latin typeface="+mj-lt"/>
              </a:rPr>
              <a:t>, the little time has passed and He is answering prayers of souls under the altar</a:t>
            </a:r>
          </a:p>
          <a:p>
            <a:pPr marL="342900" indent="-342900">
              <a:buFont typeface="Arial" panose="020B0604020202020204" pitchFamily="34" charset="0"/>
              <a:buChar char="•"/>
              <a:tabLst>
                <a:tab pos="2286000" algn="l"/>
              </a:tabLst>
            </a:pPr>
            <a:endParaRPr lang="en-US" sz="2200" b="1" dirty="0">
              <a:latin typeface="+mj-lt"/>
            </a:endParaRPr>
          </a:p>
          <a:p>
            <a:pPr algn="ctr">
              <a:tabLst>
                <a:tab pos="2286000" algn="l"/>
              </a:tabLst>
            </a:pPr>
            <a:r>
              <a:rPr lang="en-US" sz="3200" b="1" dirty="0">
                <a:latin typeface="+mj-lt"/>
              </a:rPr>
              <a:t>The vital question—Who will be able to stand?</a:t>
            </a:r>
          </a:p>
        </p:txBody>
      </p:sp>
      <p:sp>
        <p:nvSpPr>
          <p:cNvPr id="2" name="TextBox 1">
            <a:extLst>
              <a:ext uri="{FF2B5EF4-FFF2-40B4-BE49-F238E27FC236}">
                <a16:creationId xmlns:a16="http://schemas.microsoft.com/office/drawing/2014/main" id="{93747E76-FEAB-4AF7-B2E1-3E685558A8E9}"/>
              </a:ext>
            </a:extLst>
          </p:cNvPr>
          <p:cNvSpPr txBox="1"/>
          <p:nvPr/>
        </p:nvSpPr>
        <p:spPr>
          <a:xfrm rot="2376353">
            <a:off x="426183" y="2644923"/>
            <a:ext cx="4592915" cy="1015663"/>
          </a:xfrm>
          <a:prstGeom prst="rect">
            <a:avLst/>
          </a:prstGeom>
          <a:noFill/>
        </p:spPr>
        <p:txBody>
          <a:bodyPr wrap="square" rtlCol="0">
            <a:spAutoFit/>
          </a:bodyPr>
          <a:lstStyle/>
          <a:p>
            <a:pPr algn="ctr"/>
            <a:r>
              <a:rPr lang="en-US" sz="6000" b="1" dirty="0">
                <a:solidFill>
                  <a:srgbClr val="FF0000"/>
                </a:solidFill>
              </a:rPr>
              <a:t>Next Week</a:t>
            </a:r>
          </a:p>
        </p:txBody>
      </p:sp>
    </p:spTree>
    <p:extLst>
      <p:ext uri="{BB962C8B-B14F-4D97-AF65-F5344CB8AC3E}">
        <p14:creationId xmlns:p14="http://schemas.microsoft.com/office/powerpoint/2010/main" val="133152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CHAPTER HEADINGS FOR THE BOOK</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3170099"/>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CHAPTER ONE—John sees Jesus on Patmos</a:t>
            </a:r>
          </a:p>
          <a:p>
            <a:pPr marL="339725" indent="-339725">
              <a:spcAft>
                <a:spcPts val="1800"/>
              </a:spcAft>
              <a:buFont typeface="Arial" panose="020B0604020202020204" pitchFamily="34" charset="0"/>
              <a:buChar char="•"/>
            </a:pPr>
            <a:r>
              <a:rPr lang="en-US" sz="2800" b="1" dirty="0">
                <a:latin typeface="+mj-lt"/>
              </a:rPr>
              <a:t>CHAPTERS TWO &amp; THREE—Letters to the Seven Churches in Asia</a:t>
            </a:r>
          </a:p>
          <a:p>
            <a:pPr marL="339725" indent="-339725">
              <a:spcAft>
                <a:spcPts val="1800"/>
              </a:spcAft>
              <a:buFont typeface="Arial" panose="020B0604020202020204" pitchFamily="34" charset="0"/>
              <a:buChar char="•"/>
            </a:pPr>
            <a:r>
              <a:rPr lang="en-US" sz="2800" b="1" dirty="0">
                <a:latin typeface="+mj-lt"/>
              </a:rPr>
              <a:t>CHAPTER FOUR—You believe in God . . .</a:t>
            </a:r>
          </a:p>
          <a:p>
            <a:pPr marL="339725" indent="-339725">
              <a:spcAft>
                <a:spcPts val="1800"/>
              </a:spcAft>
              <a:buFont typeface="Arial" panose="020B0604020202020204" pitchFamily="34" charset="0"/>
              <a:buChar char="•"/>
            </a:pPr>
            <a:r>
              <a:rPr lang="en-US" sz="2800" b="1" dirty="0">
                <a:latin typeface="+mj-lt"/>
              </a:rPr>
              <a:t>CHAPTER FIVE— . . . Believe also in Me</a:t>
            </a:r>
          </a:p>
          <a:p>
            <a:pPr marL="339725" indent="-339725">
              <a:spcAft>
                <a:spcPts val="1800"/>
              </a:spcAft>
              <a:buFont typeface="Arial" panose="020B0604020202020204" pitchFamily="34" charset="0"/>
              <a:buChar char="•"/>
            </a:pPr>
            <a:r>
              <a:rPr lang="en-US" sz="2800" b="1" dirty="0">
                <a:latin typeface="+mj-lt"/>
              </a:rPr>
              <a:t>CHAPTER SIX—Opening of the Six Seals</a:t>
            </a:r>
          </a:p>
        </p:txBody>
      </p:sp>
    </p:spTree>
    <p:extLst>
      <p:ext uri="{BB962C8B-B14F-4D97-AF65-F5344CB8AC3E}">
        <p14:creationId xmlns:p14="http://schemas.microsoft.com/office/powerpoint/2010/main" val="2940485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First Seal—Rider on White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  Now I saw when the Lamb opened </a:t>
            </a:r>
            <a:r>
              <a:rPr lang="en-US" sz="2100" b="1" dirty="0">
                <a:solidFill>
                  <a:srgbClr val="FFFF00"/>
                </a:solidFill>
                <a:latin typeface="+mj-lt"/>
              </a:rPr>
              <a:t>one of the seals</a:t>
            </a:r>
            <a:r>
              <a:rPr lang="en-US" sz="2100" b="1" dirty="0">
                <a:solidFill>
                  <a:schemeClr val="bg1"/>
                </a:solidFill>
                <a:latin typeface="+mj-lt"/>
              </a:rPr>
              <a:t>; and I heard one of the four living creatures saying with a voice like thunder, "Come and see." </a:t>
            </a:r>
          </a:p>
          <a:p>
            <a:pPr algn="just"/>
            <a:r>
              <a:rPr lang="en-US" sz="2100" b="1" dirty="0">
                <a:solidFill>
                  <a:schemeClr val="bg1"/>
                </a:solidFill>
                <a:latin typeface="+mj-lt"/>
              </a:rPr>
              <a:t>  2  And I looked, and behold, a </a:t>
            </a:r>
            <a:r>
              <a:rPr lang="en-US" sz="2100" b="1" dirty="0">
                <a:solidFill>
                  <a:srgbClr val="FFFF00"/>
                </a:solidFill>
                <a:latin typeface="+mj-lt"/>
              </a:rPr>
              <a:t>white horse</a:t>
            </a:r>
            <a:r>
              <a:rPr lang="en-US" sz="2100" b="1" dirty="0">
                <a:solidFill>
                  <a:schemeClr val="bg1"/>
                </a:solidFill>
                <a:latin typeface="+mj-lt"/>
              </a:rPr>
              <a:t>. He who sat on it had a bow; and a crown was given to him, and he went out conquering and to conquer.</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43088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White horse</a:t>
            </a:r>
          </a:p>
        </p:txBody>
      </p:sp>
    </p:spTree>
    <p:extLst>
      <p:ext uri="{BB962C8B-B14F-4D97-AF65-F5344CB8AC3E}">
        <p14:creationId xmlns:p14="http://schemas.microsoft.com/office/powerpoint/2010/main" val="3098982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First Seal—Rider on White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  Now I saw when the Lamb opened </a:t>
            </a:r>
            <a:r>
              <a:rPr lang="en-US" sz="2100" b="1" dirty="0">
                <a:solidFill>
                  <a:srgbClr val="FFFF00"/>
                </a:solidFill>
                <a:latin typeface="+mj-lt"/>
              </a:rPr>
              <a:t>one of the seals</a:t>
            </a:r>
            <a:r>
              <a:rPr lang="en-US" sz="2100" b="1" dirty="0">
                <a:solidFill>
                  <a:schemeClr val="bg1"/>
                </a:solidFill>
                <a:latin typeface="+mj-lt"/>
              </a:rPr>
              <a:t>; and I heard one of the four living creatures saying with a voice like thunder, "Come and see." </a:t>
            </a:r>
          </a:p>
          <a:p>
            <a:pPr algn="just"/>
            <a:r>
              <a:rPr lang="en-US" sz="2100" b="1" dirty="0">
                <a:solidFill>
                  <a:schemeClr val="bg1"/>
                </a:solidFill>
                <a:latin typeface="+mj-lt"/>
              </a:rPr>
              <a:t>  2  And I looked, and behold, a </a:t>
            </a:r>
            <a:r>
              <a:rPr lang="en-US" sz="2100" b="1" dirty="0">
                <a:solidFill>
                  <a:srgbClr val="FFFF00"/>
                </a:solidFill>
                <a:latin typeface="+mj-lt"/>
              </a:rPr>
              <a:t>white horse</a:t>
            </a:r>
            <a:r>
              <a:rPr lang="en-US" sz="2100" b="1" dirty="0">
                <a:solidFill>
                  <a:schemeClr val="bg1"/>
                </a:solidFill>
                <a:latin typeface="+mj-lt"/>
              </a:rPr>
              <a:t>. He who sat on it </a:t>
            </a:r>
            <a:r>
              <a:rPr lang="en-US" sz="2100" b="1" dirty="0">
                <a:solidFill>
                  <a:srgbClr val="FFFF00"/>
                </a:solidFill>
                <a:latin typeface="+mj-lt"/>
              </a:rPr>
              <a:t>had a bow</a:t>
            </a:r>
            <a:r>
              <a:rPr lang="en-US" sz="2100" b="1" dirty="0">
                <a:solidFill>
                  <a:schemeClr val="bg1"/>
                </a:solidFill>
                <a:latin typeface="+mj-lt"/>
              </a:rPr>
              <a:t>; and a crown was given to him, and he went out conquering and to conquer.</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1107996"/>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White horse</a:t>
            </a:r>
          </a:p>
          <a:p>
            <a:pPr marL="342900" indent="-342900">
              <a:buFont typeface="Arial" panose="020B0604020202020204" pitchFamily="34" charset="0"/>
              <a:buChar char="•"/>
              <a:tabLst>
                <a:tab pos="2286000" algn="l"/>
              </a:tabLst>
            </a:pPr>
            <a:r>
              <a:rPr lang="en-US" sz="2200" b="1" dirty="0">
                <a:latin typeface="+mj-lt"/>
              </a:rPr>
              <a:t>Had a bow</a:t>
            </a:r>
          </a:p>
          <a:p>
            <a:pPr marL="342900" indent="-342900">
              <a:buFont typeface="Arial" panose="020B0604020202020204" pitchFamily="34" charset="0"/>
              <a:buChar char="•"/>
              <a:tabLst>
                <a:tab pos="2286000" algn="l"/>
              </a:tabLst>
            </a:pPr>
            <a:endParaRPr lang="en-US" sz="2200" b="1" dirty="0">
              <a:latin typeface="+mj-lt"/>
            </a:endParaRPr>
          </a:p>
        </p:txBody>
      </p:sp>
    </p:spTree>
    <p:extLst>
      <p:ext uri="{BB962C8B-B14F-4D97-AF65-F5344CB8AC3E}">
        <p14:creationId xmlns:p14="http://schemas.microsoft.com/office/powerpoint/2010/main" val="4259124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65195" y="211869"/>
            <a:ext cx="5691554" cy="984885"/>
          </a:xfrm>
          <a:prstGeom prst="rect">
            <a:avLst/>
          </a:prstGeom>
          <a:noFill/>
        </p:spPr>
        <p:txBody>
          <a:bodyPr wrap="square" rtlCol="0">
            <a:spAutoFit/>
          </a:bodyPr>
          <a:lstStyle/>
          <a:p>
            <a:pPr algn="ctr"/>
            <a:r>
              <a:rPr lang="en-US" sz="3200" b="1" dirty="0">
                <a:latin typeface="+mj-lt"/>
              </a:rPr>
              <a:t>Chapter Six: The First Six Seals</a:t>
            </a:r>
          </a:p>
          <a:p>
            <a:pPr algn="ctr"/>
            <a:r>
              <a:rPr lang="en-US" sz="2600" b="1" dirty="0">
                <a:latin typeface="+mj-lt"/>
              </a:rPr>
              <a:t>The First Seal—Rider on White Horse</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  Now I saw when the Lamb opened </a:t>
            </a:r>
            <a:r>
              <a:rPr lang="en-US" sz="2100" b="1" dirty="0">
                <a:solidFill>
                  <a:srgbClr val="FFFF00"/>
                </a:solidFill>
                <a:latin typeface="+mj-lt"/>
              </a:rPr>
              <a:t>one of the seals</a:t>
            </a:r>
            <a:r>
              <a:rPr lang="en-US" sz="2100" b="1" dirty="0">
                <a:solidFill>
                  <a:schemeClr val="bg1"/>
                </a:solidFill>
                <a:latin typeface="+mj-lt"/>
              </a:rPr>
              <a:t>; and I heard one of the four living creatures saying with a voice like thunder, "Come and see." </a:t>
            </a:r>
          </a:p>
          <a:p>
            <a:pPr algn="just"/>
            <a:r>
              <a:rPr lang="en-US" sz="2100" b="1" dirty="0">
                <a:solidFill>
                  <a:schemeClr val="bg1"/>
                </a:solidFill>
                <a:latin typeface="+mj-lt"/>
              </a:rPr>
              <a:t>  2  And I looked, and behold, a </a:t>
            </a:r>
            <a:r>
              <a:rPr lang="en-US" sz="2100" b="1" dirty="0">
                <a:solidFill>
                  <a:srgbClr val="FFFF00"/>
                </a:solidFill>
                <a:latin typeface="+mj-lt"/>
              </a:rPr>
              <a:t>white horse</a:t>
            </a:r>
            <a:r>
              <a:rPr lang="en-US" sz="2100" b="1" dirty="0">
                <a:solidFill>
                  <a:schemeClr val="bg1"/>
                </a:solidFill>
                <a:latin typeface="+mj-lt"/>
              </a:rPr>
              <a:t>. He who sat on it </a:t>
            </a:r>
            <a:r>
              <a:rPr lang="en-US" sz="2100" b="1" dirty="0">
                <a:solidFill>
                  <a:srgbClr val="FFFF00"/>
                </a:solidFill>
                <a:latin typeface="+mj-lt"/>
              </a:rPr>
              <a:t>had a bow</a:t>
            </a:r>
            <a:r>
              <a:rPr lang="en-US" sz="2100" b="1" dirty="0">
                <a:solidFill>
                  <a:schemeClr val="bg1"/>
                </a:solidFill>
                <a:latin typeface="+mj-lt"/>
              </a:rPr>
              <a:t>; and a </a:t>
            </a:r>
            <a:r>
              <a:rPr lang="en-US" sz="2100" b="1" dirty="0">
                <a:solidFill>
                  <a:srgbClr val="FFFF00"/>
                </a:solidFill>
                <a:latin typeface="+mj-lt"/>
              </a:rPr>
              <a:t>crown was given to him</a:t>
            </a:r>
            <a:r>
              <a:rPr lang="en-US" sz="2100" b="1" dirty="0">
                <a:solidFill>
                  <a:schemeClr val="bg1"/>
                </a:solidFill>
                <a:latin typeface="+mj-lt"/>
              </a:rPr>
              <a:t>, and he went out conquering and to conquer.</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1145512"/>
            <a:ext cx="5894089" cy="1107996"/>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White horse</a:t>
            </a:r>
          </a:p>
          <a:p>
            <a:pPr marL="342900" indent="-342900">
              <a:buFont typeface="Arial" panose="020B0604020202020204" pitchFamily="34" charset="0"/>
              <a:buChar char="•"/>
              <a:tabLst>
                <a:tab pos="2286000" algn="l"/>
              </a:tabLst>
            </a:pPr>
            <a:r>
              <a:rPr lang="en-US" sz="2200" b="1" dirty="0">
                <a:latin typeface="+mj-lt"/>
              </a:rPr>
              <a:t>Had a bow</a:t>
            </a:r>
          </a:p>
          <a:p>
            <a:pPr marL="342900" indent="-342900">
              <a:buFont typeface="Arial" panose="020B0604020202020204" pitchFamily="34" charset="0"/>
              <a:buChar char="•"/>
              <a:tabLst>
                <a:tab pos="2286000" algn="l"/>
              </a:tabLst>
            </a:pPr>
            <a:r>
              <a:rPr lang="en-US" sz="2200" b="1" dirty="0">
                <a:latin typeface="+mj-lt"/>
              </a:rPr>
              <a:t>Given a crown</a:t>
            </a:r>
          </a:p>
        </p:txBody>
      </p:sp>
    </p:spTree>
    <p:extLst>
      <p:ext uri="{BB962C8B-B14F-4D97-AF65-F5344CB8AC3E}">
        <p14:creationId xmlns:p14="http://schemas.microsoft.com/office/powerpoint/2010/main" val="2881436107"/>
      </p:ext>
    </p:extLst>
  </p:cSld>
  <p:clrMapOvr>
    <a:masterClrMapping/>
  </p:clrMapOvr>
</p:sld>
</file>

<file path=ppt/theme/theme1.xml><?xml version="1.0" encoding="utf-8"?>
<a:theme xmlns:a="http://schemas.openxmlformats.org/drawingml/2006/main" name="Revelation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8392</Words>
  <Application>Microsoft Office PowerPoint</Application>
  <PresentationFormat>Widescreen</PresentationFormat>
  <Paragraphs>642</Paragraphs>
  <Slides>53</Slides>
  <Notes>53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53</vt:i4>
      </vt:variant>
    </vt:vector>
  </HeadingPairs>
  <TitlesOfParts>
    <vt:vector size="56" baseType="lpstr">
      <vt:lpstr>Arial</vt:lpstr>
      <vt:lpstr>Calibri</vt:lpstr>
      <vt:lpstr>Revelation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David Sproule</cp:lastModifiedBy>
  <cp:revision>375</cp:revision>
  <cp:lastPrinted>2020-01-05T12:09:57Z</cp:lastPrinted>
  <dcterms:modified xsi:type="dcterms:W3CDTF">2020-01-05T13:33:20Z</dcterms:modified>
</cp:coreProperties>
</file>