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493" r:id="rId2"/>
    <p:sldId id="490" r:id="rId3"/>
    <p:sldId id="495" r:id="rId4"/>
    <p:sldId id="496" r:id="rId5"/>
    <p:sldId id="499" r:id="rId6"/>
    <p:sldId id="500" r:id="rId7"/>
    <p:sldId id="501" r:id="rId8"/>
    <p:sldId id="502" r:id="rId9"/>
    <p:sldId id="503" r:id="rId10"/>
    <p:sldId id="504" r:id="rId11"/>
    <p:sldId id="505" r:id="rId12"/>
    <p:sldId id="498" r:id="rId13"/>
    <p:sldId id="517" r:id="rId14"/>
    <p:sldId id="518" r:id="rId15"/>
    <p:sldId id="519" r:id="rId16"/>
    <p:sldId id="520" r:id="rId17"/>
    <p:sldId id="521" r:id="rId18"/>
    <p:sldId id="533" r:id="rId19"/>
    <p:sldId id="522" r:id="rId20"/>
    <p:sldId id="527" r:id="rId21"/>
    <p:sldId id="528" r:id="rId22"/>
    <p:sldId id="529" r:id="rId23"/>
    <p:sldId id="497" r:id="rId24"/>
    <p:sldId id="534" r:id="rId25"/>
    <p:sldId id="535" r:id="rId26"/>
    <p:sldId id="536" r:id="rId27"/>
    <p:sldId id="537" r:id="rId28"/>
    <p:sldId id="538" r:id="rId29"/>
    <p:sldId id="539" r:id="rId30"/>
    <p:sldId id="540" r:id="rId31"/>
    <p:sldId id="541" r:id="rId32"/>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 initials="D" lastIdx="1" clrIdx="0">
    <p:extLst>
      <p:ext uri="{19B8F6BF-5375-455C-9EA6-DF929625EA0E}">
        <p15:presenceInfo xmlns:p15="http://schemas.microsoft.com/office/powerpoint/2012/main" userId="Da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83" d="100"/>
          <a:sy n="83" d="100"/>
        </p:scale>
        <p:origin x="614" y="6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7DB3E-007B-4D5E-9814-BC4D6C0D2D3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D3C2168-7FBE-41DB-82B3-FBEE694F29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23587E7-44D1-43C3-B3CE-128E520CD521}"/>
              </a:ext>
            </a:extLst>
          </p:cNvPr>
          <p:cNvSpPr>
            <a:spLocks noGrp="1"/>
          </p:cNvSpPr>
          <p:nvPr>
            <p:ph type="dt" sz="half" idx="10"/>
          </p:nvPr>
        </p:nvSpPr>
        <p:spPr/>
        <p:txBody>
          <a:bodyPr/>
          <a:lstStyle/>
          <a:p>
            <a:fld id="{D0395C19-A85B-47DE-B3E9-BA2476CC9A50}" type="datetimeFigureOut">
              <a:rPr lang="en-US" smtClean="0"/>
              <a:t>1/15/2020</a:t>
            </a:fld>
            <a:endParaRPr lang="en-US"/>
          </a:p>
        </p:txBody>
      </p:sp>
      <p:sp>
        <p:nvSpPr>
          <p:cNvPr id="5" name="Footer Placeholder 4">
            <a:extLst>
              <a:ext uri="{FF2B5EF4-FFF2-40B4-BE49-F238E27FC236}">
                <a16:creationId xmlns:a16="http://schemas.microsoft.com/office/drawing/2014/main" id="{068DDDA0-E972-4527-893D-B873A08186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4F96E3-D825-4971-B125-A170C6F9C260}"/>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708304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DAA08-B48E-43BC-A4EF-6BB7370CF7D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97E2329-701C-4612-B3AD-29DF19FED2F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D348BB-36DC-4B89-8CE1-855C438FB9B7}"/>
              </a:ext>
            </a:extLst>
          </p:cNvPr>
          <p:cNvSpPr>
            <a:spLocks noGrp="1"/>
          </p:cNvSpPr>
          <p:nvPr>
            <p:ph type="dt" sz="half" idx="10"/>
          </p:nvPr>
        </p:nvSpPr>
        <p:spPr/>
        <p:txBody>
          <a:bodyPr/>
          <a:lstStyle/>
          <a:p>
            <a:fld id="{D0395C19-A85B-47DE-B3E9-BA2476CC9A50}" type="datetimeFigureOut">
              <a:rPr lang="en-US" smtClean="0"/>
              <a:t>1/15/2020</a:t>
            </a:fld>
            <a:endParaRPr lang="en-US"/>
          </a:p>
        </p:txBody>
      </p:sp>
      <p:sp>
        <p:nvSpPr>
          <p:cNvPr id="5" name="Footer Placeholder 4">
            <a:extLst>
              <a:ext uri="{FF2B5EF4-FFF2-40B4-BE49-F238E27FC236}">
                <a16:creationId xmlns:a16="http://schemas.microsoft.com/office/drawing/2014/main" id="{6C88C95F-4CCD-432E-8B16-05FB96064D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9EAB2B-C302-440B-9734-1B87057D17F2}"/>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285265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411494B-6CD9-4B3D-9801-36CFF12D1ED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3E5D96E-F08A-4688-9DDB-39EB479542C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6BBD76-0397-4949-9054-17514BDE1DE6}"/>
              </a:ext>
            </a:extLst>
          </p:cNvPr>
          <p:cNvSpPr>
            <a:spLocks noGrp="1"/>
          </p:cNvSpPr>
          <p:nvPr>
            <p:ph type="dt" sz="half" idx="10"/>
          </p:nvPr>
        </p:nvSpPr>
        <p:spPr/>
        <p:txBody>
          <a:bodyPr/>
          <a:lstStyle/>
          <a:p>
            <a:fld id="{D0395C19-A85B-47DE-B3E9-BA2476CC9A50}" type="datetimeFigureOut">
              <a:rPr lang="en-US" smtClean="0"/>
              <a:t>1/15/2020</a:t>
            </a:fld>
            <a:endParaRPr lang="en-US"/>
          </a:p>
        </p:txBody>
      </p:sp>
      <p:sp>
        <p:nvSpPr>
          <p:cNvPr id="5" name="Footer Placeholder 4">
            <a:extLst>
              <a:ext uri="{FF2B5EF4-FFF2-40B4-BE49-F238E27FC236}">
                <a16:creationId xmlns:a16="http://schemas.microsoft.com/office/drawing/2014/main" id="{C62A0350-BDB3-4E6C-8789-22941C6DB1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06A390-F715-4CAF-920A-CB507BFE2D20}"/>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1694497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6D0A0-CBD2-4EF8-BA47-C46B97A936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DEC1E9-BC87-4D1B-8E11-01F3071BE5E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3C938A-BCD0-4360-9BCA-F02EF0764213}"/>
              </a:ext>
            </a:extLst>
          </p:cNvPr>
          <p:cNvSpPr>
            <a:spLocks noGrp="1"/>
          </p:cNvSpPr>
          <p:nvPr>
            <p:ph type="dt" sz="half" idx="10"/>
          </p:nvPr>
        </p:nvSpPr>
        <p:spPr/>
        <p:txBody>
          <a:bodyPr/>
          <a:lstStyle/>
          <a:p>
            <a:fld id="{D0395C19-A85B-47DE-B3E9-BA2476CC9A50}" type="datetimeFigureOut">
              <a:rPr lang="en-US" smtClean="0"/>
              <a:t>1/15/2020</a:t>
            </a:fld>
            <a:endParaRPr lang="en-US"/>
          </a:p>
        </p:txBody>
      </p:sp>
      <p:sp>
        <p:nvSpPr>
          <p:cNvPr id="5" name="Footer Placeholder 4">
            <a:extLst>
              <a:ext uri="{FF2B5EF4-FFF2-40B4-BE49-F238E27FC236}">
                <a16:creationId xmlns:a16="http://schemas.microsoft.com/office/drawing/2014/main" id="{1CB88C5B-27B5-4DB6-BD02-8A79795AFD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0CEC6A-B3D8-4EDA-867B-D4B2F64229F6}"/>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339723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451FA-2624-4E80-89EF-A7CF37ABA16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B96CB56-7DE6-405C-B9EB-2675988324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3C9B79-B34A-40A8-9F06-34CA5B22FC71}"/>
              </a:ext>
            </a:extLst>
          </p:cNvPr>
          <p:cNvSpPr>
            <a:spLocks noGrp="1"/>
          </p:cNvSpPr>
          <p:nvPr>
            <p:ph type="dt" sz="half" idx="10"/>
          </p:nvPr>
        </p:nvSpPr>
        <p:spPr/>
        <p:txBody>
          <a:bodyPr/>
          <a:lstStyle/>
          <a:p>
            <a:fld id="{D0395C19-A85B-47DE-B3E9-BA2476CC9A50}" type="datetimeFigureOut">
              <a:rPr lang="en-US" smtClean="0"/>
              <a:t>1/15/2020</a:t>
            </a:fld>
            <a:endParaRPr lang="en-US"/>
          </a:p>
        </p:txBody>
      </p:sp>
      <p:sp>
        <p:nvSpPr>
          <p:cNvPr id="5" name="Footer Placeholder 4">
            <a:extLst>
              <a:ext uri="{FF2B5EF4-FFF2-40B4-BE49-F238E27FC236}">
                <a16:creationId xmlns:a16="http://schemas.microsoft.com/office/drawing/2014/main" id="{78EF6AE6-2809-4DF1-AB65-30406FDEDC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F27844-3870-4801-8D36-EB3B96C2C3F4}"/>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329856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F8638-BA8D-4BB6-9465-8DB2B88CFD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3B8DE4-40CA-466D-A7A8-181754DEDD2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62FB460-BB16-4589-8C7E-F12ED4D432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DC66BAF-734C-40F6-BFE3-5490F00B8A0B}"/>
              </a:ext>
            </a:extLst>
          </p:cNvPr>
          <p:cNvSpPr>
            <a:spLocks noGrp="1"/>
          </p:cNvSpPr>
          <p:nvPr>
            <p:ph type="dt" sz="half" idx="10"/>
          </p:nvPr>
        </p:nvSpPr>
        <p:spPr/>
        <p:txBody>
          <a:bodyPr/>
          <a:lstStyle/>
          <a:p>
            <a:fld id="{D0395C19-A85B-47DE-B3E9-BA2476CC9A50}" type="datetimeFigureOut">
              <a:rPr lang="en-US" smtClean="0"/>
              <a:t>1/15/2020</a:t>
            </a:fld>
            <a:endParaRPr lang="en-US"/>
          </a:p>
        </p:txBody>
      </p:sp>
      <p:sp>
        <p:nvSpPr>
          <p:cNvPr id="6" name="Footer Placeholder 5">
            <a:extLst>
              <a:ext uri="{FF2B5EF4-FFF2-40B4-BE49-F238E27FC236}">
                <a16:creationId xmlns:a16="http://schemas.microsoft.com/office/drawing/2014/main" id="{35FDC240-D5A7-4590-85BA-6EC304BEB4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FF1E6D-6C28-458E-BDF2-128419EE439A}"/>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2024540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0481F-B607-40B3-98AC-CD444AEB35B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F1CD7C1-3969-4CE2-ACE4-63F928A14A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28D056C-2427-4720-9188-4ED2789A06B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E1F316C-56CF-4C13-9448-48983B2516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E20161F-CE2E-47EC-84A6-F8D14E88D5E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7AC34A3-7C80-4576-AD2A-C2DD945920A4}"/>
              </a:ext>
            </a:extLst>
          </p:cNvPr>
          <p:cNvSpPr>
            <a:spLocks noGrp="1"/>
          </p:cNvSpPr>
          <p:nvPr>
            <p:ph type="dt" sz="half" idx="10"/>
          </p:nvPr>
        </p:nvSpPr>
        <p:spPr/>
        <p:txBody>
          <a:bodyPr/>
          <a:lstStyle/>
          <a:p>
            <a:fld id="{D0395C19-A85B-47DE-B3E9-BA2476CC9A50}" type="datetimeFigureOut">
              <a:rPr lang="en-US" smtClean="0"/>
              <a:t>1/15/2020</a:t>
            </a:fld>
            <a:endParaRPr lang="en-US"/>
          </a:p>
        </p:txBody>
      </p:sp>
      <p:sp>
        <p:nvSpPr>
          <p:cNvPr id="8" name="Footer Placeholder 7">
            <a:extLst>
              <a:ext uri="{FF2B5EF4-FFF2-40B4-BE49-F238E27FC236}">
                <a16:creationId xmlns:a16="http://schemas.microsoft.com/office/drawing/2014/main" id="{4F0EEF36-5F79-48B1-9BD7-A7C9A72B8EE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E0E9B71-0B54-4E0E-94B2-24979CE95474}"/>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56920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CDE9C-A0B1-4B90-A36A-E83534A4652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2E44E0-AA38-40F5-89E3-49EF22BF0A5B}"/>
              </a:ext>
            </a:extLst>
          </p:cNvPr>
          <p:cNvSpPr>
            <a:spLocks noGrp="1"/>
          </p:cNvSpPr>
          <p:nvPr>
            <p:ph type="dt" sz="half" idx="10"/>
          </p:nvPr>
        </p:nvSpPr>
        <p:spPr/>
        <p:txBody>
          <a:bodyPr/>
          <a:lstStyle/>
          <a:p>
            <a:fld id="{D0395C19-A85B-47DE-B3E9-BA2476CC9A50}" type="datetimeFigureOut">
              <a:rPr lang="en-US" smtClean="0"/>
              <a:t>1/15/2020</a:t>
            </a:fld>
            <a:endParaRPr lang="en-US"/>
          </a:p>
        </p:txBody>
      </p:sp>
      <p:sp>
        <p:nvSpPr>
          <p:cNvPr id="4" name="Footer Placeholder 3">
            <a:extLst>
              <a:ext uri="{FF2B5EF4-FFF2-40B4-BE49-F238E27FC236}">
                <a16:creationId xmlns:a16="http://schemas.microsoft.com/office/drawing/2014/main" id="{DA0D4880-2E30-4F38-88B7-AC74642FCBC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79D361B-1113-4B4F-8DD5-66A36A2B1787}"/>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2548422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255DF1-A8CC-4B22-9439-9C13582C3FE7}"/>
              </a:ext>
            </a:extLst>
          </p:cNvPr>
          <p:cNvSpPr>
            <a:spLocks noGrp="1"/>
          </p:cNvSpPr>
          <p:nvPr>
            <p:ph type="dt" sz="half" idx="10"/>
          </p:nvPr>
        </p:nvSpPr>
        <p:spPr/>
        <p:txBody>
          <a:bodyPr/>
          <a:lstStyle/>
          <a:p>
            <a:fld id="{D0395C19-A85B-47DE-B3E9-BA2476CC9A50}" type="datetimeFigureOut">
              <a:rPr lang="en-US" smtClean="0"/>
              <a:t>1/15/2020</a:t>
            </a:fld>
            <a:endParaRPr lang="en-US"/>
          </a:p>
        </p:txBody>
      </p:sp>
      <p:sp>
        <p:nvSpPr>
          <p:cNvPr id="3" name="Footer Placeholder 2">
            <a:extLst>
              <a:ext uri="{FF2B5EF4-FFF2-40B4-BE49-F238E27FC236}">
                <a16:creationId xmlns:a16="http://schemas.microsoft.com/office/drawing/2014/main" id="{12AC2A1B-1CCD-45A1-965D-33469F61168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1C2BD6F-770F-4E4C-8346-32463075EC70}"/>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1982987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99DDA-1A9B-4215-ABD9-462746BCA2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460E619-A672-4468-86EF-9BD4A1434A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89ADF5F-E6D1-4FE0-8CF6-C6DB1ECA77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E6B47A-E503-44D8-8232-10A38F2E20D1}"/>
              </a:ext>
            </a:extLst>
          </p:cNvPr>
          <p:cNvSpPr>
            <a:spLocks noGrp="1"/>
          </p:cNvSpPr>
          <p:nvPr>
            <p:ph type="dt" sz="half" idx="10"/>
          </p:nvPr>
        </p:nvSpPr>
        <p:spPr/>
        <p:txBody>
          <a:bodyPr/>
          <a:lstStyle/>
          <a:p>
            <a:fld id="{D0395C19-A85B-47DE-B3E9-BA2476CC9A50}" type="datetimeFigureOut">
              <a:rPr lang="en-US" smtClean="0"/>
              <a:t>1/15/2020</a:t>
            </a:fld>
            <a:endParaRPr lang="en-US"/>
          </a:p>
        </p:txBody>
      </p:sp>
      <p:sp>
        <p:nvSpPr>
          <p:cNvPr id="6" name="Footer Placeholder 5">
            <a:extLst>
              <a:ext uri="{FF2B5EF4-FFF2-40B4-BE49-F238E27FC236}">
                <a16:creationId xmlns:a16="http://schemas.microsoft.com/office/drawing/2014/main" id="{535EEC98-2BFA-40F0-BBB8-44B02F6F76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F340F4-FA6F-4981-B692-485C91AA496D}"/>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4146414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7BF5C-BD65-4CA2-B501-AF3CE41503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757B1E9-4D69-4913-A9F6-431FA7FEA7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CAEC7E7-5B1E-465D-8CAB-05EA568CC2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51D00B-3748-4F2E-ABFA-FC54634B20C3}"/>
              </a:ext>
            </a:extLst>
          </p:cNvPr>
          <p:cNvSpPr>
            <a:spLocks noGrp="1"/>
          </p:cNvSpPr>
          <p:nvPr>
            <p:ph type="dt" sz="half" idx="10"/>
          </p:nvPr>
        </p:nvSpPr>
        <p:spPr/>
        <p:txBody>
          <a:bodyPr/>
          <a:lstStyle/>
          <a:p>
            <a:fld id="{D0395C19-A85B-47DE-B3E9-BA2476CC9A50}" type="datetimeFigureOut">
              <a:rPr lang="en-US" smtClean="0"/>
              <a:t>1/15/2020</a:t>
            </a:fld>
            <a:endParaRPr lang="en-US"/>
          </a:p>
        </p:txBody>
      </p:sp>
      <p:sp>
        <p:nvSpPr>
          <p:cNvPr id="6" name="Footer Placeholder 5">
            <a:extLst>
              <a:ext uri="{FF2B5EF4-FFF2-40B4-BE49-F238E27FC236}">
                <a16:creationId xmlns:a16="http://schemas.microsoft.com/office/drawing/2014/main" id="{6693E875-991E-4EDE-AD46-C0FAEDD27E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30830E6-7EFA-4F40-826B-01B0DD254788}"/>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2000412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335528-8218-4712-A890-7C49BEE7C3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9F1987D-7C66-40F5-B410-187A65BAF5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6CE425-87A6-46FF-8D61-4A97236BC2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395C19-A85B-47DE-B3E9-BA2476CC9A50}" type="datetimeFigureOut">
              <a:rPr lang="en-US" smtClean="0"/>
              <a:t>1/15/2020</a:t>
            </a:fld>
            <a:endParaRPr lang="en-US"/>
          </a:p>
        </p:txBody>
      </p:sp>
      <p:sp>
        <p:nvSpPr>
          <p:cNvPr id="5" name="Footer Placeholder 4">
            <a:extLst>
              <a:ext uri="{FF2B5EF4-FFF2-40B4-BE49-F238E27FC236}">
                <a16:creationId xmlns:a16="http://schemas.microsoft.com/office/drawing/2014/main" id="{531FFB33-C461-46DA-989A-31091241A7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54A06E5-CAA9-4CA5-8947-B4F0F17C16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E23B3C-DFBD-474B-A9EA-CC018DBF9A6F}" type="slidenum">
              <a:rPr lang="en-US" smtClean="0"/>
              <a:t>‹#›</a:t>
            </a:fld>
            <a:endParaRPr lang="en-US"/>
          </a:p>
        </p:txBody>
      </p:sp>
    </p:spTree>
    <p:extLst>
      <p:ext uri="{BB962C8B-B14F-4D97-AF65-F5344CB8AC3E}">
        <p14:creationId xmlns:p14="http://schemas.microsoft.com/office/powerpoint/2010/main" val="22140577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98202"/>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58097"/>
            <a:ext cx="11651226" cy="6486391"/>
          </a:xfrm>
          <a:prstGeom prst="rect">
            <a:avLst/>
          </a:prstGeom>
        </p:spPr>
        <p:txBody>
          <a:bodyPr wrap="square">
            <a:spAutoFit/>
          </a:bodyPr>
          <a:lstStyle/>
          <a:p>
            <a:pPr algn="ctr"/>
            <a:endParaRPr lang="en-US" sz="3200" b="1" dirty="0"/>
          </a:p>
          <a:p>
            <a:pPr algn="ctr"/>
            <a:endParaRPr lang="en-US" sz="3200" b="1" dirty="0"/>
          </a:p>
          <a:p>
            <a:pPr algn="ctr"/>
            <a:r>
              <a:rPr lang="en-US" sz="5400" b="1" dirty="0"/>
              <a:t>A STUDY OF JEREMIAH</a:t>
            </a:r>
          </a:p>
          <a:p>
            <a:pPr algn="ctr"/>
            <a:endParaRPr lang="en-US" sz="1000" b="1" dirty="0"/>
          </a:p>
          <a:p>
            <a:pPr algn="ctr"/>
            <a:r>
              <a:rPr lang="en-US" sz="4800" b="1" dirty="0"/>
              <a:t>Class Seven</a:t>
            </a:r>
          </a:p>
          <a:p>
            <a:pPr algn="ctr"/>
            <a:endParaRPr lang="en-US" sz="3200" b="1" dirty="0"/>
          </a:p>
          <a:p>
            <a:pPr algn="ctr"/>
            <a:r>
              <a:rPr lang="en-US" sz="3600" b="1" dirty="0"/>
              <a:t>Highlights Jeremiah 50-52</a:t>
            </a:r>
          </a:p>
          <a:p>
            <a:pPr algn="ctr"/>
            <a:endParaRPr lang="en-US" sz="3600" b="1" dirty="0"/>
          </a:p>
          <a:p>
            <a:pPr algn="ctr"/>
            <a:r>
              <a:rPr lang="en-US" sz="2400" b="1" dirty="0"/>
              <a:t>January 15, 2020</a:t>
            </a:r>
          </a:p>
          <a:p>
            <a:pPr algn="ctr"/>
            <a:endParaRPr lang="en-US" sz="3200" b="1" dirty="0"/>
          </a:p>
          <a:p>
            <a:pPr algn="ctr"/>
            <a:endParaRPr lang="en-US" sz="1050" b="1" dirty="0"/>
          </a:p>
          <a:p>
            <a:pPr algn="ctr"/>
            <a:endParaRPr lang="en-US" sz="1200" b="1" dirty="0"/>
          </a:p>
          <a:p>
            <a:pPr algn="ctr"/>
            <a:r>
              <a:rPr lang="en-US" sz="2800" b="1" dirty="0"/>
              <a:t>Palm Beach Lakes</a:t>
            </a:r>
          </a:p>
          <a:p>
            <a:pPr algn="ctr"/>
            <a:endParaRPr lang="en-US" sz="1100" b="1" dirty="0"/>
          </a:p>
          <a:p>
            <a:pPr algn="ctr"/>
            <a:r>
              <a:rPr lang="en-US" b="1" dirty="0"/>
              <a:t>Dan Jenkins</a:t>
            </a:r>
          </a:p>
        </p:txBody>
      </p:sp>
    </p:spTree>
    <p:extLst>
      <p:ext uri="{BB962C8B-B14F-4D97-AF65-F5344CB8AC3E}">
        <p14:creationId xmlns:p14="http://schemas.microsoft.com/office/powerpoint/2010/main" val="25613393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36  A sword is against the soothsayers, and they will be fools. A sword is against her mighty men, and they will be dismayed. </a:t>
            </a:r>
          </a:p>
          <a:p>
            <a:pPr algn="just"/>
            <a:r>
              <a:rPr lang="en-US" sz="2000" b="1" dirty="0"/>
              <a:t>  37  A sword is against their horses, Against their chariots, And against all the mixed peoples who are in her midst; And they will become like women. A sword is against her treasures, and they will be robbed. </a:t>
            </a:r>
          </a:p>
          <a:p>
            <a:pPr algn="just"/>
            <a:r>
              <a:rPr lang="en-US" sz="2000" b="1" dirty="0"/>
              <a:t>  38  A drought is against her waters, and they will be dried up. For it is the land of carved images, And they are insane with their idols. </a:t>
            </a:r>
          </a:p>
          <a:p>
            <a:pPr algn="just"/>
            <a:r>
              <a:rPr lang="en-US" sz="2000" b="1" dirty="0"/>
              <a:t>  39  "Therefore the wild desert beasts shall dwell there with the jackals, And the ostriches shall dwell in it. It shall be inhabited no more forever, Nor shall it be dwelt in from generation to generation. </a:t>
            </a:r>
          </a:p>
          <a:p>
            <a:pPr algn="just"/>
            <a:r>
              <a:rPr lang="en-US" sz="2000" b="1" dirty="0"/>
              <a:t>  40  As God overthrew Sodom and Gomorrah And their neighbors," says the LORD, "So no one shall reside there, Nor son of man dwell in it. </a:t>
            </a:r>
          </a:p>
          <a:p>
            <a:pPr algn="just"/>
            <a:r>
              <a:rPr lang="en-US" sz="2000" b="1" dirty="0"/>
              <a:t>  41  "Behold, a people shall come from the north, And a great nation and many kings Shall be raised up from the ends of the earth. </a:t>
            </a:r>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50</a:t>
            </a:r>
          </a:p>
        </p:txBody>
      </p:sp>
    </p:spTree>
    <p:extLst>
      <p:ext uri="{BB962C8B-B14F-4D97-AF65-F5344CB8AC3E}">
        <p14:creationId xmlns:p14="http://schemas.microsoft.com/office/powerpoint/2010/main" val="12079230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43  "The king of Babylon has heard the report about them, And his hands grow feeble; Anguish has taken hold of him, Pangs as of a woman in childbirth. </a:t>
            </a:r>
          </a:p>
          <a:p>
            <a:pPr algn="just"/>
            <a:r>
              <a:rPr lang="en-US" sz="2000" b="1" dirty="0"/>
              <a:t>  44  "Behold, he shall come up like a lion from the floodplain of the Jordan Against the dwelling place of the strong; But I will make them suddenly run away from her. And who is a chosen man that I may appoint over her? For who is like Me? Who will arraign Me? And who is that shepherd Who will withstand Me?" </a:t>
            </a:r>
          </a:p>
          <a:p>
            <a:pPr algn="just"/>
            <a:r>
              <a:rPr lang="en-US" sz="2000" b="1" dirty="0"/>
              <a:t>  45  Therefore hear the counsel of the LORD that He has taken against Babylon, And His purposes that He has proposed against the land of the Chaldeans: Surely the least of the flock shall draw them out; Surely He will make their dwelling place desolate with them. </a:t>
            </a:r>
          </a:p>
          <a:p>
            <a:pPr algn="just"/>
            <a:r>
              <a:rPr lang="en-US" sz="2000" b="1" dirty="0"/>
              <a:t>  46  At the noise of the taking of Babylon The earth trembles, And the cry is heard among the nations.</a:t>
            </a:r>
          </a:p>
          <a:p>
            <a:pPr algn="just"/>
            <a:endParaRPr lang="en-US" sz="2000" b="1" dirty="0"/>
          </a:p>
          <a:p>
            <a:pPr algn="just"/>
            <a:endParaRPr lang="en-US" sz="2000" b="1" dirty="0"/>
          </a:p>
          <a:p>
            <a:pPr algn="just"/>
            <a:endParaRPr lang="en-US" sz="2000" b="1" dirty="0"/>
          </a:p>
          <a:p>
            <a:pPr algn="just"/>
            <a:endParaRPr lang="en-US" sz="2000" b="1" dirty="0"/>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50</a:t>
            </a:r>
          </a:p>
        </p:txBody>
      </p:sp>
    </p:spTree>
    <p:extLst>
      <p:ext uri="{BB962C8B-B14F-4D97-AF65-F5344CB8AC3E}">
        <p14:creationId xmlns:p14="http://schemas.microsoft.com/office/powerpoint/2010/main" val="17707798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
        <p:nvSpPr>
          <p:cNvPr id="2" name="TextBox 1"/>
          <p:cNvSpPr txBox="1"/>
          <p:nvPr/>
        </p:nvSpPr>
        <p:spPr>
          <a:xfrm>
            <a:off x="5837383" y="314924"/>
            <a:ext cx="6074993" cy="6555641"/>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1  Thus says the LORD: "Behold, I will raise up against Babylon, Against those who dwell in </a:t>
            </a:r>
            <a:r>
              <a:rPr lang="en-US" sz="2000" b="1" dirty="0" err="1"/>
              <a:t>Leb</a:t>
            </a:r>
            <a:r>
              <a:rPr lang="en-US" sz="2000" b="1" dirty="0"/>
              <a:t> </a:t>
            </a:r>
            <a:r>
              <a:rPr lang="en-US" sz="2000" b="1" dirty="0" err="1"/>
              <a:t>Kamai</a:t>
            </a:r>
            <a:r>
              <a:rPr lang="en-US" sz="2000" b="1" dirty="0"/>
              <a:t>, A destroying wind. </a:t>
            </a:r>
          </a:p>
          <a:p>
            <a:pPr algn="just"/>
            <a:r>
              <a:rPr lang="en-US" sz="2000" b="1" dirty="0"/>
              <a:t>  2  And I will send winnowers to Babylon, Who shall winnow her and empty her land. For in the day of doom They shall be against her all around. </a:t>
            </a:r>
          </a:p>
          <a:p>
            <a:pPr algn="just"/>
            <a:r>
              <a:rPr lang="en-US" sz="2000" b="1" dirty="0"/>
              <a:t>  3  Against her let the archer bend his bow, And lift himself up against her in his armor. Do not spare her young men; Utterly destroy all her army. </a:t>
            </a:r>
          </a:p>
          <a:p>
            <a:pPr algn="just"/>
            <a:r>
              <a:rPr lang="en-US" sz="2000" b="1" dirty="0"/>
              <a:t>  4  Thus the slain shall fall in the land of the Chaldeans, And those thrust through in her streets. </a:t>
            </a:r>
          </a:p>
          <a:p>
            <a:pPr algn="just"/>
            <a:r>
              <a:rPr lang="en-US" sz="2000" b="1" dirty="0"/>
              <a:t>  5  For Israel is not forsaken, nor Judah, By his God, the LORD of hosts, Though their land was filled with sin against the Holy One of Israel." </a:t>
            </a:r>
          </a:p>
          <a:p>
            <a:pPr algn="just"/>
            <a:r>
              <a:rPr lang="en-US" sz="2000" b="1" dirty="0"/>
              <a:t>  6  Flee from the midst of Babylon, And every one save his life! Do not be cut off in her iniquity, For this is the time of the LORD's vengeance; He shall recompense her. </a:t>
            </a:r>
          </a:p>
          <a:p>
            <a:pPr algn="just"/>
            <a:r>
              <a:rPr lang="en-US" sz="2000" b="1" dirty="0"/>
              <a:t>  7  Babylon was a golden cup in the LORD's hand, That made all the earth drunk. The nations drank her wine; Therefore the nations are deranged.</a:t>
            </a:r>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rot="20764964">
            <a:off x="427957" y="447736"/>
            <a:ext cx="2004186" cy="461665"/>
          </a:xfrm>
          <a:prstGeom prst="rect">
            <a:avLst/>
          </a:prstGeom>
          <a:solidFill>
            <a:srgbClr val="FFFF00"/>
          </a:solidFill>
        </p:spPr>
        <p:txBody>
          <a:bodyPr wrap="square" rtlCol="0">
            <a:spAutoFit/>
          </a:bodyPr>
          <a:lstStyle/>
          <a:p>
            <a:pPr algn="ctr"/>
            <a:r>
              <a:rPr lang="en-US" sz="2400" b="1" dirty="0">
                <a:solidFill>
                  <a:srgbClr val="FF0000"/>
                </a:solidFill>
              </a:rPr>
              <a:t>Chapter 51</a:t>
            </a:r>
          </a:p>
        </p:txBody>
      </p:sp>
      <p:sp>
        <p:nvSpPr>
          <p:cNvPr id="7" name="TextBox 6">
            <a:extLst>
              <a:ext uri="{FF2B5EF4-FFF2-40B4-BE49-F238E27FC236}">
                <a16:creationId xmlns:a16="http://schemas.microsoft.com/office/drawing/2014/main" id="{EDEF7562-BD16-45FD-B388-921014A24466}"/>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51</a:t>
            </a:r>
          </a:p>
        </p:txBody>
      </p:sp>
    </p:spTree>
    <p:extLst>
      <p:ext uri="{BB962C8B-B14F-4D97-AF65-F5344CB8AC3E}">
        <p14:creationId xmlns:p14="http://schemas.microsoft.com/office/powerpoint/2010/main" val="7602056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8  Babylon has suddenly fallen and been destroyed. Wail for her! Take balm for her pain; Perhaps she may be healed. </a:t>
            </a:r>
          </a:p>
          <a:p>
            <a:pPr algn="just"/>
            <a:r>
              <a:rPr lang="en-US" sz="2000" b="1" dirty="0"/>
              <a:t>  9  We would have healed Babylon, But she is not healed. Forsake her, and let us go everyone to his own country; For her judgment reaches to heaven and is lifted up to the skies. </a:t>
            </a:r>
          </a:p>
          <a:p>
            <a:pPr algn="just"/>
            <a:r>
              <a:rPr lang="en-US" sz="2000" b="1" dirty="0"/>
              <a:t>  10  The LORD has revealed our righteousness. Come and let us declare in Zion the work of the LORD our God. </a:t>
            </a:r>
          </a:p>
          <a:p>
            <a:pPr algn="just"/>
            <a:r>
              <a:rPr lang="en-US" sz="2000" b="1" dirty="0"/>
              <a:t>  11  Make the arrows bright! Gather the shields! The LORD has raised up the spirit of the kings of the Medes. For His plan is against Babylon to destroy it, Because it is the vengeance of the LORD, The vengeance for His temple. </a:t>
            </a:r>
          </a:p>
          <a:p>
            <a:pPr algn="just"/>
            <a:r>
              <a:rPr lang="en-US" sz="2000" b="1" dirty="0"/>
              <a:t>  12  Set up the standard on the walls of Babylon; Make the guard strong, Set up the watchmen, Prepare the ambushes. For the LORD has both devised and done What He spoke against the inhabitants of Babylon. </a:t>
            </a:r>
          </a:p>
          <a:p>
            <a:pPr algn="just"/>
            <a:endParaRPr lang="en-US" sz="2000" b="1" dirty="0"/>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rot="20764964">
            <a:off x="427957" y="447736"/>
            <a:ext cx="2004186" cy="461665"/>
          </a:xfrm>
          <a:prstGeom prst="rect">
            <a:avLst/>
          </a:prstGeom>
          <a:solidFill>
            <a:srgbClr val="FFFF00"/>
          </a:solidFill>
        </p:spPr>
        <p:txBody>
          <a:bodyPr wrap="square" rtlCol="0">
            <a:spAutoFit/>
          </a:bodyPr>
          <a:lstStyle/>
          <a:p>
            <a:pPr algn="ctr"/>
            <a:r>
              <a:rPr lang="en-US" sz="2400" b="1" dirty="0">
                <a:solidFill>
                  <a:srgbClr val="FF0000"/>
                </a:solidFill>
              </a:rPr>
              <a:t>Chapter 51</a:t>
            </a:r>
          </a:p>
        </p:txBody>
      </p:sp>
      <p:sp>
        <p:nvSpPr>
          <p:cNvPr id="7" name="TextBox 6">
            <a:extLst>
              <a:ext uri="{FF2B5EF4-FFF2-40B4-BE49-F238E27FC236}">
                <a16:creationId xmlns:a16="http://schemas.microsoft.com/office/drawing/2014/main" id="{EDEF7562-BD16-45FD-B388-921014A24466}"/>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51</a:t>
            </a:r>
          </a:p>
        </p:txBody>
      </p:sp>
    </p:spTree>
    <p:extLst>
      <p:ext uri="{BB962C8B-B14F-4D97-AF65-F5344CB8AC3E}">
        <p14:creationId xmlns:p14="http://schemas.microsoft.com/office/powerpoint/2010/main" val="23880852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13  O you who dwell by many waters, Abundant in treasures, Your end has come, The measure of your covetousness. </a:t>
            </a:r>
          </a:p>
          <a:p>
            <a:pPr algn="just"/>
            <a:r>
              <a:rPr lang="en-US" sz="2000" b="1" dirty="0"/>
              <a:t>  14  The LORD of hosts has sworn by Himself: "Surely I will fill you with men, as with locusts, And they shall lift up a shout against you." </a:t>
            </a:r>
          </a:p>
          <a:p>
            <a:pPr algn="just"/>
            <a:r>
              <a:rPr lang="en-US" sz="2000" b="1" dirty="0"/>
              <a:t>  15  He has made the earth by His power; He has established the world by His wisdom, And stretched out the heaven by His understanding. </a:t>
            </a:r>
          </a:p>
          <a:p>
            <a:pPr algn="just"/>
            <a:r>
              <a:rPr lang="en-US" sz="2000" b="1" dirty="0"/>
              <a:t>  16  When He utters His voice—There is a multitude of waters in the heavens: "He causes the vapors to ascend from the ends of the earth; He makes lightnings for the rain; He brings the wind out of His treasuries." </a:t>
            </a:r>
          </a:p>
          <a:p>
            <a:pPr algn="just"/>
            <a:r>
              <a:rPr lang="en-US" sz="2000" b="1" dirty="0"/>
              <a:t>  17  Everyone is dull-hearted, without knowledge; Every metalsmith is put to shame by the carved image; For his molded image is falsehood, And there is no breath in them. </a:t>
            </a:r>
          </a:p>
          <a:p>
            <a:pPr algn="just"/>
            <a:r>
              <a:rPr lang="en-US" sz="2000" b="1" dirty="0"/>
              <a:t>  18  They are futile, a work of errors; In the time of their punishment they shall perish.</a:t>
            </a:r>
          </a:p>
          <a:p>
            <a:pPr algn="just"/>
            <a:endParaRPr lang="en-US" sz="2000" b="1" dirty="0"/>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rot="20764964">
            <a:off x="427957" y="447736"/>
            <a:ext cx="2004186" cy="461665"/>
          </a:xfrm>
          <a:prstGeom prst="rect">
            <a:avLst/>
          </a:prstGeom>
          <a:solidFill>
            <a:srgbClr val="FFFF00"/>
          </a:solidFill>
        </p:spPr>
        <p:txBody>
          <a:bodyPr wrap="square" rtlCol="0">
            <a:spAutoFit/>
          </a:bodyPr>
          <a:lstStyle/>
          <a:p>
            <a:pPr algn="ctr"/>
            <a:r>
              <a:rPr lang="en-US" sz="2400" b="1" dirty="0">
                <a:solidFill>
                  <a:srgbClr val="FF0000"/>
                </a:solidFill>
              </a:rPr>
              <a:t>Chapter 51</a:t>
            </a:r>
          </a:p>
        </p:txBody>
      </p:sp>
      <p:sp>
        <p:nvSpPr>
          <p:cNvPr id="7" name="TextBox 6">
            <a:extLst>
              <a:ext uri="{FF2B5EF4-FFF2-40B4-BE49-F238E27FC236}">
                <a16:creationId xmlns:a16="http://schemas.microsoft.com/office/drawing/2014/main" id="{EDEF7562-BD16-45FD-B388-921014A24466}"/>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51</a:t>
            </a:r>
          </a:p>
        </p:txBody>
      </p:sp>
    </p:spTree>
    <p:extLst>
      <p:ext uri="{BB962C8B-B14F-4D97-AF65-F5344CB8AC3E}">
        <p14:creationId xmlns:p14="http://schemas.microsoft.com/office/powerpoint/2010/main" val="17414719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19  The Portion of Jacob is not like them, For He is the Maker of all things; And Israel is the tribe of His inheritance. The LORD of hosts is His name. </a:t>
            </a:r>
          </a:p>
          <a:p>
            <a:pPr algn="just"/>
            <a:r>
              <a:rPr lang="en-US" sz="2000" b="1" dirty="0"/>
              <a:t>  20  "You are My battle-ax and weapons of war: For with you I will break the nation in pieces; With you I will destroy kingdoms; </a:t>
            </a:r>
          </a:p>
          <a:p>
            <a:pPr algn="just"/>
            <a:r>
              <a:rPr lang="en-US" sz="2000" b="1" dirty="0"/>
              <a:t>  21  With you I will break in pieces the horse and its rider; With you I will break in pieces the chariot and its rider; </a:t>
            </a:r>
          </a:p>
          <a:p>
            <a:pPr algn="just"/>
            <a:r>
              <a:rPr lang="en-US" sz="2000" b="1" dirty="0"/>
              <a:t>  22  With you also I will break in pieces man and woman; With you I will break in pieces old and young; With you I will break in pieces the young man and the maiden; </a:t>
            </a:r>
          </a:p>
          <a:p>
            <a:pPr algn="just"/>
            <a:r>
              <a:rPr lang="en-US" sz="2000" b="1" dirty="0"/>
              <a:t>  23  With you also I will break in pieces the shepherd and his flock; With you I will break in pieces the farmer and his yoke of oxen; And with you I will break in pieces governors and rulers. </a:t>
            </a:r>
          </a:p>
          <a:p>
            <a:pPr algn="just"/>
            <a:r>
              <a:rPr lang="en-US" sz="2000" b="1" dirty="0"/>
              <a:t>  24  "And I will repay Babylon And all the inhabitants of Chaldea For all the evil they have done In Zion in your sight," says the LORD. </a:t>
            </a:r>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rot="20764964">
            <a:off x="427957" y="447736"/>
            <a:ext cx="2004186" cy="461665"/>
          </a:xfrm>
          <a:prstGeom prst="rect">
            <a:avLst/>
          </a:prstGeom>
          <a:solidFill>
            <a:srgbClr val="FFFF00"/>
          </a:solidFill>
        </p:spPr>
        <p:txBody>
          <a:bodyPr wrap="square" rtlCol="0">
            <a:spAutoFit/>
          </a:bodyPr>
          <a:lstStyle/>
          <a:p>
            <a:pPr algn="ctr"/>
            <a:r>
              <a:rPr lang="en-US" sz="2400" b="1" dirty="0">
                <a:solidFill>
                  <a:srgbClr val="FF0000"/>
                </a:solidFill>
              </a:rPr>
              <a:t>Chapter 51</a:t>
            </a:r>
          </a:p>
        </p:txBody>
      </p:sp>
      <p:sp>
        <p:nvSpPr>
          <p:cNvPr id="7" name="TextBox 6">
            <a:extLst>
              <a:ext uri="{FF2B5EF4-FFF2-40B4-BE49-F238E27FC236}">
                <a16:creationId xmlns:a16="http://schemas.microsoft.com/office/drawing/2014/main" id="{EDEF7562-BD16-45FD-B388-921014A24466}"/>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51</a:t>
            </a:r>
          </a:p>
        </p:txBody>
      </p:sp>
    </p:spTree>
    <p:extLst>
      <p:ext uri="{BB962C8B-B14F-4D97-AF65-F5344CB8AC3E}">
        <p14:creationId xmlns:p14="http://schemas.microsoft.com/office/powerpoint/2010/main" val="1585990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25  "Behold, I am against you, O destroying mountain, Who destroys all the earth," says the LORD. "And I will stretch out My hand against you, Roll you down from the rocks, And make you a burnt mountain. </a:t>
            </a:r>
          </a:p>
          <a:p>
            <a:pPr algn="just"/>
            <a:r>
              <a:rPr lang="en-US" sz="2000" b="1" dirty="0"/>
              <a:t>  26  They shall not take from you a stone for a corner Nor a stone for a foundation, But you shall be desolate forever," says the LORD. </a:t>
            </a:r>
          </a:p>
          <a:p>
            <a:pPr algn="just"/>
            <a:r>
              <a:rPr lang="en-US" sz="2000" b="1" dirty="0"/>
              <a:t>  27  Set up a banner in the land, Blow the trumpet among the nations! Prepare the nations against her, Call the kingdoms together against her: Ararat, </a:t>
            </a:r>
            <a:r>
              <a:rPr lang="en-US" sz="2000" b="1" dirty="0" err="1"/>
              <a:t>Minni</a:t>
            </a:r>
            <a:r>
              <a:rPr lang="en-US" sz="2000" b="1" dirty="0"/>
              <a:t>, and </a:t>
            </a:r>
            <a:r>
              <a:rPr lang="en-US" sz="2000" b="1" dirty="0" err="1"/>
              <a:t>Ashkenaz</a:t>
            </a:r>
            <a:r>
              <a:rPr lang="en-US" sz="2000" b="1" dirty="0"/>
              <a:t>. Appoint a general against her; Cause the horses to come up like the bristling locusts. </a:t>
            </a:r>
          </a:p>
          <a:p>
            <a:pPr algn="just"/>
            <a:r>
              <a:rPr lang="en-US" sz="2000" b="1" dirty="0"/>
              <a:t>  28  Prepare against her the nations, With the kings of the Medes, Its governors and all its rulers, All the land of his dominion. </a:t>
            </a:r>
          </a:p>
          <a:p>
            <a:pPr algn="just"/>
            <a:r>
              <a:rPr lang="en-US" sz="2000" b="1" dirty="0"/>
              <a:t>  29  And the land will tremble and sorrow; For every purpose of the LORD shall be performed against Babylon, To make the land of Babylon a desolation without inhabitant. </a:t>
            </a:r>
          </a:p>
          <a:p>
            <a:pPr algn="just"/>
            <a:endParaRPr lang="en-US" sz="2000" b="1" dirty="0"/>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rot="20764964">
            <a:off x="427957" y="447736"/>
            <a:ext cx="2004186" cy="461665"/>
          </a:xfrm>
          <a:prstGeom prst="rect">
            <a:avLst/>
          </a:prstGeom>
          <a:solidFill>
            <a:srgbClr val="FFFF00"/>
          </a:solidFill>
        </p:spPr>
        <p:txBody>
          <a:bodyPr wrap="square" rtlCol="0">
            <a:spAutoFit/>
          </a:bodyPr>
          <a:lstStyle/>
          <a:p>
            <a:pPr algn="ctr"/>
            <a:r>
              <a:rPr lang="en-US" sz="2400" b="1" dirty="0">
                <a:solidFill>
                  <a:srgbClr val="FF0000"/>
                </a:solidFill>
              </a:rPr>
              <a:t>Chapter 51</a:t>
            </a:r>
          </a:p>
        </p:txBody>
      </p:sp>
      <p:sp>
        <p:nvSpPr>
          <p:cNvPr id="7" name="TextBox 6">
            <a:extLst>
              <a:ext uri="{FF2B5EF4-FFF2-40B4-BE49-F238E27FC236}">
                <a16:creationId xmlns:a16="http://schemas.microsoft.com/office/drawing/2014/main" id="{EDEF7562-BD16-45FD-B388-921014A24466}"/>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51</a:t>
            </a:r>
          </a:p>
        </p:txBody>
      </p:sp>
    </p:spTree>
    <p:extLst>
      <p:ext uri="{BB962C8B-B14F-4D97-AF65-F5344CB8AC3E}">
        <p14:creationId xmlns:p14="http://schemas.microsoft.com/office/powerpoint/2010/main" val="1172592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30  The mighty men of Babylon have ceased fighting, They have remained in their strongholds; Their might has failed, They became like women; They have burned her dwelling places, The bars of her gate are broken. </a:t>
            </a:r>
          </a:p>
          <a:p>
            <a:pPr algn="just"/>
            <a:r>
              <a:rPr lang="en-US" sz="2000" b="1" dirty="0"/>
              <a:t>  31  One runner will run to meet another, And one messenger to meet another, To show the king of Babylon that his city is taken on all sides; </a:t>
            </a:r>
          </a:p>
          <a:p>
            <a:pPr algn="just"/>
            <a:r>
              <a:rPr lang="en-US" sz="2000" b="1" dirty="0"/>
              <a:t>  32  The passages are blocked, The reeds they have burned with fire, And the men of war are terrified. </a:t>
            </a:r>
          </a:p>
          <a:p>
            <a:pPr algn="just"/>
            <a:r>
              <a:rPr lang="en-US" sz="2000" b="1" dirty="0"/>
              <a:t>  33  For thus says the LORD of hosts, the God of Israel: "The daughter of Babylon is like a threshing floor When it is time to thresh her; Yet a little while And the time of her harvest will come." </a:t>
            </a:r>
          </a:p>
          <a:p>
            <a:pPr algn="just"/>
            <a:r>
              <a:rPr lang="en-US" sz="2000" b="1" dirty="0"/>
              <a:t>  34  "Nebuchadnezzar the king of Babylon Has devoured me, he has crushed me; He has made me an empty vessel, He has swallowed me up like a monster; He has filled his stomach with my delicacies, He has spit me out. </a:t>
            </a:r>
          </a:p>
          <a:p>
            <a:pPr algn="just"/>
            <a:endParaRPr lang="en-US" sz="2000" b="1" dirty="0"/>
          </a:p>
          <a:p>
            <a:pPr algn="just"/>
            <a:endParaRPr lang="en-US" sz="2000" b="1" dirty="0"/>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rot="20764964">
            <a:off x="427957" y="447736"/>
            <a:ext cx="2004186" cy="461665"/>
          </a:xfrm>
          <a:prstGeom prst="rect">
            <a:avLst/>
          </a:prstGeom>
          <a:solidFill>
            <a:srgbClr val="FFFF00"/>
          </a:solidFill>
        </p:spPr>
        <p:txBody>
          <a:bodyPr wrap="square" rtlCol="0">
            <a:spAutoFit/>
          </a:bodyPr>
          <a:lstStyle/>
          <a:p>
            <a:pPr algn="ctr"/>
            <a:r>
              <a:rPr lang="en-US" sz="2400" b="1" dirty="0">
                <a:solidFill>
                  <a:srgbClr val="FF0000"/>
                </a:solidFill>
              </a:rPr>
              <a:t>Chapter 51</a:t>
            </a:r>
          </a:p>
        </p:txBody>
      </p:sp>
      <p:sp>
        <p:nvSpPr>
          <p:cNvPr id="7" name="TextBox 6">
            <a:extLst>
              <a:ext uri="{FF2B5EF4-FFF2-40B4-BE49-F238E27FC236}">
                <a16:creationId xmlns:a16="http://schemas.microsoft.com/office/drawing/2014/main" id="{EDEF7562-BD16-45FD-B388-921014A24466}"/>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51</a:t>
            </a:r>
          </a:p>
        </p:txBody>
      </p:sp>
    </p:spTree>
    <p:extLst>
      <p:ext uri="{BB962C8B-B14F-4D97-AF65-F5344CB8AC3E}">
        <p14:creationId xmlns:p14="http://schemas.microsoft.com/office/powerpoint/2010/main" val="19219766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35  Let the violence done to me and my flesh be upon Babylon," The inhabitant of Zion will say; "And my blood be upon the inhabitants of Chaldea!" Jerusalem will say. </a:t>
            </a:r>
          </a:p>
          <a:p>
            <a:pPr algn="just"/>
            <a:r>
              <a:rPr lang="en-US" sz="2000" b="1" dirty="0"/>
              <a:t>  36  Therefore thus says the LORD: "Behold, I will plead your case and take vengeance for you. I will dry up her sea and make her springs dry. </a:t>
            </a:r>
          </a:p>
          <a:p>
            <a:pPr algn="just"/>
            <a:r>
              <a:rPr lang="en-US" sz="2000" b="1" dirty="0"/>
              <a:t>  37  Babylon shall become a heap, A dwelling place for jackals, An astonishment and a hissing, Without an inhabitant. </a:t>
            </a:r>
          </a:p>
          <a:p>
            <a:pPr algn="just"/>
            <a:r>
              <a:rPr lang="en-US" sz="2000" b="1" dirty="0"/>
              <a:t>  38  They shall roar together like lions, They shall growl like lions' whelps. </a:t>
            </a:r>
          </a:p>
          <a:p>
            <a:pPr algn="just"/>
            <a:r>
              <a:rPr lang="en-US" sz="2000" b="1" dirty="0"/>
              <a:t>  39  In their excitement I will prepare their feasts; I will make them drunk, That they may rejoice, And sleep a perpetual sleep And not awake," says the LORD. </a:t>
            </a:r>
          </a:p>
          <a:p>
            <a:pPr algn="just"/>
            <a:r>
              <a:rPr lang="en-US" sz="2000" b="1" dirty="0"/>
              <a:t>  40  "I will bring them down Like lambs to the slaughter, Like rams with male goats. </a:t>
            </a:r>
          </a:p>
          <a:p>
            <a:pPr algn="just"/>
            <a:r>
              <a:rPr lang="en-US" sz="2000" b="1" dirty="0"/>
              <a:t>  41  "Oh, how </a:t>
            </a:r>
            <a:r>
              <a:rPr lang="en-US" sz="2000" b="1" dirty="0" err="1"/>
              <a:t>Sheshach</a:t>
            </a:r>
            <a:r>
              <a:rPr lang="en-US" sz="2000" b="1" dirty="0"/>
              <a:t> is taken! Oh, how the praise of the whole earth is seized! How Babylon has become desolate among the nations!</a:t>
            </a:r>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rot="20764964">
            <a:off x="427957" y="447736"/>
            <a:ext cx="2004186" cy="461665"/>
          </a:xfrm>
          <a:prstGeom prst="rect">
            <a:avLst/>
          </a:prstGeom>
          <a:solidFill>
            <a:srgbClr val="FFFF00"/>
          </a:solidFill>
        </p:spPr>
        <p:txBody>
          <a:bodyPr wrap="square" rtlCol="0">
            <a:spAutoFit/>
          </a:bodyPr>
          <a:lstStyle/>
          <a:p>
            <a:pPr algn="ctr"/>
            <a:r>
              <a:rPr lang="en-US" sz="2400" b="1" dirty="0">
                <a:solidFill>
                  <a:srgbClr val="FF0000"/>
                </a:solidFill>
              </a:rPr>
              <a:t>Chapter 51</a:t>
            </a:r>
          </a:p>
        </p:txBody>
      </p:sp>
      <p:sp>
        <p:nvSpPr>
          <p:cNvPr id="7" name="TextBox 6">
            <a:extLst>
              <a:ext uri="{FF2B5EF4-FFF2-40B4-BE49-F238E27FC236}">
                <a16:creationId xmlns:a16="http://schemas.microsoft.com/office/drawing/2014/main" id="{EDEF7562-BD16-45FD-B388-921014A24466}"/>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51</a:t>
            </a:r>
          </a:p>
        </p:txBody>
      </p:sp>
    </p:spTree>
    <p:extLst>
      <p:ext uri="{BB962C8B-B14F-4D97-AF65-F5344CB8AC3E}">
        <p14:creationId xmlns:p14="http://schemas.microsoft.com/office/powerpoint/2010/main" val="6544200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42  The sea has come up over Babylon; She is covered with the multitude of its waves. </a:t>
            </a:r>
          </a:p>
          <a:p>
            <a:pPr algn="just"/>
            <a:r>
              <a:rPr lang="en-US" sz="2000" b="1" dirty="0"/>
              <a:t>  43  Her cities are a desolation, A dry land and a wilderness, A land where no one dwells, Through which no son of man passes. </a:t>
            </a:r>
          </a:p>
          <a:p>
            <a:pPr algn="just"/>
            <a:r>
              <a:rPr lang="en-US" sz="2000" b="1" dirty="0"/>
              <a:t>  44  I will punish Bel in Babylon, And I will bring out of his mouth what he has swallowed; And the nations shall not stream to him anymore. Yes, the wall of Babylon shall fall. </a:t>
            </a:r>
          </a:p>
          <a:p>
            <a:pPr algn="just"/>
            <a:r>
              <a:rPr lang="en-US" sz="2000" b="1" dirty="0"/>
              <a:t>  45  "My people, go out of the midst of her! And let everyone deliver himself from the fierce anger of the LORD. </a:t>
            </a:r>
          </a:p>
          <a:p>
            <a:pPr algn="just"/>
            <a:r>
              <a:rPr lang="en-US" sz="2000" b="1" dirty="0"/>
              <a:t>  46  And lest your heart faint, And you fear for the rumor that will be heard in the land (A rumor will come one year, And after that, in another year A rumor will come, And violence in the land, Ruler against ruler), </a:t>
            </a:r>
          </a:p>
          <a:p>
            <a:pPr algn="just"/>
            <a:r>
              <a:rPr lang="en-US" sz="2000" b="1" dirty="0"/>
              <a:t>  47  Therefore behold, the days are coming That I will bring judgment on the carved images of Babylon; Her whole land shall be ashamed, And all her slain shall fall in her midst. </a:t>
            </a:r>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rot="20764964">
            <a:off x="427957" y="447736"/>
            <a:ext cx="2004186" cy="461665"/>
          </a:xfrm>
          <a:prstGeom prst="rect">
            <a:avLst/>
          </a:prstGeom>
          <a:solidFill>
            <a:srgbClr val="FFFF00"/>
          </a:solidFill>
        </p:spPr>
        <p:txBody>
          <a:bodyPr wrap="square" rtlCol="0">
            <a:spAutoFit/>
          </a:bodyPr>
          <a:lstStyle/>
          <a:p>
            <a:pPr algn="ctr"/>
            <a:r>
              <a:rPr lang="en-US" sz="2400" b="1" dirty="0">
                <a:solidFill>
                  <a:srgbClr val="FF0000"/>
                </a:solidFill>
              </a:rPr>
              <a:t>Chapter 51</a:t>
            </a:r>
          </a:p>
        </p:txBody>
      </p:sp>
      <p:sp>
        <p:nvSpPr>
          <p:cNvPr id="7" name="TextBox 6">
            <a:extLst>
              <a:ext uri="{FF2B5EF4-FFF2-40B4-BE49-F238E27FC236}">
                <a16:creationId xmlns:a16="http://schemas.microsoft.com/office/drawing/2014/main" id="{EDEF7562-BD16-45FD-B388-921014A24466}"/>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51</a:t>
            </a:r>
          </a:p>
        </p:txBody>
      </p:sp>
    </p:spTree>
    <p:extLst>
      <p:ext uri="{BB962C8B-B14F-4D97-AF65-F5344CB8AC3E}">
        <p14:creationId xmlns:p14="http://schemas.microsoft.com/office/powerpoint/2010/main" val="2277170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286520"/>
            <a:ext cx="5654842" cy="5816977"/>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17525" indent="-461963">
              <a:buFont typeface="Wingdings" panose="05000000000000000000" pitchFamily="2" charset="2"/>
              <a:buChar char="Ø"/>
              <a:tabLst>
                <a:tab pos="1939925" algn="l"/>
              </a:tabLst>
            </a:pPr>
            <a:r>
              <a:rPr lang="en-US" sz="2400" b="1" dirty="0"/>
              <a:t>Jeremiah &amp; Zedekiah—Jer. 34</a:t>
            </a:r>
          </a:p>
          <a:p>
            <a:pPr marL="517525" indent="-461963">
              <a:buFont typeface="Wingdings" panose="05000000000000000000" pitchFamily="2" charset="2"/>
              <a:buChar char="Ø"/>
              <a:tabLst>
                <a:tab pos="1939925" algn="l"/>
              </a:tabLst>
            </a:pPr>
            <a:r>
              <a:rPr lang="en-US" sz="2400" b="1" dirty="0"/>
              <a:t>The Rechabites—Jer. 35</a:t>
            </a:r>
          </a:p>
          <a:p>
            <a:pPr marL="517525" indent="-461963">
              <a:buFont typeface="Wingdings" panose="05000000000000000000" pitchFamily="2" charset="2"/>
              <a:buChar char="Ø"/>
              <a:tabLst>
                <a:tab pos="1939925" algn="l"/>
              </a:tabLst>
            </a:pPr>
            <a:r>
              <a:rPr lang="en-US" sz="2400" b="1" dirty="0"/>
              <a:t>Jehoiakim &amp; the scroll—Jer. 36</a:t>
            </a:r>
          </a:p>
          <a:p>
            <a:pPr marL="517525" indent="-461963">
              <a:buFont typeface="Wingdings" panose="05000000000000000000" pitchFamily="2" charset="2"/>
              <a:buChar char="Ø"/>
              <a:tabLst>
                <a:tab pos="1939925" algn="l"/>
              </a:tabLst>
            </a:pPr>
            <a:r>
              <a:rPr lang="en-US" sz="2400" b="1" dirty="0"/>
              <a:t>God’s judgments against nations</a:t>
            </a:r>
          </a:p>
          <a:p>
            <a:pPr marL="55562">
              <a:tabLst>
                <a:tab pos="1939925" algn="l"/>
              </a:tabLst>
            </a:pPr>
            <a:r>
              <a:rPr lang="en-US" sz="2400" b="1" dirty="0"/>
              <a:t>       - Against Jews fled to Egypt (</a:t>
            </a:r>
            <a:r>
              <a:rPr lang="en-US" sz="2400" b="1" dirty="0" err="1"/>
              <a:t>ch.</a:t>
            </a:r>
            <a:r>
              <a:rPr lang="en-US" sz="2400" b="1" dirty="0"/>
              <a:t> 44)</a:t>
            </a:r>
          </a:p>
          <a:p>
            <a:pPr marL="55562">
              <a:tabLst>
                <a:tab pos="1939925" algn="l"/>
              </a:tabLst>
            </a:pPr>
            <a:r>
              <a:rPr lang="en-US" sz="2400" b="1" dirty="0"/>
              <a:t>       - Against Egypt (</a:t>
            </a:r>
            <a:r>
              <a:rPr lang="en-US" sz="2400" b="1" dirty="0" err="1"/>
              <a:t>ch.</a:t>
            </a:r>
            <a:r>
              <a:rPr lang="en-US" sz="2400" b="1" dirty="0"/>
              <a:t> 46)</a:t>
            </a:r>
          </a:p>
          <a:p>
            <a:pPr marL="55562">
              <a:tabLst>
                <a:tab pos="1939925" algn="l"/>
              </a:tabLst>
            </a:pPr>
            <a:r>
              <a:rPr lang="en-US" sz="2400" b="1" dirty="0"/>
              <a:t>       - Against Philistia (</a:t>
            </a:r>
            <a:r>
              <a:rPr lang="en-US" sz="2400" b="1" dirty="0" err="1"/>
              <a:t>ch.</a:t>
            </a:r>
            <a:r>
              <a:rPr lang="en-US" sz="2400" b="1" dirty="0"/>
              <a:t> 47)</a:t>
            </a:r>
          </a:p>
          <a:p>
            <a:pPr marL="55562">
              <a:tabLst>
                <a:tab pos="1939925" algn="l"/>
              </a:tabLst>
            </a:pPr>
            <a:r>
              <a:rPr lang="en-US" sz="2400" b="1" dirty="0"/>
              <a:t>       - Against Moab (</a:t>
            </a:r>
            <a:r>
              <a:rPr lang="en-US" sz="2400" b="1" dirty="0" err="1"/>
              <a:t>ch.</a:t>
            </a:r>
            <a:r>
              <a:rPr lang="en-US" sz="2400" b="1" dirty="0"/>
              <a:t> 48)</a:t>
            </a:r>
          </a:p>
          <a:p>
            <a:pPr marL="55562">
              <a:tabLst>
                <a:tab pos="1939925" algn="l"/>
              </a:tabLst>
            </a:pPr>
            <a:r>
              <a:rPr lang="en-US" sz="2400" b="1" dirty="0"/>
              <a:t>       - Against Ammon (49:1-6)</a:t>
            </a:r>
          </a:p>
          <a:p>
            <a:pPr marL="55562">
              <a:tabLst>
                <a:tab pos="1939925" algn="l"/>
              </a:tabLst>
            </a:pPr>
            <a:r>
              <a:rPr lang="en-US" sz="2400" b="1" dirty="0"/>
              <a:t>       - Against Edom (49:7-22)</a:t>
            </a:r>
          </a:p>
          <a:p>
            <a:pPr marL="55562">
              <a:tabLst>
                <a:tab pos="1939925" algn="l"/>
              </a:tabLst>
            </a:pPr>
            <a:r>
              <a:rPr lang="en-US" sz="2400" b="1" dirty="0"/>
              <a:t>       - Against Damascus (49:23-28)</a:t>
            </a:r>
          </a:p>
          <a:p>
            <a:pPr marL="55562">
              <a:tabLst>
                <a:tab pos="1939925" algn="l"/>
              </a:tabLst>
            </a:pPr>
            <a:r>
              <a:rPr lang="en-US" sz="2400" b="1" dirty="0"/>
              <a:t>       - Against </a:t>
            </a:r>
            <a:r>
              <a:rPr lang="en-US" sz="2400" b="1" dirty="0" err="1"/>
              <a:t>Kedar</a:t>
            </a:r>
            <a:r>
              <a:rPr lang="en-US" sz="2400" b="1" dirty="0"/>
              <a:t> &amp; Hazor (49:28-33)</a:t>
            </a:r>
          </a:p>
          <a:p>
            <a:pPr marL="55562">
              <a:tabLst>
                <a:tab pos="1939925" algn="l"/>
              </a:tabLst>
            </a:pPr>
            <a:r>
              <a:rPr lang="en-US" sz="2400" b="1" dirty="0"/>
              <a:t>       - Against Elam (49:34-39)</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Jer. 44:1  The word that came to Jeremiah concerning all the Jews who dwell in the land of Egypt . . .  </a:t>
            </a:r>
          </a:p>
          <a:p>
            <a:pPr algn="just"/>
            <a:r>
              <a:rPr lang="en-US" sz="2000" b="1" dirty="0"/>
              <a:t>Jer. 46:1-2  The word of the LORD which came to Jeremiah the prophet against the nations. against Egypt </a:t>
            </a:r>
          </a:p>
          <a:p>
            <a:pPr algn="just"/>
            <a:r>
              <a:rPr lang="en-US" sz="2000" b="1" dirty="0"/>
              <a:t>Jer. 47:1  The word of the LORD that came to Jeremiah the prophet against the Philistines, before Pharaoh attacked Gaza. </a:t>
            </a:r>
          </a:p>
          <a:p>
            <a:pPr algn="just"/>
            <a:r>
              <a:rPr lang="en-US" sz="2000" b="1" dirty="0"/>
              <a:t>Jer. 48:1  Against Moab. Thus says the LORD of host . . Jer. 49:1  Against the Ammonites. Thus says the LORD…</a:t>
            </a:r>
          </a:p>
          <a:p>
            <a:pPr algn="just"/>
            <a:r>
              <a:rPr lang="en-US" sz="2000" b="1" dirty="0"/>
              <a:t>Jer. 49:7  Against Edom . . </a:t>
            </a:r>
          </a:p>
          <a:p>
            <a:pPr algn="just"/>
            <a:r>
              <a:rPr lang="en-US" sz="2000" b="1" dirty="0"/>
              <a:t>Jer. 49:23  Against Damascus. . . </a:t>
            </a:r>
          </a:p>
          <a:p>
            <a:pPr algn="just"/>
            <a:r>
              <a:rPr lang="en-US" sz="2000" b="1" dirty="0"/>
              <a:t>Jer. 49:28  Against </a:t>
            </a:r>
            <a:r>
              <a:rPr lang="en-US" sz="2000" b="1" dirty="0" err="1"/>
              <a:t>Kedar</a:t>
            </a:r>
            <a:r>
              <a:rPr lang="en-US" sz="2000" b="1" dirty="0"/>
              <a:t> and against the kingdoms of Hazor, which Nebuchadnezzar king of Babylon shall strike . . .</a:t>
            </a:r>
          </a:p>
          <a:p>
            <a:pPr algn="just"/>
            <a:r>
              <a:rPr lang="en-US" sz="2000" b="1" dirty="0" err="1"/>
              <a:t>Jer</a:t>
            </a:r>
            <a:r>
              <a:rPr lang="en-US" sz="2000" b="1" dirty="0"/>
              <a:t> 49:34  The word of the LORD that came to Jeremiah the prophet </a:t>
            </a:r>
            <a:r>
              <a:rPr lang="en-US" sz="2000" b="1" dirty="0">
                <a:solidFill>
                  <a:srgbClr val="FF0000"/>
                </a:solidFill>
              </a:rPr>
              <a:t>against Elam </a:t>
            </a:r>
            <a:r>
              <a:rPr lang="en-US" sz="2000" b="1" dirty="0"/>
              <a:t>. . .</a:t>
            </a:r>
          </a:p>
          <a:p>
            <a:pPr algn="just"/>
            <a:endParaRPr lang="en-US" sz="2000" b="1" dirty="0"/>
          </a:p>
          <a:p>
            <a:pPr algn="just"/>
            <a:endParaRPr lang="en-US" sz="2000" b="1" dirty="0"/>
          </a:p>
          <a:p>
            <a:pPr algn="just"/>
            <a:endParaRPr lang="en-US" sz="2000" b="1" dirty="0"/>
          </a:p>
          <a:p>
            <a:pPr algn="just"/>
            <a:endParaRPr lang="en-US" sz="2000" b="1" dirty="0"/>
          </a:p>
        </p:txBody>
      </p:sp>
      <p:sp>
        <p:nvSpPr>
          <p:cNvPr id="5" name="TextBox 4">
            <a:extLst>
              <a:ext uri="{FF2B5EF4-FFF2-40B4-BE49-F238E27FC236}">
                <a16:creationId xmlns:a16="http://schemas.microsoft.com/office/drawing/2014/main" id="{D2AA0D71-B56D-406B-AB10-54A4257F4761}"/>
              </a:ext>
            </a:extLst>
          </p:cNvPr>
          <p:cNvSpPr txBox="1"/>
          <p:nvPr/>
        </p:nvSpPr>
        <p:spPr>
          <a:xfrm rot="1660175">
            <a:off x="3702664" y="1719883"/>
            <a:ext cx="7107540" cy="3395479"/>
          </a:xfrm>
          <a:prstGeom prst="rect">
            <a:avLst/>
          </a:prstGeom>
          <a:solidFill>
            <a:srgbClr val="FFFF00"/>
          </a:solidFill>
        </p:spPr>
        <p:txBody>
          <a:bodyPr wrap="square" rtlCol="0">
            <a:spAutoFit/>
          </a:bodyPr>
          <a:lstStyle/>
          <a:p>
            <a:pPr algn="ctr"/>
            <a:r>
              <a:rPr lang="en-US" sz="5400" b="1" dirty="0">
                <a:solidFill>
                  <a:srgbClr val="FF0000"/>
                </a:solidFill>
              </a:rPr>
              <a:t>  The closing chapters of Jeremiah show God’s judgment against eleven evil nations          </a:t>
            </a:r>
          </a:p>
        </p:txBody>
      </p:sp>
    </p:spTree>
    <p:extLst>
      <p:ext uri="{BB962C8B-B14F-4D97-AF65-F5344CB8AC3E}">
        <p14:creationId xmlns:p14="http://schemas.microsoft.com/office/powerpoint/2010/main" val="10159643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
        <p:nvSpPr>
          <p:cNvPr id="2" name="TextBox 1"/>
          <p:cNvSpPr txBox="1"/>
          <p:nvPr/>
        </p:nvSpPr>
        <p:spPr>
          <a:xfrm>
            <a:off x="5837383" y="305688"/>
            <a:ext cx="6074993" cy="6555641"/>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48  Then the heavens and the earth and all that is in them Shall sing joyously over Babylon; For the plunderers shall come to her from the north," says the LORD. </a:t>
            </a:r>
          </a:p>
          <a:p>
            <a:pPr algn="just"/>
            <a:r>
              <a:rPr lang="en-US" sz="2000" b="1" dirty="0"/>
              <a:t>  49  As Babylon has caused the slain of Israel to fall, So at Babylon the slain of all the earth shall fall. </a:t>
            </a:r>
          </a:p>
          <a:p>
            <a:pPr algn="just"/>
            <a:r>
              <a:rPr lang="en-US" sz="2000" b="1" dirty="0"/>
              <a:t>  50  You who have escaped the sword, Get away! Do not stand still! Remember the LORD afar off, And let Jerusalem come to your mind. </a:t>
            </a:r>
          </a:p>
          <a:p>
            <a:pPr algn="just"/>
            <a:r>
              <a:rPr lang="en-US" sz="2000" b="1" dirty="0"/>
              <a:t>  51  We are ashamed because we have heard reproach. Shame has covered our faces, For strangers have come into the sanctuaries of the LORD's house. </a:t>
            </a:r>
          </a:p>
          <a:p>
            <a:pPr algn="just"/>
            <a:r>
              <a:rPr lang="en-US" sz="2000" b="1" dirty="0"/>
              <a:t>  52  "Therefore behold, the days are coming," says the LORD, "That I will bring judgment on her carved images, And throughout all her land the wounded shall groan. </a:t>
            </a:r>
          </a:p>
          <a:p>
            <a:pPr algn="just"/>
            <a:r>
              <a:rPr lang="en-US" sz="2000" b="1" dirty="0"/>
              <a:t>  53  Though Babylon were to mount up to heaven, And though she were to fortify the height of her strength, Yet from Me plunderers would come to her," says the LORD. </a:t>
            </a:r>
          </a:p>
          <a:p>
            <a:pPr algn="just"/>
            <a:r>
              <a:rPr lang="en-US" sz="2000" b="1" dirty="0"/>
              <a:t>  54  The sound of a cry comes from Babylon, And great destruction from the land of the Chaldeans,</a:t>
            </a:r>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rot="20764964">
            <a:off x="427957" y="447736"/>
            <a:ext cx="2004186" cy="461665"/>
          </a:xfrm>
          <a:prstGeom prst="rect">
            <a:avLst/>
          </a:prstGeom>
          <a:solidFill>
            <a:srgbClr val="FFFF00"/>
          </a:solidFill>
        </p:spPr>
        <p:txBody>
          <a:bodyPr wrap="square" rtlCol="0">
            <a:spAutoFit/>
          </a:bodyPr>
          <a:lstStyle/>
          <a:p>
            <a:pPr algn="ctr"/>
            <a:r>
              <a:rPr lang="en-US" sz="2400" b="1" dirty="0">
                <a:solidFill>
                  <a:srgbClr val="FF0000"/>
                </a:solidFill>
              </a:rPr>
              <a:t>Chapter 51</a:t>
            </a:r>
          </a:p>
        </p:txBody>
      </p:sp>
      <p:sp>
        <p:nvSpPr>
          <p:cNvPr id="7" name="TextBox 6">
            <a:extLst>
              <a:ext uri="{FF2B5EF4-FFF2-40B4-BE49-F238E27FC236}">
                <a16:creationId xmlns:a16="http://schemas.microsoft.com/office/drawing/2014/main" id="{EDEF7562-BD16-45FD-B388-921014A24466}"/>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51</a:t>
            </a:r>
          </a:p>
        </p:txBody>
      </p:sp>
    </p:spTree>
    <p:extLst>
      <p:ext uri="{BB962C8B-B14F-4D97-AF65-F5344CB8AC3E}">
        <p14:creationId xmlns:p14="http://schemas.microsoft.com/office/powerpoint/2010/main" val="17422876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
        <p:nvSpPr>
          <p:cNvPr id="2" name="TextBox 1"/>
          <p:cNvSpPr txBox="1"/>
          <p:nvPr/>
        </p:nvSpPr>
        <p:spPr>
          <a:xfrm>
            <a:off x="5837383" y="314924"/>
            <a:ext cx="6074993" cy="6555641"/>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55  Because the LORD is plundering Babylon And silencing her loud voice, Though her waves roar like great waters, And the noise of their voice is uttered, </a:t>
            </a:r>
          </a:p>
          <a:p>
            <a:pPr algn="just"/>
            <a:r>
              <a:rPr lang="en-US" sz="2000" b="1" dirty="0"/>
              <a:t>  56  Because the plunderer comes against her, against Babylon, And her mighty men are taken. Every one of their bows is broken; For the LORD is the God of recompense, He will surely repay. </a:t>
            </a:r>
          </a:p>
          <a:p>
            <a:pPr algn="just"/>
            <a:r>
              <a:rPr lang="en-US" sz="2000" b="1" dirty="0"/>
              <a:t>  57  "And I will make drunk Her princes and wise men, Her governors, her deputies, and her mighty men. And they shall sleep a perpetual sleep And not awake," says the King, Whose name is the LORD of hosts. </a:t>
            </a:r>
          </a:p>
          <a:p>
            <a:pPr algn="just"/>
            <a:r>
              <a:rPr lang="en-US" sz="2000" b="1" dirty="0"/>
              <a:t>  58  Thus says the LORD of hosts: "The broad walls of Babylon shall be utterly broken, And her high gates shall be burned with fire; The people will labor in vain, And the nations, because of the fire; And they shall be weary." </a:t>
            </a:r>
          </a:p>
          <a:p>
            <a:pPr algn="just"/>
            <a:r>
              <a:rPr lang="en-US" sz="2000" b="1" dirty="0"/>
              <a:t>  59  The word which Jeremiah the prophet commanded </a:t>
            </a:r>
            <a:r>
              <a:rPr lang="en-US" sz="2000" b="1" dirty="0" err="1"/>
              <a:t>Seraiah</a:t>
            </a:r>
            <a:r>
              <a:rPr lang="en-US" sz="2000" b="1" dirty="0"/>
              <a:t> the son of Neriah, the son of </a:t>
            </a:r>
            <a:r>
              <a:rPr lang="en-US" sz="2000" b="1" dirty="0" err="1"/>
              <a:t>Mahseiah</a:t>
            </a:r>
            <a:r>
              <a:rPr lang="en-US" sz="2000" b="1" dirty="0"/>
              <a:t>, when he went with Zedekiah the king of Judah to Babylon in the fourth year of his reign. And </a:t>
            </a:r>
            <a:r>
              <a:rPr lang="en-US" sz="2000" b="1" dirty="0" err="1"/>
              <a:t>Seraiah</a:t>
            </a:r>
            <a:r>
              <a:rPr lang="en-US" sz="2000" b="1" dirty="0"/>
              <a:t> was the quartermaster. </a:t>
            </a:r>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rot="20764964">
            <a:off x="427957" y="447736"/>
            <a:ext cx="2004186" cy="461665"/>
          </a:xfrm>
          <a:prstGeom prst="rect">
            <a:avLst/>
          </a:prstGeom>
          <a:solidFill>
            <a:srgbClr val="FFFF00"/>
          </a:solidFill>
        </p:spPr>
        <p:txBody>
          <a:bodyPr wrap="square" rtlCol="0">
            <a:spAutoFit/>
          </a:bodyPr>
          <a:lstStyle/>
          <a:p>
            <a:pPr algn="ctr"/>
            <a:r>
              <a:rPr lang="en-US" sz="2400" b="1" dirty="0">
                <a:solidFill>
                  <a:srgbClr val="FF0000"/>
                </a:solidFill>
              </a:rPr>
              <a:t>Chapter 51</a:t>
            </a:r>
          </a:p>
        </p:txBody>
      </p:sp>
      <p:sp>
        <p:nvSpPr>
          <p:cNvPr id="7" name="TextBox 6">
            <a:extLst>
              <a:ext uri="{FF2B5EF4-FFF2-40B4-BE49-F238E27FC236}">
                <a16:creationId xmlns:a16="http://schemas.microsoft.com/office/drawing/2014/main" id="{EDEF7562-BD16-45FD-B388-921014A24466}"/>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51</a:t>
            </a:r>
          </a:p>
        </p:txBody>
      </p:sp>
    </p:spTree>
    <p:extLst>
      <p:ext uri="{BB962C8B-B14F-4D97-AF65-F5344CB8AC3E}">
        <p14:creationId xmlns:p14="http://schemas.microsoft.com/office/powerpoint/2010/main" val="13952420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60  So Jeremiah wrote in a book all the evil that would come upon Babylon, all these words that are written against Babylon. </a:t>
            </a:r>
          </a:p>
          <a:p>
            <a:pPr algn="just"/>
            <a:r>
              <a:rPr lang="en-US" sz="2000" b="1" dirty="0"/>
              <a:t>  61  And Jeremiah said to </a:t>
            </a:r>
            <a:r>
              <a:rPr lang="en-US" sz="2000" b="1" dirty="0" err="1"/>
              <a:t>Seraiah</a:t>
            </a:r>
            <a:r>
              <a:rPr lang="en-US" sz="2000" b="1" dirty="0"/>
              <a:t>, "When you arrive in Babylon and see it, and read all these words, </a:t>
            </a:r>
          </a:p>
          <a:p>
            <a:pPr algn="just"/>
            <a:r>
              <a:rPr lang="en-US" sz="2000" b="1" dirty="0"/>
              <a:t>  62  then you shall say, 'O LORD, You have spoken against this place to cut it off, so that none shall remain in it, neither man nor beast, but it shall be desolate forever.' </a:t>
            </a:r>
          </a:p>
          <a:p>
            <a:pPr algn="just"/>
            <a:r>
              <a:rPr lang="en-US" sz="2000" b="1" dirty="0"/>
              <a:t>  63  Now it shall be, when you have finished reading this book, that you shall tie a stone to it and throw it out into the Euphrates. </a:t>
            </a:r>
          </a:p>
          <a:p>
            <a:pPr algn="just"/>
            <a:r>
              <a:rPr lang="en-US" sz="2000" b="1" dirty="0"/>
              <a:t>  64  Then you shall say, 'Thus Babylon shall sink and not rise from the catastrophe that I will bring upon her. And they shall be weary.' " Thus far are the words of Jeremiah. </a:t>
            </a:r>
          </a:p>
          <a:p>
            <a:pPr algn="just"/>
            <a:endParaRPr lang="en-US" sz="2000" b="1" dirty="0"/>
          </a:p>
          <a:p>
            <a:pPr algn="just"/>
            <a:endParaRPr lang="en-US" sz="2000" b="1" dirty="0"/>
          </a:p>
          <a:p>
            <a:pPr algn="just"/>
            <a:endParaRPr lang="en-US" sz="2000" b="1" dirty="0"/>
          </a:p>
          <a:p>
            <a:pPr algn="just"/>
            <a:endParaRPr lang="en-US" sz="2000" b="1" dirty="0"/>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rot="20764964">
            <a:off x="427957" y="447736"/>
            <a:ext cx="2004186" cy="461665"/>
          </a:xfrm>
          <a:prstGeom prst="rect">
            <a:avLst/>
          </a:prstGeom>
          <a:solidFill>
            <a:srgbClr val="FFFF00"/>
          </a:solidFill>
        </p:spPr>
        <p:txBody>
          <a:bodyPr wrap="square" rtlCol="0">
            <a:spAutoFit/>
          </a:bodyPr>
          <a:lstStyle/>
          <a:p>
            <a:pPr algn="ctr"/>
            <a:r>
              <a:rPr lang="en-US" sz="2400" b="1" dirty="0">
                <a:solidFill>
                  <a:srgbClr val="FF0000"/>
                </a:solidFill>
              </a:rPr>
              <a:t>Chapter 51</a:t>
            </a:r>
          </a:p>
        </p:txBody>
      </p:sp>
      <p:sp>
        <p:nvSpPr>
          <p:cNvPr id="7" name="TextBox 6">
            <a:extLst>
              <a:ext uri="{FF2B5EF4-FFF2-40B4-BE49-F238E27FC236}">
                <a16:creationId xmlns:a16="http://schemas.microsoft.com/office/drawing/2014/main" id="{EDEF7562-BD16-45FD-B388-921014A24466}"/>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51</a:t>
            </a:r>
          </a:p>
        </p:txBody>
      </p:sp>
    </p:spTree>
    <p:extLst>
      <p:ext uri="{BB962C8B-B14F-4D97-AF65-F5344CB8AC3E}">
        <p14:creationId xmlns:p14="http://schemas.microsoft.com/office/powerpoint/2010/main" val="32679478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1  Zedekiah was twenty-one years old when he became king, and he reigned eleven years in Jerusalem. His mother's name was </a:t>
            </a:r>
            <a:r>
              <a:rPr lang="en-US" sz="2000" b="1" dirty="0" err="1"/>
              <a:t>Hamutal</a:t>
            </a:r>
            <a:r>
              <a:rPr lang="en-US" sz="2000" b="1" dirty="0"/>
              <a:t> the daughter of Jeremiah of </a:t>
            </a:r>
            <a:r>
              <a:rPr lang="en-US" sz="2000" b="1" dirty="0" err="1"/>
              <a:t>Libnah</a:t>
            </a:r>
            <a:r>
              <a:rPr lang="en-US" sz="2000" b="1" dirty="0"/>
              <a:t>. </a:t>
            </a:r>
          </a:p>
          <a:p>
            <a:pPr algn="just"/>
            <a:r>
              <a:rPr lang="en-US" sz="2000" b="1" dirty="0"/>
              <a:t>  2  He also did evil in the sight of the LORD, according to all that Jehoiakim had done. </a:t>
            </a:r>
          </a:p>
          <a:p>
            <a:pPr algn="just"/>
            <a:r>
              <a:rPr lang="en-US" sz="2000" b="1" dirty="0"/>
              <a:t>  3  For because of the anger of the LORD this happened in Jerusalem and Judah, till He finally cast them out from His presence. Then Zedekiah rebelled against the king of Babylon. </a:t>
            </a:r>
          </a:p>
          <a:p>
            <a:pPr algn="just"/>
            <a:r>
              <a:rPr lang="en-US" sz="2000" b="1" dirty="0"/>
              <a:t>  4  Now it came to pass in the ninth year of his reign, in the tenth month, on the tenth day of the month, that Nebuchadnezzar king of Babylon and all his army came against Jerusalem and encamped against it; and they built a siege wall against it all around. </a:t>
            </a:r>
          </a:p>
          <a:p>
            <a:pPr algn="just"/>
            <a:r>
              <a:rPr lang="en-US" sz="2000" b="1" dirty="0"/>
              <a:t>  5  So the city was besieged until the eleventh year of King Zedekiah. </a:t>
            </a:r>
          </a:p>
          <a:p>
            <a:pPr algn="just"/>
            <a:r>
              <a:rPr lang="en-US" sz="2000" b="1" dirty="0"/>
              <a:t>  6  By the fourth month, on the ninth day of the month, the famine had become so severe in the city that there was no food for the people of the land. </a:t>
            </a:r>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rot="20764964">
            <a:off x="427957" y="447736"/>
            <a:ext cx="2004186" cy="461665"/>
          </a:xfrm>
          <a:prstGeom prst="rect">
            <a:avLst/>
          </a:prstGeom>
          <a:solidFill>
            <a:srgbClr val="FFFF00"/>
          </a:solidFill>
        </p:spPr>
        <p:txBody>
          <a:bodyPr wrap="square" rtlCol="0">
            <a:spAutoFit/>
          </a:bodyPr>
          <a:lstStyle/>
          <a:p>
            <a:pPr algn="ctr"/>
            <a:r>
              <a:rPr lang="en-US" sz="2400" b="1" dirty="0">
                <a:solidFill>
                  <a:srgbClr val="FF0000"/>
                </a:solidFill>
              </a:rPr>
              <a:t>Chapter 52</a:t>
            </a:r>
          </a:p>
        </p:txBody>
      </p:sp>
      <p:sp>
        <p:nvSpPr>
          <p:cNvPr id="7" name="TextBox 6">
            <a:extLst>
              <a:ext uri="{FF2B5EF4-FFF2-40B4-BE49-F238E27FC236}">
                <a16:creationId xmlns:a16="http://schemas.microsoft.com/office/drawing/2014/main" id="{CE45C4BB-230A-40C6-A938-7CC5AAA4938E}"/>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52</a:t>
            </a:r>
          </a:p>
        </p:txBody>
      </p:sp>
      <p:sp>
        <p:nvSpPr>
          <p:cNvPr id="8" name="Rectangle 7">
            <a:extLst>
              <a:ext uri="{FF2B5EF4-FFF2-40B4-BE49-F238E27FC236}">
                <a16:creationId xmlns:a16="http://schemas.microsoft.com/office/drawing/2014/main" id="{DB761AF2-0338-4624-89F2-3C1874704127}"/>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Tree>
    <p:extLst>
      <p:ext uri="{BB962C8B-B14F-4D97-AF65-F5344CB8AC3E}">
        <p14:creationId xmlns:p14="http://schemas.microsoft.com/office/powerpoint/2010/main" val="15975956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7  Then the city wall was broken through, and all the men of war fled and went out of the city at night by way of the gate between the two walls, which was by the king's garden, even though the Chaldeans were near the city all around. And they went by way of the plain. </a:t>
            </a:r>
          </a:p>
          <a:p>
            <a:pPr algn="just"/>
            <a:r>
              <a:rPr lang="en-US" sz="2000" b="1" dirty="0"/>
              <a:t>  8  But the army of the Chaldeans pursued the king, and they overtook Zedekiah in the plains of Jericho. All his army was scattered from him. </a:t>
            </a:r>
          </a:p>
          <a:p>
            <a:pPr algn="just"/>
            <a:r>
              <a:rPr lang="en-US" sz="2000" b="1" dirty="0"/>
              <a:t>  9  So they took the king and brought him up to the king of Babylon at </a:t>
            </a:r>
            <a:r>
              <a:rPr lang="en-US" sz="2000" b="1" dirty="0" err="1"/>
              <a:t>Riblah</a:t>
            </a:r>
            <a:r>
              <a:rPr lang="en-US" sz="2000" b="1" dirty="0"/>
              <a:t> in the land of </a:t>
            </a:r>
            <a:r>
              <a:rPr lang="en-US" sz="2000" b="1" dirty="0" err="1"/>
              <a:t>Hamath</a:t>
            </a:r>
            <a:r>
              <a:rPr lang="en-US" sz="2000" b="1" dirty="0"/>
              <a:t>, and he pronounced judgment on him. </a:t>
            </a:r>
          </a:p>
          <a:p>
            <a:pPr algn="just"/>
            <a:r>
              <a:rPr lang="en-US" sz="2000" b="1" dirty="0"/>
              <a:t>  10  Then the king of Babylon killed the sons of Zedekiah before his eyes. And he killed all the princes of Judah in </a:t>
            </a:r>
            <a:r>
              <a:rPr lang="en-US" sz="2000" b="1" dirty="0" err="1"/>
              <a:t>Riblah</a:t>
            </a:r>
            <a:r>
              <a:rPr lang="en-US" sz="2000" b="1" dirty="0"/>
              <a:t>. </a:t>
            </a:r>
          </a:p>
          <a:p>
            <a:pPr algn="just"/>
            <a:r>
              <a:rPr lang="en-US" sz="2000" b="1" dirty="0"/>
              <a:t>  11  He also put out the eyes of Zedekiah; and the king of Babylon bound him in bronze fetters, took him to Babylon, and put him in prison till the day of his death.</a:t>
            </a:r>
          </a:p>
          <a:p>
            <a:pPr algn="just"/>
            <a:endParaRPr lang="en-US" sz="2000" b="1" dirty="0"/>
          </a:p>
          <a:p>
            <a:pPr algn="just"/>
            <a:endParaRPr lang="en-US" sz="2000" b="1" dirty="0"/>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rot="20764964">
            <a:off x="427957" y="447736"/>
            <a:ext cx="2004186" cy="461665"/>
          </a:xfrm>
          <a:prstGeom prst="rect">
            <a:avLst/>
          </a:prstGeom>
          <a:solidFill>
            <a:srgbClr val="FFFF00"/>
          </a:solidFill>
        </p:spPr>
        <p:txBody>
          <a:bodyPr wrap="square" rtlCol="0">
            <a:spAutoFit/>
          </a:bodyPr>
          <a:lstStyle/>
          <a:p>
            <a:pPr algn="ctr"/>
            <a:r>
              <a:rPr lang="en-US" sz="2400" b="1" dirty="0">
                <a:solidFill>
                  <a:srgbClr val="FF0000"/>
                </a:solidFill>
              </a:rPr>
              <a:t>Chapter 52</a:t>
            </a:r>
          </a:p>
        </p:txBody>
      </p:sp>
      <p:sp>
        <p:nvSpPr>
          <p:cNvPr id="7" name="TextBox 6">
            <a:extLst>
              <a:ext uri="{FF2B5EF4-FFF2-40B4-BE49-F238E27FC236}">
                <a16:creationId xmlns:a16="http://schemas.microsoft.com/office/drawing/2014/main" id="{CE45C4BB-230A-40C6-A938-7CC5AAA4938E}"/>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52</a:t>
            </a:r>
          </a:p>
        </p:txBody>
      </p:sp>
      <p:sp>
        <p:nvSpPr>
          <p:cNvPr id="8" name="Rectangle 7">
            <a:extLst>
              <a:ext uri="{FF2B5EF4-FFF2-40B4-BE49-F238E27FC236}">
                <a16:creationId xmlns:a16="http://schemas.microsoft.com/office/drawing/2014/main" id="{085AC7FF-7036-4FD2-9B60-C76EFF530276}"/>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Tree>
    <p:extLst>
      <p:ext uri="{BB962C8B-B14F-4D97-AF65-F5344CB8AC3E}">
        <p14:creationId xmlns:p14="http://schemas.microsoft.com/office/powerpoint/2010/main" val="915396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2" name="TextBox 1"/>
          <p:cNvSpPr txBox="1"/>
          <p:nvPr/>
        </p:nvSpPr>
        <p:spPr>
          <a:xfrm>
            <a:off x="5837383" y="361104"/>
            <a:ext cx="6074993" cy="39487733"/>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1  Zedekiah was twenty-one years old when he became king, and he reigned eleven years in Jerusalem. His mother's name was </a:t>
            </a:r>
            <a:r>
              <a:rPr lang="en-US" sz="2000" b="1" dirty="0" err="1"/>
              <a:t>Hamutal</a:t>
            </a:r>
            <a:r>
              <a:rPr lang="en-US" sz="2000" b="1" dirty="0"/>
              <a:t> the daughter of Jeremiah of </a:t>
            </a:r>
            <a:r>
              <a:rPr lang="en-US" sz="2000" b="1" dirty="0" err="1"/>
              <a:t>Libnah</a:t>
            </a:r>
            <a:r>
              <a:rPr lang="en-US" sz="2000" b="1" dirty="0"/>
              <a:t>. </a:t>
            </a:r>
          </a:p>
          <a:p>
            <a:pPr algn="just"/>
            <a:r>
              <a:rPr lang="en-US" sz="2000" b="1" dirty="0"/>
              <a:t>  2  He also did evil in the sight of the LORD, according to all that Jehoiakim had done. </a:t>
            </a:r>
          </a:p>
          <a:p>
            <a:pPr algn="just"/>
            <a:r>
              <a:rPr lang="en-US" sz="2000" b="1" dirty="0"/>
              <a:t>  3  For because of the anger of the LORD this happened in Jerusalem and Judah, till He finally cast them out from His presence. Then Zedekiah rebelled against the king of Babylon. </a:t>
            </a:r>
          </a:p>
          <a:p>
            <a:pPr algn="just"/>
            <a:r>
              <a:rPr lang="en-US" sz="2000" b="1" dirty="0"/>
              <a:t>  4  Now it came to pass in the ninth year of his reign, in the tenth month, on the tenth day of the month, that Nebuchadnezzar king of Babylon and all his army came against Jerusalem and encamped against it; and they built a siege wall against it all around. </a:t>
            </a:r>
          </a:p>
          <a:p>
            <a:pPr algn="just"/>
            <a:r>
              <a:rPr lang="en-US" sz="2000" b="1" dirty="0"/>
              <a:t>  5  So the city was besieged until the eleventh year of King Zedekiah. </a:t>
            </a:r>
          </a:p>
          <a:p>
            <a:pPr algn="just"/>
            <a:r>
              <a:rPr lang="en-US" sz="2000" b="1" dirty="0"/>
              <a:t>  6  By the fourth month, on the ninth day of the month, the famine had become so severe in the city that there was no food for the people of the land. </a:t>
            </a:r>
          </a:p>
          <a:p>
            <a:pPr algn="just"/>
            <a:r>
              <a:rPr lang="en-US" sz="2000" b="1" dirty="0"/>
              <a:t>  7  Then the city wall was broken through, and all the men of war fled and went out of the city at night by way of the gate between the two walls, which was by the king's garden, even though the Chaldeans were near the city all around. And they went by way of the plain. </a:t>
            </a:r>
          </a:p>
          <a:p>
            <a:pPr algn="just"/>
            <a:r>
              <a:rPr lang="en-US" sz="2000" b="1" dirty="0"/>
              <a:t>  8  But the army of the Chaldeans pursued the king, and they overtook Zedekiah in the plains of Jericho. All his army was scattered from him. </a:t>
            </a:r>
          </a:p>
          <a:p>
            <a:pPr algn="just"/>
            <a:r>
              <a:rPr lang="en-US" sz="2000" b="1" dirty="0"/>
              <a:t>  9  So they took the king and brought him up to the king of Babylon at </a:t>
            </a:r>
            <a:r>
              <a:rPr lang="en-US" sz="2000" b="1" dirty="0" err="1"/>
              <a:t>Riblah</a:t>
            </a:r>
            <a:r>
              <a:rPr lang="en-US" sz="2000" b="1" dirty="0"/>
              <a:t> in the land of </a:t>
            </a:r>
            <a:r>
              <a:rPr lang="en-US" sz="2000" b="1" dirty="0" err="1"/>
              <a:t>Hamath</a:t>
            </a:r>
            <a:r>
              <a:rPr lang="en-US" sz="2000" b="1" dirty="0"/>
              <a:t>, and he pronounced judgment on him. </a:t>
            </a:r>
          </a:p>
          <a:p>
            <a:pPr algn="just"/>
            <a:r>
              <a:rPr lang="en-US" sz="2000" b="1" dirty="0"/>
              <a:t>  10  Then the king of Babylon killed the sons of Zedekiah before his eyes. And he killed all the princes of Judah in </a:t>
            </a:r>
            <a:r>
              <a:rPr lang="en-US" sz="2000" b="1" dirty="0" err="1"/>
              <a:t>Riblah</a:t>
            </a:r>
            <a:r>
              <a:rPr lang="en-US" sz="2000" b="1" dirty="0"/>
              <a:t>. </a:t>
            </a:r>
          </a:p>
          <a:p>
            <a:pPr algn="just"/>
            <a:r>
              <a:rPr lang="en-US" sz="2000" b="1" dirty="0"/>
              <a:t>  11  He also put out the eyes of Zedekiah; and the king of Babylon bound him in bronze fetters, took him to Babylon, and put him in prison till the day of his death. </a:t>
            </a:r>
          </a:p>
          <a:p>
            <a:pPr algn="just"/>
            <a:r>
              <a:rPr lang="en-US" sz="2000" b="1" dirty="0"/>
              <a:t>The Temple Burned</a:t>
            </a:r>
          </a:p>
          <a:p>
            <a:pPr algn="just"/>
            <a:r>
              <a:rPr lang="en-US" sz="2000" b="1" dirty="0"/>
              <a:t>  12  Now in the fifth month, on the tenth day of the month (which was the nineteenth year of King Nebuchadnezzar king of Babylon), </a:t>
            </a:r>
            <a:r>
              <a:rPr lang="en-US" sz="2000" b="1" dirty="0" err="1"/>
              <a:t>Nebuzaradan</a:t>
            </a:r>
            <a:r>
              <a:rPr lang="en-US" sz="2000" b="1" dirty="0"/>
              <a:t>, the captain of the guard, who served the king of Babylon, came to Jerusalem. </a:t>
            </a:r>
          </a:p>
          <a:p>
            <a:pPr algn="just"/>
            <a:r>
              <a:rPr lang="en-US" sz="2000" b="1" dirty="0"/>
              <a:t>  13  He burned the house of the LORD and the king's house; all the houses of Jerusalem, that is, all the houses of the great, he burned with fire. </a:t>
            </a:r>
          </a:p>
          <a:p>
            <a:pPr algn="just"/>
            <a:r>
              <a:rPr lang="en-US" sz="2000" b="1" dirty="0"/>
              <a:t>  14  And all the army of the Chaldeans who were with the captain of the guard broke down all the walls of Jerusalem all around. </a:t>
            </a:r>
          </a:p>
          <a:p>
            <a:pPr algn="just"/>
            <a:r>
              <a:rPr lang="en-US" sz="2000" b="1" dirty="0"/>
              <a:t>  15  Then </a:t>
            </a:r>
            <a:r>
              <a:rPr lang="en-US" sz="2000" b="1" dirty="0" err="1"/>
              <a:t>Nebuzaradan</a:t>
            </a:r>
            <a:r>
              <a:rPr lang="en-US" sz="2000" b="1" dirty="0"/>
              <a:t> the captain of the guard carried away captive some of the poor people, the rest of the people who remained in the city, the defectors who had deserted to the king of Babylon, and the rest of the craftsmen. </a:t>
            </a:r>
          </a:p>
          <a:p>
            <a:pPr algn="just"/>
            <a:r>
              <a:rPr lang="en-US" sz="2000" b="1" dirty="0"/>
              <a:t>  16  But </a:t>
            </a:r>
            <a:r>
              <a:rPr lang="en-US" sz="2000" b="1" dirty="0" err="1"/>
              <a:t>Nebuzaradan</a:t>
            </a:r>
            <a:r>
              <a:rPr lang="en-US" sz="2000" b="1" dirty="0"/>
              <a:t> the captain of the guard left some of the poor of the land as vinedressers and farmers. </a:t>
            </a:r>
          </a:p>
          <a:p>
            <a:pPr algn="just"/>
            <a:r>
              <a:rPr lang="en-US" sz="2000" b="1" dirty="0"/>
              <a:t>  17  The bronze pillars that were in the house of the LORD, and the carts and the bronze Sea that were in the house of the LORD, the Chaldeans broke in pieces, and carried all their bronze to Babylon. </a:t>
            </a:r>
          </a:p>
          <a:p>
            <a:pPr algn="just"/>
            <a:r>
              <a:rPr lang="en-US" sz="2000" b="1" dirty="0"/>
              <a:t>  18  They also took away the pots, the shovels, the trimmers, the bowls, the spoons, and all the bronze utensils with which the priests ministered. </a:t>
            </a:r>
          </a:p>
          <a:p>
            <a:pPr algn="just"/>
            <a:r>
              <a:rPr lang="en-US" sz="2000" b="1" dirty="0"/>
              <a:t>  19  The basins, the firepans, the bowls, the pots, the lampstands, the spoons, and the cups, whatever was solid gold and whatever was solid silver, the captain of the guard took away. </a:t>
            </a:r>
          </a:p>
          <a:p>
            <a:pPr algn="just"/>
            <a:r>
              <a:rPr lang="en-US" sz="2000" b="1" dirty="0"/>
              <a:t>  20  The two pillars, one Sea, the twelve bronze bulls which were under it, and the carts, which King Solomon had made for the house of the LORD the bronze of all these articles was beyond measure. </a:t>
            </a:r>
          </a:p>
          <a:p>
            <a:pPr algn="just"/>
            <a:r>
              <a:rPr lang="en-US" sz="2000" b="1" dirty="0"/>
              <a:t>  21  Now concerning the pillars: the height of one pillar was eighteen cubits, a measuring line of twelve cubits could measure its circumference, and its thickness was four fingers; it was hollow. </a:t>
            </a:r>
          </a:p>
          <a:p>
            <a:pPr algn="just"/>
            <a:r>
              <a:rPr lang="en-US" sz="2000" b="1" dirty="0"/>
              <a:t>  22  A capital of bronze was on it; and the height of one capital was five cubits, with a network and pomegranates all around the capital, all of bronze. The second pillar, with pomegranates was the same. </a:t>
            </a:r>
          </a:p>
          <a:p>
            <a:pPr algn="just"/>
            <a:r>
              <a:rPr lang="en-US" sz="2000" b="1" dirty="0"/>
              <a:t>  23  There were ninety-six pomegranates on the sides; all the pomegranates, all around on the network, were one hundred. </a:t>
            </a:r>
          </a:p>
          <a:p>
            <a:pPr algn="just"/>
            <a:r>
              <a:rPr lang="en-US" sz="2000" b="1" dirty="0"/>
              <a:t>The People Exiled to Babylon</a:t>
            </a:r>
          </a:p>
          <a:p>
            <a:pPr algn="just"/>
            <a:r>
              <a:rPr lang="en-US" sz="2000" b="1" dirty="0"/>
              <a:t>  24  The captain of the guard took </a:t>
            </a:r>
            <a:r>
              <a:rPr lang="en-US" sz="2000" b="1" dirty="0" err="1"/>
              <a:t>Seraiah</a:t>
            </a:r>
            <a:r>
              <a:rPr lang="en-US" sz="2000" b="1" dirty="0"/>
              <a:t> the chief priest, Zephaniah the second priest, and the three doorkeepers. </a:t>
            </a:r>
          </a:p>
          <a:p>
            <a:pPr algn="just"/>
            <a:r>
              <a:rPr lang="en-US" sz="2000" b="1" dirty="0"/>
              <a:t>  25  He also took out of the city an officer who had charge of the men of war, seven men of the king's close associates who were found in the city, the principal scribe of the army who mustered the people of the land, and sixty men of the people of the land who were found in the midst of the city. </a:t>
            </a:r>
          </a:p>
          <a:p>
            <a:pPr algn="just"/>
            <a:r>
              <a:rPr lang="en-US" sz="2000" b="1" dirty="0"/>
              <a:t>  26  And </a:t>
            </a:r>
            <a:r>
              <a:rPr lang="en-US" sz="2000" b="1" dirty="0" err="1"/>
              <a:t>Nebuzaradan</a:t>
            </a:r>
            <a:r>
              <a:rPr lang="en-US" sz="2000" b="1" dirty="0"/>
              <a:t> the captain of the guard took these and brought them to the king of Babylon at </a:t>
            </a:r>
            <a:r>
              <a:rPr lang="en-US" sz="2000" b="1" dirty="0" err="1"/>
              <a:t>Riblah</a:t>
            </a:r>
            <a:r>
              <a:rPr lang="en-US" sz="2000" b="1" dirty="0"/>
              <a:t>. </a:t>
            </a:r>
          </a:p>
          <a:p>
            <a:pPr algn="just"/>
            <a:r>
              <a:rPr lang="en-US" sz="2000" b="1" dirty="0"/>
              <a:t>  27  Then the king of Babylon struck them and put them to death at </a:t>
            </a:r>
            <a:r>
              <a:rPr lang="en-US" sz="2000" b="1" dirty="0" err="1"/>
              <a:t>Riblah</a:t>
            </a:r>
            <a:r>
              <a:rPr lang="en-US" sz="2000" b="1" dirty="0"/>
              <a:t> in the land of </a:t>
            </a:r>
            <a:r>
              <a:rPr lang="en-US" sz="2000" b="1" dirty="0" err="1"/>
              <a:t>Hamath</a:t>
            </a:r>
            <a:r>
              <a:rPr lang="en-US" sz="2000" b="1" dirty="0"/>
              <a:t>. Thus Judah was carried away captive from its own land. </a:t>
            </a:r>
          </a:p>
          <a:p>
            <a:pPr algn="just"/>
            <a:r>
              <a:rPr lang="en-US" sz="2000" b="1" dirty="0"/>
              <a:t>  28  These are the people whom Nebuchadnezzar carried away captive: in the seventh year, three thousand and twenty-three Jews; </a:t>
            </a:r>
          </a:p>
          <a:p>
            <a:pPr algn="just"/>
            <a:r>
              <a:rPr lang="en-US" sz="2000" b="1" dirty="0"/>
              <a:t>  29  in the eighteenth year of Nebuchadnezzar he carried away captive from Jerusalem eight hundred and thirty-two persons; </a:t>
            </a:r>
          </a:p>
          <a:p>
            <a:pPr algn="just"/>
            <a:r>
              <a:rPr lang="en-US" sz="2000" b="1" dirty="0"/>
              <a:t>  30  in the twenty-third year of Nebuchadnezzar, </a:t>
            </a:r>
            <a:r>
              <a:rPr lang="en-US" sz="2000" b="1" dirty="0" err="1"/>
              <a:t>Nebuzaradan</a:t>
            </a:r>
            <a:r>
              <a:rPr lang="en-US" sz="2000" b="1" dirty="0"/>
              <a:t> the captain of the guard carried away captive of the Jews seven hundred and forty-five persons. All the persons were four thousand six hundred. </a:t>
            </a:r>
          </a:p>
          <a:p>
            <a:pPr algn="just"/>
            <a:r>
              <a:rPr lang="en-US" sz="2000" b="1" dirty="0"/>
              <a:t>Jehoiachin Released from Prison</a:t>
            </a:r>
          </a:p>
          <a:p>
            <a:pPr algn="just"/>
            <a:r>
              <a:rPr lang="en-US" sz="2000" b="1" dirty="0"/>
              <a:t>  31  Now it came to pass in the thirty-seventh year of the captivity of Jehoiachin king of Judah, in the twelfth month, on the twenty-fifth day of the month, that Evil-</a:t>
            </a:r>
            <a:r>
              <a:rPr lang="en-US" sz="2000" b="1" dirty="0" err="1"/>
              <a:t>Merodach</a:t>
            </a:r>
            <a:r>
              <a:rPr lang="en-US" sz="2000" b="1" dirty="0"/>
              <a:t> king of Babylon, in the first year of his reign, lifted up the head of Jehoiachin king of Judah and brought him out of prison. </a:t>
            </a:r>
          </a:p>
          <a:p>
            <a:pPr algn="just"/>
            <a:r>
              <a:rPr lang="en-US" sz="2000" b="1" dirty="0"/>
              <a:t>  32  And he spoke kindly to him and gave him a more prominent seat than those of the kings who were with him in Babylon. </a:t>
            </a:r>
          </a:p>
          <a:p>
            <a:pPr algn="just"/>
            <a:r>
              <a:rPr lang="en-US" sz="2000" b="1" dirty="0"/>
              <a:t>  33  So Jehoiachin changed from his prison garments, and he ate bread regularly before the king all the days of his life. </a:t>
            </a:r>
          </a:p>
          <a:p>
            <a:pPr algn="just"/>
            <a:r>
              <a:rPr lang="en-US" sz="2000" b="1" dirty="0"/>
              <a:t>  34  And as for his provisions, there was a regular ration given him by the king of Babylon, a portion for each day until the day of his death, all the days of his life. </a:t>
            </a:r>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rot="20764964">
            <a:off x="427957" y="447736"/>
            <a:ext cx="2004186" cy="461665"/>
          </a:xfrm>
          <a:prstGeom prst="rect">
            <a:avLst/>
          </a:prstGeom>
          <a:solidFill>
            <a:srgbClr val="FFFF00"/>
          </a:solidFill>
        </p:spPr>
        <p:txBody>
          <a:bodyPr wrap="square" rtlCol="0">
            <a:spAutoFit/>
          </a:bodyPr>
          <a:lstStyle/>
          <a:p>
            <a:pPr algn="ctr"/>
            <a:r>
              <a:rPr lang="en-US" sz="2400" b="1" dirty="0">
                <a:solidFill>
                  <a:srgbClr val="FF0000"/>
                </a:solidFill>
              </a:rPr>
              <a:t>Chapter 52</a:t>
            </a:r>
          </a:p>
        </p:txBody>
      </p:sp>
      <p:sp>
        <p:nvSpPr>
          <p:cNvPr id="7" name="TextBox 6">
            <a:extLst>
              <a:ext uri="{FF2B5EF4-FFF2-40B4-BE49-F238E27FC236}">
                <a16:creationId xmlns:a16="http://schemas.microsoft.com/office/drawing/2014/main" id="{CE45C4BB-230A-40C6-A938-7CC5AAA4938E}"/>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52</a:t>
            </a:r>
          </a:p>
        </p:txBody>
      </p:sp>
      <p:sp>
        <p:nvSpPr>
          <p:cNvPr id="8" name="Rectangle 7">
            <a:extLst>
              <a:ext uri="{FF2B5EF4-FFF2-40B4-BE49-F238E27FC236}">
                <a16:creationId xmlns:a16="http://schemas.microsoft.com/office/drawing/2014/main" id="{63EA1FB0-F42D-4FF3-A333-598DA720AA1B}"/>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Tree>
    <p:extLst>
      <p:ext uri="{BB962C8B-B14F-4D97-AF65-F5344CB8AC3E}">
        <p14:creationId xmlns:p14="http://schemas.microsoft.com/office/powerpoint/2010/main" val="27337267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2" name="TextBox 1"/>
          <p:cNvSpPr txBox="1"/>
          <p:nvPr/>
        </p:nvSpPr>
        <p:spPr>
          <a:xfrm>
            <a:off x="5837383" y="351868"/>
            <a:ext cx="6074993" cy="39487733"/>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1  Zedekiah was twenty-one years old when he became king, and he reigned eleven years in Jerusalem. His mother's name was </a:t>
            </a:r>
            <a:r>
              <a:rPr lang="en-US" sz="2000" b="1" dirty="0" err="1"/>
              <a:t>Hamutal</a:t>
            </a:r>
            <a:r>
              <a:rPr lang="en-US" sz="2000" b="1" dirty="0"/>
              <a:t> the daughter of Jeremiah of </a:t>
            </a:r>
            <a:r>
              <a:rPr lang="en-US" sz="2000" b="1" dirty="0" err="1"/>
              <a:t>Libnah</a:t>
            </a:r>
            <a:r>
              <a:rPr lang="en-US" sz="2000" b="1" dirty="0"/>
              <a:t>. </a:t>
            </a:r>
          </a:p>
          <a:p>
            <a:pPr algn="just"/>
            <a:r>
              <a:rPr lang="en-US" sz="2000" b="1" dirty="0"/>
              <a:t>  2  He also did evil in the sight of the LORD, according to all that Jehoiakim had done. </a:t>
            </a:r>
          </a:p>
          <a:p>
            <a:pPr algn="just"/>
            <a:r>
              <a:rPr lang="en-US" sz="2000" b="1" dirty="0"/>
              <a:t>  3  For because of the anger of the LORD this happened in Jerusalem and Judah, till He finally cast them out from His presence. Then Zedekiah rebelled against the king of Babylon. </a:t>
            </a:r>
          </a:p>
          <a:p>
            <a:pPr algn="just"/>
            <a:r>
              <a:rPr lang="en-US" sz="2000" b="1" dirty="0"/>
              <a:t>  4  Now it came to pass in the ninth year of his reign, in the tenth month, on the tenth day of the month, that Nebuchadnezzar king of Babylon and all his army came against Jerusalem and encamped against it; and they built a siege wall against it all around. </a:t>
            </a:r>
          </a:p>
          <a:p>
            <a:pPr algn="just"/>
            <a:r>
              <a:rPr lang="en-US" sz="2000" b="1" dirty="0"/>
              <a:t>  5  So the city was besieged until the eleventh year of King Zedekiah. </a:t>
            </a:r>
          </a:p>
          <a:p>
            <a:pPr algn="just"/>
            <a:r>
              <a:rPr lang="en-US" sz="2000" b="1" dirty="0"/>
              <a:t>  6  By the fourth month, on the ninth day of the month, the famine had become so severe in the city that there was no food for the people of the land. </a:t>
            </a:r>
          </a:p>
          <a:p>
            <a:pPr algn="just"/>
            <a:r>
              <a:rPr lang="en-US" sz="2000" b="1" dirty="0"/>
              <a:t>  7  Then the city wall was broken through, and all the men of war fled and went out of the city at night by way of the gate between the two walls, which was by the king's garden, even though the Chaldeans were near the city all around. And they went by way of the plain. </a:t>
            </a:r>
          </a:p>
          <a:p>
            <a:pPr algn="just"/>
            <a:r>
              <a:rPr lang="en-US" sz="2000" b="1" dirty="0"/>
              <a:t>  8  But the army of the Chaldeans pursued the king, and they overtook Zedekiah in the plains of Jericho. All his army was scattered from him. </a:t>
            </a:r>
          </a:p>
          <a:p>
            <a:pPr algn="just"/>
            <a:r>
              <a:rPr lang="en-US" sz="2000" b="1" dirty="0"/>
              <a:t>  9  So they took the king and brought him up to the king of Babylon at </a:t>
            </a:r>
            <a:r>
              <a:rPr lang="en-US" sz="2000" b="1" dirty="0" err="1"/>
              <a:t>Riblah</a:t>
            </a:r>
            <a:r>
              <a:rPr lang="en-US" sz="2000" b="1" dirty="0"/>
              <a:t> in the land of </a:t>
            </a:r>
            <a:r>
              <a:rPr lang="en-US" sz="2000" b="1" dirty="0" err="1"/>
              <a:t>Hamath</a:t>
            </a:r>
            <a:r>
              <a:rPr lang="en-US" sz="2000" b="1" dirty="0"/>
              <a:t>, and he pronounced judgment on him. </a:t>
            </a:r>
          </a:p>
          <a:p>
            <a:pPr algn="just"/>
            <a:r>
              <a:rPr lang="en-US" sz="2000" b="1" dirty="0"/>
              <a:t>  10  Then the king of Babylon killed the sons of Zedekiah before his eyes. And he killed all the princes of Judah in </a:t>
            </a:r>
            <a:r>
              <a:rPr lang="en-US" sz="2000" b="1" dirty="0" err="1"/>
              <a:t>Riblah</a:t>
            </a:r>
            <a:r>
              <a:rPr lang="en-US" sz="2000" b="1" dirty="0"/>
              <a:t>. </a:t>
            </a:r>
          </a:p>
          <a:p>
            <a:pPr algn="just"/>
            <a:r>
              <a:rPr lang="en-US" sz="2000" b="1" dirty="0"/>
              <a:t>  11  He also put out the eyes of Zedekiah; and the king of Babylon bound him in bronze fetters, took him to Babylon, and put him in prison till the day of his death. </a:t>
            </a:r>
          </a:p>
          <a:p>
            <a:pPr algn="just"/>
            <a:r>
              <a:rPr lang="en-US" sz="2000" b="1" dirty="0"/>
              <a:t>The Temple Burned</a:t>
            </a:r>
          </a:p>
          <a:p>
            <a:pPr algn="just"/>
            <a:r>
              <a:rPr lang="en-US" sz="2000" b="1" dirty="0"/>
              <a:t>  12  Now in the fifth month, on the tenth day of the month (which was the nineteenth year of King Nebuchadnezzar king of Babylon), </a:t>
            </a:r>
            <a:r>
              <a:rPr lang="en-US" sz="2000" b="1" dirty="0" err="1"/>
              <a:t>Nebuzaradan</a:t>
            </a:r>
            <a:r>
              <a:rPr lang="en-US" sz="2000" b="1" dirty="0"/>
              <a:t>, the captain of the guard, who served the king of Babylon, came to Jerusalem. </a:t>
            </a:r>
          </a:p>
          <a:p>
            <a:pPr algn="just"/>
            <a:r>
              <a:rPr lang="en-US" sz="2000" b="1" dirty="0"/>
              <a:t>  13  He burned the house of the LORD and the king's house; all the houses of Jerusalem, that is, all the houses of the great, he burned with fire. </a:t>
            </a:r>
          </a:p>
          <a:p>
            <a:pPr algn="just"/>
            <a:r>
              <a:rPr lang="en-US" sz="2000" b="1" dirty="0"/>
              <a:t>  14  And all the army of the Chaldeans who were with the captain of the guard broke down all the walls of Jerusalem all around. </a:t>
            </a:r>
          </a:p>
          <a:p>
            <a:pPr algn="just"/>
            <a:r>
              <a:rPr lang="en-US" sz="2000" b="1" dirty="0"/>
              <a:t>  15  Then </a:t>
            </a:r>
            <a:r>
              <a:rPr lang="en-US" sz="2000" b="1" dirty="0" err="1"/>
              <a:t>Nebuzaradan</a:t>
            </a:r>
            <a:r>
              <a:rPr lang="en-US" sz="2000" b="1" dirty="0"/>
              <a:t> the captain of the guard carried away captive some of the poor people, the rest of the people who remained in the city, the defectors who had deserted to the king of Babylon, and the rest of the craftsmen. </a:t>
            </a:r>
          </a:p>
          <a:p>
            <a:pPr algn="just"/>
            <a:r>
              <a:rPr lang="en-US" sz="2000" b="1" dirty="0"/>
              <a:t>  16  But </a:t>
            </a:r>
            <a:r>
              <a:rPr lang="en-US" sz="2000" b="1" dirty="0" err="1"/>
              <a:t>Nebuzaradan</a:t>
            </a:r>
            <a:r>
              <a:rPr lang="en-US" sz="2000" b="1" dirty="0"/>
              <a:t> the captain of the guard left some of the poor of the land as vinedressers and farmers. </a:t>
            </a:r>
          </a:p>
          <a:p>
            <a:pPr algn="just"/>
            <a:r>
              <a:rPr lang="en-US" sz="2000" b="1" dirty="0"/>
              <a:t>  17  The bronze pillars that were in the house of the LORD, and the carts and the bronze Sea that were in the house of the LORD, the Chaldeans broke in pieces, and carried all their bronze to Babylon. </a:t>
            </a:r>
          </a:p>
          <a:p>
            <a:pPr algn="just"/>
            <a:r>
              <a:rPr lang="en-US" sz="2000" b="1" dirty="0"/>
              <a:t>  18  They also took away the pots, the shovels, the trimmers, the bowls, the spoons, and all the bronze utensils with which the priests ministered. </a:t>
            </a:r>
          </a:p>
          <a:p>
            <a:pPr algn="just"/>
            <a:r>
              <a:rPr lang="en-US" sz="2000" b="1" dirty="0"/>
              <a:t>  19  The basins, the firepans, the bowls, the pots, the lampstands, the spoons, and the cups, whatever was solid gold and whatever was solid silver, the captain of the guard took away. </a:t>
            </a:r>
          </a:p>
          <a:p>
            <a:pPr algn="just"/>
            <a:r>
              <a:rPr lang="en-US" sz="2000" b="1" dirty="0"/>
              <a:t>  20  The two pillars, one Sea, the twelve bronze bulls which were under it, and the carts, which King Solomon had made for the house of the LORD the bronze of all these articles was beyond measure. </a:t>
            </a:r>
          </a:p>
          <a:p>
            <a:pPr algn="just"/>
            <a:r>
              <a:rPr lang="en-US" sz="2000" b="1" dirty="0"/>
              <a:t>  21  Now concerning the pillars: the height of one pillar was eighteen cubits, a measuring line of twelve cubits could measure its circumference, and its thickness was four fingers; it was hollow. </a:t>
            </a:r>
          </a:p>
          <a:p>
            <a:pPr algn="just"/>
            <a:r>
              <a:rPr lang="en-US" sz="2000" b="1" dirty="0"/>
              <a:t>  22  A capital of bronze was on it; and the height of one capital was five cubits, with a network and pomegranates all around the capital, all of bronze. The second pillar, with pomegranates was the same. </a:t>
            </a:r>
          </a:p>
          <a:p>
            <a:pPr algn="just"/>
            <a:r>
              <a:rPr lang="en-US" sz="2000" b="1" dirty="0"/>
              <a:t>  23  There were ninety-six pomegranates on the sides; all the pomegranates, all around on the network, were one hundred. </a:t>
            </a:r>
          </a:p>
          <a:p>
            <a:pPr algn="just"/>
            <a:r>
              <a:rPr lang="en-US" sz="2000" b="1" dirty="0"/>
              <a:t>The People Exiled to Babylon</a:t>
            </a:r>
          </a:p>
          <a:p>
            <a:pPr algn="just"/>
            <a:r>
              <a:rPr lang="en-US" sz="2000" b="1" dirty="0"/>
              <a:t>  24  The captain of the guard took </a:t>
            </a:r>
            <a:r>
              <a:rPr lang="en-US" sz="2000" b="1" dirty="0" err="1"/>
              <a:t>Seraiah</a:t>
            </a:r>
            <a:r>
              <a:rPr lang="en-US" sz="2000" b="1" dirty="0"/>
              <a:t> the chief priest, Zephaniah the second priest, and the three doorkeepers. </a:t>
            </a:r>
          </a:p>
          <a:p>
            <a:pPr algn="just"/>
            <a:r>
              <a:rPr lang="en-US" sz="2000" b="1" dirty="0"/>
              <a:t>  25  He also took out of the city an officer who had charge of the men of war, seven men of the king's close associates who were found in the city, the principal scribe of the army who mustered the people of the land, and sixty men of the people of the land who were found in the midst of the city. </a:t>
            </a:r>
          </a:p>
          <a:p>
            <a:pPr algn="just"/>
            <a:r>
              <a:rPr lang="en-US" sz="2000" b="1" dirty="0"/>
              <a:t>  26  And </a:t>
            </a:r>
            <a:r>
              <a:rPr lang="en-US" sz="2000" b="1" dirty="0" err="1"/>
              <a:t>Nebuzaradan</a:t>
            </a:r>
            <a:r>
              <a:rPr lang="en-US" sz="2000" b="1" dirty="0"/>
              <a:t> the captain of the guard took these and brought them to the king of Babylon at </a:t>
            </a:r>
            <a:r>
              <a:rPr lang="en-US" sz="2000" b="1" dirty="0" err="1"/>
              <a:t>Riblah</a:t>
            </a:r>
            <a:r>
              <a:rPr lang="en-US" sz="2000" b="1" dirty="0"/>
              <a:t>. </a:t>
            </a:r>
          </a:p>
          <a:p>
            <a:pPr algn="just"/>
            <a:r>
              <a:rPr lang="en-US" sz="2000" b="1" dirty="0"/>
              <a:t>  27  Then the king of Babylon struck them and put them to death at </a:t>
            </a:r>
            <a:r>
              <a:rPr lang="en-US" sz="2000" b="1" dirty="0" err="1"/>
              <a:t>Riblah</a:t>
            </a:r>
            <a:r>
              <a:rPr lang="en-US" sz="2000" b="1" dirty="0"/>
              <a:t> in the land of </a:t>
            </a:r>
            <a:r>
              <a:rPr lang="en-US" sz="2000" b="1" dirty="0" err="1"/>
              <a:t>Hamath</a:t>
            </a:r>
            <a:r>
              <a:rPr lang="en-US" sz="2000" b="1" dirty="0"/>
              <a:t>. Thus Judah was carried away captive from its own land. </a:t>
            </a:r>
          </a:p>
          <a:p>
            <a:pPr algn="just"/>
            <a:r>
              <a:rPr lang="en-US" sz="2000" b="1" dirty="0"/>
              <a:t>  28  These are the people whom Nebuchadnezzar carried away captive: in the seventh year, three thousand and twenty-three Jews; </a:t>
            </a:r>
          </a:p>
          <a:p>
            <a:pPr algn="just"/>
            <a:r>
              <a:rPr lang="en-US" sz="2000" b="1" dirty="0"/>
              <a:t>  29  in the eighteenth year of Nebuchadnezzar he carried away captive from Jerusalem eight hundred and thirty-two persons; </a:t>
            </a:r>
          </a:p>
          <a:p>
            <a:pPr algn="just"/>
            <a:r>
              <a:rPr lang="en-US" sz="2000" b="1" dirty="0"/>
              <a:t>  30  in the twenty-third year of Nebuchadnezzar, </a:t>
            </a:r>
            <a:r>
              <a:rPr lang="en-US" sz="2000" b="1" dirty="0" err="1"/>
              <a:t>Nebuzaradan</a:t>
            </a:r>
            <a:r>
              <a:rPr lang="en-US" sz="2000" b="1" dirty="0"/>
              <a:t> the captain of the guard carried away captive of the Jews seven hundred and forty-five persons. All the persons were four thousand six hundred. </a:t>
            </a:r>
          </a:p>
          <a:p>
            <a:pPr algn="just"/>
            <a:r>
              <a:rPr lang="en-US" sz="2000" b="1" dirty="0"/>
              <a:t>Jehoiachin Released from Prison</a:t>
            </a:r>
          </a:p>
          <a:p>
            <a:pPr algn="just"/>
            <a:r>
              <a:rPr lang="en-US" sz="2000" b="1" dirty="0"/>
              <a:t>  31  Now it came to pass in the thirty-seventh year of the captivity of Jehoiachin king of Judah, in the twelfth month, on the twenty-fifth day of the month, that Evil-</a:t>
            </a:r>
            <a:r>
              <a:rPr lang="en-US" sz="2000" b="1" dirty="0" err="1"/>
              <a:t>Merodach</a:t>
            </a:r>
            <a:r>
              <a:rPr lang="en-US" sz="2000" b="1" dirty="0"/>
              <a:t> king of Babylon, in the first year of his reign, lifted up the head of Jehoiachin king of Judah and brought him out of prison. </a:t>
            </a:r>
          </a:p>
          <a:p>
            <a:pPr algn="just"/>
            <a:r>
              <a:rPr lang="en-US" sz="2000" b="1" dirty="0"/>
              <a:t>  32  And he spoke kindly to him and gave him a more prominent seat than those of the kings who were with him in Babylon. </a:t>
            </a:r>
          </a:p>
          <a:p>
            <a:pPr algn="just"/>
            <a:r>
              <a:rPr lang="en-US" sz="2000" b="1" dirty="0"/>
              <a:t>  33  So Jehoiachin changed from his prison garments, and he ate bread regularly before the king all the days of his life. </a:t>
            </a:r>
          </a:p>
          <a:p>
            <a:pPr algn="just"/>
            <a:r>
              <a:rPr lang="en-US" sz="2000" b="1" dirty="0"/>
              <a:t>  34  And as for his provisions, there was a regular ration given him by the king of Babylon, a portion for each day until the day of his death, all the days of his life. </a:t>
            </a:r>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rot="20764964">
            <a:off x="427957" y="447736"/>
            <a:ext cx="2004186" cy="461665"/>
          </a:xfrm>
          <a:prstGeom prst="rect">
            <a:avLst/>
          </a:prstGeom>
          <a:solidFill>
            <a:srgbClr val="FFFF00"/>
          </a:solidFill>
        </p:spPr>
        <p:txBody>
          <a:bodyPr wrap="square" rtlCol="0">
            <a:spAutoFit/>
          </a:bodyPr>
          <a:lstStyle/>
          <a:p>
            <a:pPr algn="ctr"/>
            <a:r>
              <a:rPr lang="en-US" sz="2400" b="1" dirty="0">
                <a:solidFill>
                  <a:srgbClr val="FF0000"/>
                </a:solidFill>
              </a:rPr>
              <a:t>Chapter 52</a:t>
            </a:r>
          </a:p>
        </p:txBody>
      </p:sp>
      <p:sp>
        <p:nvSpPr>
          <p:cNvPr id="7" name="TextBox 6">
            <a:extLst>
              <a:ext uri="{FF2B5EF4-FFF2-40B4-BE49-F238E27FC236}">
                <a16:creationId xmlns:a16="http://schemas.microsoft.com/office/drawing/2014/main" id="{CE45C4BB-230A-40C6-A938-7CC5AAA4938E}"/>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52</a:t>
            </a:r>
          </a:p>
        </p:txBody>
      </p:sp>
      <p:sp>
        <p:nvSpPr>
          <p:cNvPr id="8" name="Rectangle 7">
            <a:extLst>
              <a:ext uri="{FF2B5EF4-FFF2-40B4-BE49-F238E27FC236}">
                <a16:creationId xmlns:a16="http://schemas.microsoft.com/office/drawing/2014/main" id="{A5845E22-B01A-4A1D-9FF5-60A359435F8C}"/>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Tree>
    <p:extLst>
      <p:ext uri="{BB962C8B-B14F-4D97-AF65-F5344CB8AC3E}">
        <p14:creationId xmlns:p14="http://schemas.microsoft.com/office/powerpoint/2010/main" val="6221407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2" name="TextBox 1"/>
          <p:cNvSpPr txBox="1"/>
          <p:nvPr/>
        </p:nvSpPr>
        <p:spPr>
          <a:xfrm>
            <a:off x="5837383" y="351868"/>
            <a:ext cx="6074993" cy="5940088"/>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12  Now in the fifth month, on the tenth day of the month (which was the nineteenth year of King Nebuchadnezzar king of Babylon), </a:t>
            </a:r>
            <a:r>
              <a:rPr lang="en-US" sz="2000" b="1" dirty="0" err="1"/>
              <a:t>Nebuzaradan</a:t>
            </a:r>
            <a:r>
              <a:rPr lang="en-US" sz="2000" b="1" dirty="0"/>
              <a:t>, the captain of the guard, who served the king of Babylon, came to Jerusalem. </a:t>
            </a:r>
          </a:p>
          <a:p>
            <a:pPr algn="just"/>
            <a:r>
              <a:rPr lang="en-US" sz="2000" b="1" dirty="0"/>
              <a:t>  13  He burned the house of the LORD and the king's house; all the houses of Jerusalem, that is, all the houses of the great, he burned with fire. </a:t>
            </a:r>
          </a:p>
          <a:p>
            <a:pPr algn="just"/>
            <a:r>
              <a:rPr lang="en-US" sz="2000" b="1" dirty="0"/>
              <a:t>  14  And all the army of the Chaldeans who were with the captain of the guard broke down all the walls of Jerusalem all around. </a:t>
            </a:r>
          </a:p>
          <a:p>
            <a:pPr algn="just"/>
            <a:r>
              <a:rPr lang="en-US" sz="2000" b="1" dirty="0"/>
              <a:t>  15  Then </a:t>
            </a:r>
            <a:r>
              <a:rPr lang="en-US" sz="2000" b="1" dirty="0" err="1"/>
              <a:t>Nebuzaradan</a:t>
            </a:r>
            <a:r>
              <a:rPr lang="en-US" sz="2000" b="1" dirty="0"/>
              <a:t> the captain of the guard carried away captive some of the poor people, the rest of the people who remained in the city, the defectors who had deserted to the king of Babylon, and the rest of the craftsmen. </a:t>
            </a:r>
          </a:p>
          <a:p>
            <a:pPr algn="just"/>
            <a:r>
              <a:rPr lang="en-US" sz="2000" b="1" dirty="0"/>
              <a:t>  16  But </a:t>
            </a:r>
            <a:r>
              <a:rPr lang="en-US" sz="2000" b="1" dirty="0" err="1"/>
              <a:t>Nebuzaradan</a:t>
            </a:r>
            <a:r>
              <a:rPr lang="en-US" sz="2000" b="1" dirty="0"/>
              <a:t> the captain of the guard left some of the poor of the land as vinedressers and farmers. </a:t>
            </a:r>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rot="20764964">
            <a:off x="427957" y="447736"/>
            <a:ext cx="2004186" cy="461665"/>
          </a:xfrm>
          <a:prstGeom prst="rect">
            <a:avLst/>
          </a:prstGeom>
          <a:solidFill>
            <a:srgbClr val="FFFF00"/>
          </a:solidFill>
        </p:spPr>
        <p:txBody>
          <a:bodyPr wrap="square" rtlCol="0">
            <a:spAutoFit/>
          </a:bodyPr>
          <a:lstStyle/>
          <a:p>
            <a:pPr algn="ctr"/>
            <a:r>
              <a:rPr lang="en-US" sz="2400" b="1" dirty="0">
                <a:solidFill>
                  <a:srgbClr val="FF0000"/>
                </a:solidFill>
              </a:rPr>
              <a:t>Chapter 52</a:t>
            </a:r>
          </a:p>
        </p:txBody>
      </p:sp>
      <p:sp>
        <p:nvSpPr>
          <p:cNvPr id="7" name="TextBox 6">
            <a:extLst>
              <a:ext uri="{FF2B5EF4-FFF2-40B4-BE49-F238E27FC236}">
                <a16:creationId xmlns:a16="http://schemas.microsoft.com/office/drawing/2014/main" id="{CE45C4BB-230A-40C6-A938-7CC5AAA4938E}"/>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52</a:t>
            </a:r>
          </a:p>
        </p:txBody>
      </p:sp>
      <p:sp>
        <p:nvSpPr>
          <p:cNvPr id="8" name="Rectangle 7">
            <a:extLst>
              <a:ext uri="{FF2B5EF4-FFF2-40B4-BE49-F238E27FC236}">
                <a16:creationId xmlns:a16="http://schemas.microsoft.com/office/drawing/2014/main" id="{35C8C61E-B3AB-4AEB-B8B1-9DB9D3AD8707}"/>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Tree>
    <p:extLst>
      <p:ext uri="{BB962C8B-B14F-4D97-AF65-F5344CB8AC3E}">
        <p14:creationId xmlns:p14="http://schemas.microsoft.com/office/powerpoint/2010/main" val="169825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17  The bronze pillars that were in the house of the LORD, and the carts and the bronze Sea that were in the house of the LORD, the Chaldeans broke in pieces, and carried all their bronze to Babylon. </a:t>
            </a:r>
          </a:p>
          <a:p>
            <a:pPr algn="just"/>
            <a:r>
              <a:rPr lang="en-US" sz="2000" b="1" dirty="0"/>
              <a:t>  18  They also took away the pots, the shovels, the trimmers, the bowls, the spoons, and all the bronze utensils with which the priests ministered. </a:t>
            </a:r>
          </a:p>
          <a:p>
            <a:pPr algn="just"/>
            <a:r>
              <a:rPr lang="en-US" sz="2000" b="1" dirty="0"/>
              <a:t>  19  The basins, the firepans, the bowls, the pots, the lampstands, the spoons, and the cups, whatever was solid gold and whatever was solid silver, the captain of the guard took away. </a:t>
            </a:r>
          </a:p>
          <a:p>
            <a:pPr algn="just"/>
            <a:r>
              <a:rPr lang="en-US" sz="2000" b="1" dirty="0"/>
              <a:t>  20  The two pillars, one Sea, the twelve bronze bulls which were under it, and the carts, which King Solomon had made for the house of the LORD the bronze of all these articles was beyond measure. </a:t>
            </a:r>
          </a:p>
          <a:p>
            <a:pPr algn="just"/>
            <a:r>
              <a:rPr lang="en-US" sz="2000" b="1" dirty="0"/>
              <a:t>  21  Now concerning the pillars: the height of one pillar was eighteen cubits, a measuring line of twelve cubits could measure its circumference, and its thickness was four fingers; it was hollow. </a:t>
            </a:r>
          </a:p>
          <a:p>
            <a:pPr algn="just"/>
            <a:endParaRPr lang="en-US" sz="2000" b="1" dirty="0"/>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rot="20764964">
            <a:off x="427957" y="447736"/>
            <a:ext cx="2004186" cy="461665"/>
          </a:xfrm>
          <a:prstGeom prst="rect">
            <a:avLst/>
          </a:prstGeom>
          <a:solidFill>
            <a:srgbClr val="FFFF00"/>
          </a:solidFill>
        </p:spPr>
        <p:txBody>
          <a:bodyPr wrap="square" rtlCol="0">
            <a:spAutoFit/>
          </a:bodyPr>
          <a:lstStyle/>
          <a:p>
            <a:pPr algn="ctr"/>
            <a:r>
              <a:rPr lang="en-US" sz="2400" b="1" dirty="0">
                <a:solidFill>
                  <a:srgbClr val="FF0000"/>
                </a:solidFill>
              </a:rPr>
              <a:t>Chapter 52</a:t>
            </a:r>
          </a:p>
        </p:txBody>
      </p:sp>
      <p:sp>
        <p:nvSpPr>
          <p:cNvPr id="7" name="TextBox 6">
            <a:extLst>
              <a:ext uri="{FF2B5EF4-FFF2-40B4-BE49-F238E27FC236}">
                <a16:creationId xmlns:a16="http://schemas.microsoft.com/office/drawing/2014/main" id="{CE45C4BB-230A-40C6-A938-7CC5AAA4938E}"/>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52</a:t>
            </a:r>
          </a:p>
        </p:txBody>
      </p:sp>
      <p:sp>
        <p:nvSpPr>
          <p:cNvPr id="8" name="Rectangle 7">
            <a:extLst>
              <a:ext uri="{FF2B5EF4-FFF2-40B4-BE49-F238E27FC236}">
                <a16:creationId xmlns:a16="http://schemas.microsoft.com/office/drawing/2014/main" id="{24ADB132-AB09-4D5C-A743-9851E6DDF3BE}"/>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Tree>
    <p:extLst>
      <p:ext uri="{BB962C8B-B14F-4D97-AF65-F5344CB8AC3E}">
        <p14:creationId xmlns:p14="http://schemas.microsoft.com/office/powerpoint/2010/main" val="10277712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22  A capital of bronze was on it; and the height of one capital was five cubits, with a network and pomegranates all around the capital, all of bronze. The second pillar, with pomegranates was the same. </a:t>
            </a:r>
          </a:p>
          <a:p>
            <a:pPr algn="just"/>
            <a:r>
              <a:rPr lang="en-US" sz="2000" b="1" dirty="0"/>
              <a:t>  23  There were ninety-six pomegranates on the sides; all the pomegranates, all around on the network, were one hundred. </a:t>
            </a:r>
          </a:p>
          <a:p>
            <a:pPr algn="just"/>
            <a:r>
              <a:rPr lang="en-US" sz="2000" b="1" dirty="0"/>
              <a:t>The People Exiled to Babylon</a:t>
            </a:r>
          </a:p>
          <a:p>
            <a:pPr algn="just"/>
            <a:r>
              <a:rPr lang="en-US" sz="2000" b="1" dirty="0"/>
              <a:t>  24  The captain of the guard took </a:t>
            </a:r>
            <a:r>
              <a:rPr lang="en-US" sz="2000" b="1" dirty="0" err="1"/>
              <a:t>Seraiah</a:t>
            </a:r>
            <a:r>
              <a:rPr lang="en-US" sz="2000" b="1" dirty="0"/>
              <a:t> the chief priest, Zephaniah the second priest, and the three doorkeepers. </a:t>
            </a:r>
          </a:p>
          <a:p>
            <a:pPr algn="just"/>
            <a:r>
              <a:rPr lang="en-US" sz="2000" b="1" dirty="0"/>
              <a:t>  25  He also took out of the city an officer who had charge of the men of war, seven men of the king's close associates who were found in the city, the principal scribe of the army who mustered the people of the land, and sixty men of the people of the land who were found in the midst of the city. </a:t>
            </a:r>
          </a:p>
          <a:p>
            <a:pPr algn="just"/>
            <a:r>
              <a:rPr lang="en-US" sz="2000" b="1" dirty="0"/>
              <a:t>  26  And </a:t>
            </a:r>
            <a:r>
              <a:rPr lang="en-US" sz="2000" b="1" dirty="0" err="1"/>
              <a:t>Nebuzaradan</a:t>
            </a:r>
            <a:r>
              <a:rPr lang="en-US" sz="2000" b="1" dirty="0"/>
              <a:t> the captain of the guard took these and brought them to the king of Babylon at </a:t>
            </a:r>
            <a:r>
              <a:rPr lang="en-US" sz="2000" b="1" dirty="0" err="1"/>
              <a:t>Riblah</a:t>
            </a:r>
            <a:r>
              <a:rPr lang="en-US" sz="2000" b="1" dirty="0"/>
              <a:t>.</a:t>
            </a:r>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rot="20764964">
            <a:off x="427957" y="447736"/>
            <a:ext cx="2004186" cy="461665"/>
          </a:xfrm>
          <a:prstGeom prst="rect">
            <a:avLst/>
          </a:prstGeom>
          <a:solidFill>
            <a:srgbClr val="FFFF00"/>
          </a:solidFill>
        </p:spPr>
        <p:txBody>
          <a:bodyPr wrap="square" rtlCol="0">
            <a:spAutoFit/>
          </a:bodyPr>
          <a:lstStyle/>
          <a:p>
            <a:pPr algn="ctr"/>
            <a:r>
              <a:rPr lang="en-US" sz="2400" b="1" dirty="0">
                <a:solidFill>
                  <a:srgbClr val="FF0000"/>
                </a:solidFill>
              </a:rPr>
              <a:t>Chapter 52</a:t>
            </a:r>
          </a:p>
        </p:txBody>
      </p:sp>
      <p:sp>
        <p:nvSpPr>
          <p:cNvPr id="7" name="TextBox 6">
            <a:extLst>
              <a:ext uri="{FF2B5EF4-FFF2-40B4-BE49-F238E27FC236}">
                <a16:creationId xmlns:a16="http://schemas.microsoft.com/office/drawing/2014/main" id="{CE45C4BB-230A-40C6-A938-7CC5AAA4938E}"/>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52</a:t>
            </a:r>
          </a:p>
        </p:txBody>
      </p:sp>
      <p:sp>
        <p:nvSpPr>
          <p:cNvPr id="8" name="Rectangle 7">
            <a:extLst>
              <a:ext uri="{FF2B5EF4-FFF2-40B4-BE49-F238E27FC236}">
                <a16:creationId xmlns:a16="http://schemas.microsoft.com/office/drawing/2014/main" id="{F050A604-2EFF-480B-94C8-D527B69663EC}"/>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Tree>
    <p:extLst>
      <p:ext uri="{BB962C8B-B14F-4D97-AF65-F5344CB8AC3E}">
        <p14:creationId xmlns:p14="http://schemas.microsoft.com/office/powerpoint/2010/main" val="3402367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286520"/>
            <a:ext cx="5654842" cy="5816977"/>
          </a:xfrm>
          <a:prstGeom prst="rect">
            <a:avLst/>
          </a:prstGeom>
        </p:spPr>
        <p:txBody>
          <a:bodyPr wrap="square">
            <a:spAutoFit/>
          </a:bodyPr>
          <a:lstStyle/>
          <a:p>
            <a:pPr algn="ctr">
              <a:tabLst>
                <a:tab pos="1939925" algn="l"/>
              </a:tabLst>
            </a:pPr>
            <a:r>
              <a:rPr lang="en-US" sz="3600" b="1" dirty="0"/>
              <a:t>Highlights—Jer. 32-49</a:t>
            </a:r>
            <a:endParaRPr lang="en-US" sz="2400" b="1" dirty="0"/>
          </a:p>
          <a:p>
            <a:pPr marL="517525" indent="-461963">
              <a:buFont typeface="Wingdings" panose="05000000000000000000" pitchFamily="2" charset="2"/>
              <a:buChar char="Ø"/>
              <a:tabLst>
                <a:tab pos="1939925" algn="l"/>
              </a:tabLst>
            </a:pPr>
            <a:r>
              <a:rPr lang="en-US" sz="2400" b="1" dirty="0"/>
              <a:t>Jeremiah buys a field—Jer. 32</a:t>
            </a:r>
          </a:p>
          <a:p>
            <a:pPr marL="517525" indent="-461963">
              <a:buFont typeface="Wingdings" panose="05000000000000000000" pitchFamily="2" charset="2"/>
              <a:buChar char="Ø"/>
              <a:tabLst>
                <a:tab pos="1939925" algn="l"/>
              </a:tabLst>
            </a:pPr>
            <a:r>
              <a:rPr lang="en-US" sz="2400" b="1" dirty="0"/>
              <a:t>Jeremiah &amp; Zedekiah—Jer. 34</a:t>
            </a:r>
          </a:p>
          <a:p>
            <a:pPr marL="517525" indent="-461963">
              <a:buFont typeface="Wingdings" panose="05000000000000000000" pitchFamily="2" charset="2"/>
              <a:buChar char="Ø"/>
              <a:tabLst>
                <a:tab pos="1939925" algn="l"/>
              </a:tabLst>
            </a:pPr>
            <a:r>
              <a:rPr lang="en-US" sz="2400" b="1" dirty="0"/>
              <a:t>The Rechabites—Jer. 35</a:t>
            </a:r>
          </a:p>
          <a:p>
            <a:pPr marL="517525" indent="-461963">
              <a:buFont typeface="Wingdings" panose="05000000000000000000" pitchFamily="2" charset="2"/>
              <a:buChar char="Ø"/>
              <a:tabLst>
                <a:tab pos="1939925" algn="l"/>
              </a:tabLst>
            </a:pPr>
            <a:r>
              <a:rPr lang="en-US" sz="2400" b="1" dirty="0"/>
              <a:t>Jehoiakim &amp; the scroll—Jer. 36</a:t>
            </a:r>
          </a:p>
          <a:p>
            <a:pPr marL="517525" indent="-461963">
              <a:buFont typeface="Wingdings" panose="05000000000000000000" pitchFamily="2" charset="2"/>
              <a:buChar char="Ø"/>
              <a:tabLst>
                <a:tab pos="1939925" algn="l"/>
              </a:tabLst>
            </a:pPr>
            <a:r>
              <a:rPr lang="en-US" sz="2400" b="1" dirty="0"/>
              <a:t>God’s judgments against nations</a:t>
            </a:r>
          </a:p>
          <a:p>
            <a:pPr marL="55562">
              <a:tabLst>
                <a:tab pos="1939925" algn="l"/>
              </a:tabLst>
            </a:pPr>
            <a:r>
              <a:rPr lang="en-US" sz="2400" b="1" dirty="0"/>
              <a:t>       - Against Jews fled to Egypt (</a:t>
            </a:r>
            <a:r>
              <a:rPr lang="en-US" sz="2400" b="1" dirty="0" err="1"/>
              <a:t>ch.</a:t>
            </a:r>
            <a:r>
              <a:rPr lang="en-US" sz="2400" b="1" dirty="0"/>
              <a:t> 44)</a:t>
            </a:r>
          </a:p>
          <a:p>
            <a:pPr marL="55562">
              <a:tabLst>
                <a:tab pos="1939925" algn="l"/>
              </a:tabLst>
            </a:pPr>
            <a:r>
              <a:rPr lang="en-US" sz="2400" b="1" dirty="0"/>
              <a:t>       - Against Egypt (</a:t>
            </a:r>
            <a:r>
              <a:rPr lang="en-US" sz="2400" b="1" dirty="0" err="1"/>
              <a:t>ch.</a:t>
            </a:r>
            <a:r>
              <a:rPr lang="en-US" sz="2400" b="1" dirty="0"/>
              <a:t> 46)</a:t>
            </a:r>
          </a:p>
          <a:p>
            <a:pPr marL="55562">
              <a:tabLst>
                <a:tab pos="1939925" algn="l"/>
              </a:tabLst>
            </a:pPr>
            <a:r>
              <a:rPr lang="en-US" sz="2400" b="1" dirty="0"/>
              <a:t>       - Against Philistia (</a:t>
            </a:r>
            <a:r>
              <a:rPr lang="en-US" sz="2400" b="1" dirty="0" err="1"/>
              <a:t>ch.</a:t>
            </a:r>
            <a:r>
              <a:rPr lang="en-US" sz="2400" b="1" dirty="0"/>
              <a:t> 47)</a:t>
            </a:r>
          </a:p>
          <a:p>
            <a:pPr marL="55562">
              <a:tabLst>
                <a:tab pos="1939925" algn="l"/>
              </a:tabLst>
            </a:pPr>
            <a:r>
              <a:rPr lang="en-US" sz="2400" b="1" dirty="0"/>
              <a:t>       - Against Moab (</a:t>
            </a:r>
            <a:r>
              <a:rPr lang="en-US" sz="2400" b="1" dirty="0" err="1"/>
              <a:t>ch.</a:t>
            </a:r>
            <a:r>
              <a:rPr lang="en-US" sz="2400" b="1" dirty="0"/>
              <a:t> 48)</a:t>
            </a:r>
          </a:p>
          <a:p>
            <a:pPr marL="55562">
              <a:tabLst>
                <a:tab pos="1939925" algn="l"/>
              </a:tabLst>
            </a:pPr>
            <a:r>
              <a:rPr lang="en-US" sz="2400" b="1" dirty="0"/>
              <a:t>       - Against Ammon (49:1-6)</a:t>
            </a:r>
          </a:p>
          <a:p>
            <a:pPr marL="55562">
              <a:tabLst>
                <a:tab pos="1939925" algn="l"/>
              </a:tabLst>
            </a:pPr>
            <a:r>
              <a:rPr lang="en-US" sz="2400" b="1" dirty="0"/>
              <a:t>       - Against Edom (49:7-22)</a:t>
            </a:r>
          </a:p>
          <a:p>
            <a:pPr marL="55562">
              <a:tabLst>
                <a:tab pos="1939925" algn="l"/>
              </a:tabLst>
            </a:pPr>
            <a:r>
              <a:rPr lang="en-US" sz="2400" b="1" dirty="0"/>
              <a:t>       - Against Damascus (49:23-28)</a:t>
            </a:r>
          </a:p>
          <a:p>
            <a:pPr marL="55562">
              <a:tabLst>
                <a:tab pos="1939925" algn="l"/>
              </a:tabLst>
            </a:pPr>
            <a:r>
              <a:rPr lang="en-US" sz="2400" b="1" dirty="0"/>
              <a:t>       - Against </a:t>
            </a:r>
            <a:r>
              <a:rPr lang="en-US" sz="2400" b="1" dirty="0" err="1"/>
              <a:t>Kedar</a:t>
            </a:r>
            <a:r>
              <a:rPr lang="en-US" sz="2400" b="1" dirty="0"/>
              <a:t> &amp; Hazor (49:28-33)</a:t>
            </a:r>
          </a:p>
          <a:p>
            <a:pPr marL="55562">
              <a:tabLst>
                <a:tab pos="1939925" algn="l"/>
              </a:tabLst>
            </a:pPr>
            <a:r>
              <a:rPr lang="en-US" sz="2400" b="1" dirty="0"/>
              <a:t>       - Against Elam (49:34-39)</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Jer. 44:1  The word that came to Jeremiah concerning all the Jews who dwell in the land of Egypt . . .  </a:t>
            </a:r>
          </a:p>
          <a:p>
            <a:pPr algn="just"/>
            <a:r>
              <a:rPr lang="en-US" sz="2000" b="1" dirty="0"/>
              <a:t>Jer. 46:1-2  The word of the LORD which came to Jeremiah the prophet against the nations. against Egypt </a:t>
            </a:r>
          </a:p>
          <a:p>
            <a:pPr algn="just"/>
            <a:r>
              <a:rPr lang="en-US" sz="2000" b="1" dirty="0"/>
              <a:t>Jer. 47:1  The word of the LORD that came to Jeremiah the prophet against the Philistines, before Pharaoh attacked Gaza. </a:t>
            </a:r>
          </a:p>
          <a:p>
            <a:pPr algn="just"/>
            <a:r>
              <a:rPr lang="en-US" sz="2000" b="1" dirty="0"/>
              <a:t>Jer. 48:1  Against Moab. Thus says the LORD of host . . Jer. 49:1  Against the Ammonites. Thus says the LORD…</a:t>
            </a:r>
          </a:p>
          <a:p>
            <a:pPr algn="just"/>
            <a:r>
              <a:rPr lang="en-US" sz="2000" b="1" dirty="0"/>
              <a:t>Jer. 49:7  Against Edom . . </a:t>
            </a:r>
          </a:p>
          <a:p>
            <a:pPr algn="just"/>
            <a:r>
              <a:rPr lang="en-US" sz="2000" b="1" dirty="0"/>
              <a:t>Jer. 49:23  Against Damascus. . . </a:t>
            </a:r>
          </a:p>
          <a:p>
            <a:pPr algn="just"/>
            <a:r>
              <a:rPr lang="en-US" sz="2000" b="1" dirty="0"/>
              <a:t>Jer. 49:28  Against </a:t>
            </a:r>
            <a:r>
              <a:rPr lang="en-US" sz="2000" b="1" dirty="0" err="1"/>
              <a:t>Kedar</a:t>
            </a:r>
            <a:r>
              <a:rPr lang="en-US" sz="2000" b="1" dirty="0"/>
              <a:t> and against the kingdoms of Hazor, which Nebuchadnezzar king of Babylon shall strike . . .</a:t>
            </a:r>
          </a:p>
          <a:p>
            <a:pPr algn="just"/>
            <a:r>
              <a:rPr lang="en-US" sz="2000" b="1" dirty="0" err="1"/>
              <a:t>Jer</a:t>
            </a:r>
            <a:r>
              <a:rPr lang="en-US" sz="2000" b="1" dirty="0"/>
              <a:t> 49:34  The word of the LORD that came to Jeremiah the prophet </a:t>
            </a:r>
            <a:r>
              <a:rPr lang="en-US" sz="2000" b="1" dirty="0">
                <a:solidFill>
                  <a:srgbClr val="FF0000"/>
                </a:solidFill>
              </a:rPr>
              <a:t>against Elam </a:t>
            </a:r>
            <a:r>
              <a:rPr lang="en-US" sz="2000" b="1" dirty="0"/>
              <a:t>. . .</a:t>
            </a:r>
          </a:p>
          <a:p>
            <a:pPr algn="just"/>
            <a:endParaRPr lang="en-US" sz="2000" b="1" dirty="0"/>
          </a:p>
          <a:p>
            <a:pPr algn="just"/>
            <a:endParaRPr lang="en-US" sz="2000" b="1" dirty="0"/>
          </a:p>
          <a:p>
            <a:pPr algn="just"/>
            <a:endParaRPr lang="en-US" sz="2000" b="1" dirty="0"/>
          </a:p>
          <a:p>
            <a:pPr algn="just"/>
            <a:endParaRPr lang="en-US" sz="2000" b="1" dirty="0"/>
          </a:p>
        </p:txBody>
      </p:sp>
      <p:sp>
        <p:nvSpPr>
          <p:cNvPr id="5" name="TextBox 4">
            <a:extLst>
              <a:ext uri="{FF2B5EF4-FFF2-40B4-BE49-F238E27FC236}">
                <a16:creationId xmlns:a16="http://schemas.microsoft.com/office/drawing/2014/main" id="{D2AA0D71-B56D-406B-AB10-54A4257F4761}"/>
              </a:ext>
            </a:extLst>
          </p:cNvPr>
          <p:cNvSpPr txBox="1"/>
          <p:nvPr/>
        </p:nvSpPr>
        <p:spPr>
          <a:xfrm rot="1660175">
            <a:off x="3702664" y="1709462"/>
            <a:ext cx="7107540" cy="3416320"/>
          </a:xfrm>
          <a:prstGeom prst="rect">
            <a:avLst/>
          </a:prstGeom>
          <a:solidFill>
            <a:srgbClr val="FFFF00"/>
          </a:solidFill>
        </p:spPr>
        <p:txBody>
          <a:bodyPr wrap="square" rtlCol="0">
            <a:spAutoFit/>
          </a:bodyPr>
          <a:lstStyle/>
          <a:p>
            <a:pPr algn="ctr"/>
            <a:r>
              <a:rPr lang="en-US" sz="5400" b="1" dirty="0">
                <a:solidFill>
                  <a:srgbClr val="FF0000"/>
                </a:solidFill>
              </a:rPr>
              <a:t>  The last three chapters of Jeremiah show God’s judgment against evil Babylon          </a:t>
            </a:r>
          </a:p>
        </p:txBody>
      </p:sp>
    </p:spTree>
    <p:extLst>
      <p:ext uri="{BB962C8B-B14F-4D97-AF65-F5344CB8AC3E}">
        <p14:creationId xmlns:p14="http://schemas.microsoft.com/office/powerpoint/2010/main" val="39490465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27  Then the king of Babylon struck them and put them to death at </a:t>
            </a:r>
            <a:r>
              <a:rPr lang="en-US" sz="2000" b="1" dirty="0" err="1"/>
              <a:t>Riblah</a:t>
            </a:r>
            <a:r>
              <a:rPr lang="en-US" sz="2000" b="1" dirty="0"/>
              <a:t> in the land of </a:t>
            </a:r>
            <a:r>
              <a:rPr lang="en-US" sz="2000" b="1" dirty="0" err="1"/>
              <a:t>Hamath</a:t>
            </a:r>
            <a:r>
              <a:rPr lang="en-US" sz="2000" b="1" dirty="0"/>
              <a:t>. Thus Judah was carried away captive from its own land. </a:t>
            </a:r>
          </a:p>
          <a:p>
            <a:pPr algn="just"/>
            <a:r>
              <a:rPr lang="en-US" sz="2000" b="1" dirty="0"/>
              <a:t>  28  These are the people whom Nebuchadnezzar carried away captive: in the seventh year, three thousand and twenty-three Jews; </a:t>
            </a:r>
          </a:p>
          <a:p>
            <a:pPr algn="just"/>
            <a:r>
              <a:rPr lang="en-US" sz="2000" b="1" dirty="0"/>
              <a:t>  29  in the eighteenth year of Nebuchadnezzar he carried away captive from Jerusalem eight hundred and thirty-two persons; </a:t>
            </a:r>
          </a:p>
          <a:p>
            <a:pPr algn="just"/>
            <a:r>
              <a:rPr lang="en-US" sz="2000" b="1" dirty="0"/>
              <a:t>  30  in the twenty-third year of Nebuchadnezzar, </a:t>
            </a:r>
            <a:r>
              <a:rPr lang="en-US" sz="2000" b="1" dirty="0" err="1"/>
              <a:t>Nebuzaradan</a:t>
            </a:r>
            <a:r>
              <a:rPr lang="en-US" sz="2000" b="1" dirty="0"/>
              <a:t> the captain of the guard carried away captive of the Jews seven hundred and forty-five persons. All the persons were four thousand six hundred. </a:t>
            </a:r>
          </a:p>
          <a:p>
            <a:pPr algn="just"/>
            <a:r>
              <a:rPr lang="en-US" sz="2000" b="1" dirty="0"/>
              <a:t>  31  Now it came to pass in the thirty-seventh year of the captivity of Jehoiachin king of Judah, in the twelfth month, on the twenty-fifth day of the month, that Evil-</a:t>
            </a:r>
            <a:r>
              <a:rPr lang="en-US" sz="2000" b="1" dirty="0" err="1"/>
              <a:t>Merodach</a:t>
            </a:r>
            <a:r>
              <a:rPr lang="en-US" sz="2000" b="1" dirty="0"/>
              <a:t> king of Babylon, in the first year of his reign, lifted up the head of Jehoiachin king of Judah and brought him out of prison.</a:t>
            </a:r>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rot="20764964">
            <a:off x="427957" y="447736"/>
            <a:ext cx="2004186" cy="461665"/>
          </a:xfrm>
          <a:prstGeom prst="rect">
            <a:avLst/>
          </a:prstGeom>
          <a:solidFill>
            <a:srgbClr val="FFFF00"/>
          </a:solidFill>
        </p:spPr>
        <p:txBody>
          <a:bodyPr wrap="square" rtlCol="0">
            <a:spAutoFit/>
          </a:bodyPr>
          <a:lstStyle/>
          <a:p>
            <a:pPr algn="ctr"/>
            <a:r>
              <a:rPr lang="en-US" sz="2400" b="1" dirty="0">
                <a:solidFill>
                  <a:srgbClr val="FF0000"/>
                </a:solidFill>
              </a:rPr>
              <a:t>Chapter 52</a:t>
            </a:r>
          </a:p>
        </p:txBody>
      </p:sp>
      <p:sp>
        <p:nvSpPr>
          <p:cNvPr id="7" name="TextBox 6">
            <a:extLst>
              <a:ext uri="{FF2B5EF4-FFF2-40B4-BE49-F238E27FC236}">
                <a16:creationId xmlns:a16="http://schemas.microsoft.com/office/drawing/2014/main" id="{CE45C4BB-230A-40C6-A938-7CC5AAA4938E}"/>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52</a:t>
            </a:r>
          </a:p>
        </p:txBody>
      </p:sp>
      <p:sp>
        <p:nvSpPr>
          <p:cNvPr id="8" name="Rectangle 7">
            <a:extLst>
              <a:ext uri="{FF2B5EF4-FFF2-40B4-BE49-F238E27FC236}">
                <a16:creationId xmlns:a16="http://schemas.microsoft.com/office/drawing/2014/main" id="{D0F14596-0464-4719-9B80-85D6F47950FB}"/>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Tree>
    <p:extLst>
      <p:ext uri="{BB962C8B-B14F-4D97-AF65-F5344CB8AC3E}">
        <p14:creationId xmlns:p14="http://schemas.microsoft.com/office/powerpoint/2010/main" val="18123256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32  And he spoke kindly to him and gave him a more prominent seat than those of the kings who were with him in Babylon. </a:t>
            </a:r>
          </a:p>
          <a:p>
            <a:pPr algn="just"/>
            <a:r>
              <a:rPr lang="en-US" sz="2000" b="1" dirty="0"/>
              <a:t>  33  So Jehoiachin changed from his prison garments, and he ate bread regularly before the king all the days of his life. </a:t>
            </a:r>
          </a:p>
          <a:p>
            <a:pPr algn="just"/>
            <a:r>
              <a:rPr lang="en-US" sz="2000" b="1" dirty="0"/>
              <a:t>  34  And as for his provisions, there was a regular ration given him by the king of Babylon, a portion for each day until the day of his death, all the days of his life. </a:t>
            </a:r>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rot="20764964">
            <a:off x="427957" y="447736"/>
            <a:ext cx="2004186" cy="461665"/>
          </a:xfrm>
          <a:prstGeom prst="rect">
            <a:avLst/>
          </a:prstGeom>
          <a:solidFill>
            <a:srgbClr val="FFFF00"/>
          </a:solidFill>
        </p:spPr>
        <p:txBody>
          <a:bodyPr wrap="square" rtlCol="0">
            <a:spAutoFit/>
          </a:bodyPr>
          <a:lstStyle/>
          <a:p>
            <a:pPr algn="ctr"/>
            <a:r>
              <a:rPr lang="en-US" sz="2400" b="1" dirty="0">
                <a:solidFill>
                  <a:srgbClr val="FF0000"/>
                </a:solidFill>
              </a:rPr>
              <a:t>Chapter 52</a:t>
            </a:r>
          </a:p>
        </p:txBody>
      </p:sp>
      <p:sp>
        <p:nvSpPr>
          <p:cNvPr id="7" name="TextBox 6">
            <a:extLst>
              <a:ext uri="{FF2B5EF4-FFF2-40B4-BE49-F238E27FC236}">
                <a16:creationId xmlns:a16="http://schemas.microsoft.com/office/drawing/2014/main" id="{CE45C4BB-230A-40C6-A938-7CC5AAA4938E}"/>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52</a:t>
            </a:r>
          </a:p>
        </p:txBody>
      </p:sp>
      <p:sp>
        <p:nvSpPr>
          <p:cNvPr id="8" name="Rectangle 7">
            <a:extLst>
              <a:ext uri="{FF2B5EF4-FFF2-40B4-BE49-F238E27FC236}">
                <a16:creationId xmlns:a16="http://schemas.microsoft.com/office/drawing/2014/main" id="{9C5A0D68-5ADF-4CD1-BA14-D78E9B300CEB}"/>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Tree>
    <p:extLst>
      <p:ext uri="{BB962C8B-B14F-4D97-AF65-F5344CB8AC3E}">
        <p14:creationId xmlns:p14="http://schemas.microsoft.com/office/powerpoint/2010/main" val="580016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1 The word that the LORD spoke against Babylon and against the land of the Chaldeans by Jeremiah the prophet. </a:t>
            </a:r>
          </a:p>
          <a:p>
            <a:pPr algn="just"/>
            <a:r>
              <a:rPr lang="en-US" sz="2000" b="1" dirty="0"/>
              <a:t>  2  "Declare among the nations, Proclaim, and set up a standard; Proclaim—do not conceal it—Say, 'Babylon is taken, Bel is shamed. </a:t>
            </a:r>
            <a:r>
              <a:rPr lang="en-US" sz="2000" b="1" dirty="0" err="1"/>
              <a:t>Merodach</a:t>
            </a:r>
            <a:r>
              <a:rPr lang="en-US" sz="2000" b="1" dirty="0"/>
              <a:t> is broken in pieces; Her idols are humiliated, Her images are broken in pieces.' </a:t>
            </a:r>
          </a:p>
          <a:p>
            <a:pPr algn="just"/>
            <a:r>
              <a:rPr lang="en-US" sz="2000" b="1" dirty="0"/>
              <a:t>  3  For out of the north a nation comes up against her, Which shall make her land desolate, And no one shall dwell therein. They shall move, they shall depart, Both man and beast. </a:t>
            </a:r>
          </a:p>
          <a:p>
            <a:pPr algn="just"/>
            <a:r>
              <a:rPr lang="en-US" sz="2000" b="1" dirty="0"/>
              <a:t>  4  "In those days and in that time," says the LORD, "The children of Israel shall come, They and the children of Judah together; With continual weeping they shall come, And seek the LORD their God. </a:t>
            </a:r>
          </a:p>
          <a:p>
            <a:pPr algn="just"/>
            <a:r>
              <a:rPr lang="en-US" sz="2000" b="1" dirty="0"/>
              <a:t>  5  They shall ask the way to Zion, With their faces toward it, saying, 'Come and let us join ourselves to the LORD In a perpetual covenant That will not be forgotten.’ </a:t>
            </a:r>
          </a:p>
          <a:p>
            <a:pPr algn="just"/>
            <a:endParaRPr lang="en-US" sz="2000" b="1" dirty="0"/>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50</a:t>
            </a:r>
          </a:p>
        </p:txBody>
      </p:sp>
    </p:spTree>
    <p:extLst>
      <p:ext uri="{BB962C8B-B14F-4D97-AF65-F5344CB8AC3E}">
        <p14:creationId xmlns:p14="http://schemas.microsoft.com/office/powerpoint/2010/main" val="1897457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6  "My people have been lost sheep. Their shepherds have led them astray; They have turned them away on the mountains. They have gone from mountain to hill; They have forgotten their resting place. </a:t>
            </a:r>
          </a:p>
          <a:p>
            <a:pPr algn="just"/>
            <a:r>
              <a:rPr lang="en-US" sz="2000" b="1" dirty="0"/>
              <a:t>  7  All who found them have devoured them; And their adversaries said, 'We have not offended, Because they have sinned against the LORD, the habitation of justice, The LORD, the hope of their fathers.' </a:t>
            </a:r>
          </a:p>
          <a:p>
            <a:pPr algn="just"/>
            <a:r>
              <a:rPr lang="en-US" sz="2000" b="1" dirty="0"/>
              <a:t>  8  "Move from the midst of Babylon, Go out of the land of the Chaldeans; And be like the rams before the flocks. </a:t>
            </a:r>
          </a:p>
          <a:p>
            <a:pPr algn="just"/>
            <a:r>
              <a:rPr lang="en-US" sz="2000" b="1" dirty="0"/>
              <a:t>  9  For behold, I will raise and cause to come up against Babylon An assembly of great nations from the north country, And they shall array themselves against her; From there she shall be captured. Their arrows shall be like those of an expert warrior; None shall return in vain. </a:t>
            </a:r>
          </a:p>
          <a:p>
            <a:pPr algn="just"/>
            <a:r>
              <a:rPr lang="en-US" sz="2000" b="1" dirty="0"/>
              <a:t>  10  And Chaldea shall become plunder; All who plunder her shall be satisfied," says the LORD. </a:t>
            </a:r>
          </a:p>
          <a:p>
            <a:pPr algn="just"/>
            <a:endParaRPr lang="en-US" sz="2000" b="1" dirty="0"/>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50</a:t>
            </a:r>
          </a:p>
        </p:txBody>
      </p:sp>
    </p:spTree>
    <p:extLst>
      <p:ext uri="{BB962C8B-B14F-4D97-AF65-F5344CB8AC3E}">
        <p14:creationId xmlns:p14="http://schemas.microsoft.com/office/powerpoint/2010/main" val="363098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
        <p:nvSpPr>
          <p:cNvPr id="2" name="TextBox 1"/>
          <p:cNvSpPr txBox="1"/>
          <p:nvPr/>
        </p:nvSpPr>
        <p:spPr>
          <a:xfrm>
            <a:off x="5837383" y="314924"/>
            <a:ext cx="6074993" cy="6555641"/>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11  "Because you were glad, because you rejoiced, You destroyers of My heritage, Because you have grown fat like a heifer threshing grain, And you bellow like bulls, </a:t>
            </a:r>
          </a:p>
          <a:p>
            <a:pPr algn="just"/>
            <a:r>
              <a:rPr lang="en-US" sz="2000" b="1" dirty="0"/>
              <a:t>  12  Your mother shall be deeply ashamed; She who bore you shall be ashamed. Behold, the least of the nations shall be a wilderness, A dry land and a desert. </a:t>
            </a:r>
          </a:p>
          <a:p>
            <a:pPr algn="just"/>
            <a:r>
              <a:rPr lang="en-US" sz="2000" b="1" dirty="0"/>
              <a:t>  13  Because of the wrath of the LORD She shall not be inhabited, But she shall be wholly desolate. Everyone who goes by Babylon shall be horrified And hiss at all her plagues. </a:t>
            </a:r>
          </a:p>
          <a:p>
            <a:pPr algn="just"/>
            <a:r>
              <a:rPr lang="en-US" sz="2000" b="1" dirty="0"/>
              <a:t>  14  "Put yourselves in array against Babylon all around, All you who bend the bow; Shoot at her, spare no arrows, For she has sinned against the LORD. </a:t>
            </a:r>
          </a:p>
          <a:p>
            <a:pPr algn="just"/>
            <a:r>
              <a:rPr lang="en-US" sz="2000" b="1" dirty="0"/>
              <a:t>  15  Shout against her all around; She has given her hand, Her foundations have fallen, Her walls are thrown down; For it is the vengeance of the LORD. Take vengeance on her. As she has done, so do to her. </a:t>
            </a:r>
          </a:p>
          <a:p>
            <a:pPr algn="just"/>
            <a:r>
              <a:rPr lang="en-US" sz="2000" b="1" dirty="0"/>
              <a:t>  16  Cut off the sower from Babylon, And him who handles the sickle at harvest time. For fear of the oppressing sword Everyone shall turn to his own people, And everyone shall flee to his own land. </a:t>
            </a:r>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50</a:t>
            </a:r>
          </a:p>
        </p:txBody>
      </p:sp>
    </p:spTree>
    <p:extLst>
      <p:ext uri="{BB962C8B-B14F-4D97-AF65-F5344CB8AC3E}">
        <p14:creationId xmlns:p14="http://schemas.microsoft.com/office/powerpoint/2010/main" val="2693902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17  "Israel is like scattered sheep; The lions have driven him away. First the king of Assyria devoured him; Now at last this Nebuchadnezzar king of Babylon has broken his bones." </a:t>
            </a:r>
          </a:p>
          <a:p>
            <a:pPr algn="just"/>
            <a:r>
              <a:rPr lang="en-US" sz="2000" b="1" dirty="0"/>
              <a:t>  18  Therefore thus says the LORD of hosts, the God of Israel: "Behold, I will punish the king of Babylon and his land, As I have punished the king of Assyria. </a:t>
            </a:r>
          </a:p>
          <a:p>
            <a:pPr algn="just"/>
            <a:r>
              <a:rPr lang="en-US" sz="2000" b="1" dirty="0"/>
              <a:t>  19  But I will bring back Israel to his home, And he shall feed on Carmel and Bashan; His soul shall be satisfied on Mount Ephraim and Gilead. </a:t>
            </a:r>
          </a:p>
          <a:p>
            <a:pPr algn="just"/>
            <a:r>
              <a:rPr lang="en-US" sz="2000" b="1" dirty="0"/>
              <a:t>  20  In those days and in that time," says the LORD, "The iniquity of Israel shall be sought, but there shall be none; And the sins of Judah, but they shall not be found; For I will pardon those whom I preserve. </a:t>
            </a:r>
          </a:p>
          <a:p>
            <a:pPr algn="just"/>
            <a:r>
              <a:rPr lang="en-US" sz="2000" b="1" dirty="0"/>
              <a:t>  21  "Go up against the land of </a:t>
            </a:r>
            <a:r>
              <a:rPr lang="en-US" sz="2000" b="1" dirty="0" err="1"/>
              <a:t>Merathaim</a:t>
            </a:r>
            <a:r>
              <a:rPr lang="en-US" sz="2000" b="1" dirty="0"/>
              <a:t>, against it, And against the inhabitants of </a:t>
            </a:r>
            <a:r>
              <a:rPr lang="en-US" sz="2000" b="1" dirty="0" err="1"/>
              <a:t>Pekod</a:t>
            </a:r>
            <a:r>
              <a:rPr lang="en-US" sz="2000" b="1" dirty="0"/>
              <a:t>. Waste and utterly destroy them," says the LORD, "And do according to all that I have commanded you. </a:t>
            </a:r>
          </a:p>
          <a:p>
            <a:pPr algn="just"/>
            <a:r>
              <a:rPr lang="en-US" sz="2000" b="1" dirty="0"/>
              <a:t>  22  A sound of battle is in the land, And of great destruction.</a:t>
            </a:r>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50</a:t>
            </a:r>
          </a:p>
        </p:txBody>
      </p:sp>
    </p:spTree>
    <p:extLst>
      <p:ext uri="{BB962C8B-B14F-4D97-AF65-F5344CB8AC3E}">
        <p14:creationId xmlns:p14="http://schemas.microsoft.com/office/powerpoint/2010/main" val="15049764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
        <p:nvSpPr>
          <p:cNvPr id="2" name="TextBox 1"/>
          <p:cNvSpPr txBox="1"/>
          <p:nvPr/>
        </p:nvSpPr>
        <p:spPr>
          <a:xfrm>
            <a:off x="5837383" y="314924"/>
            <a:ext cx="6074993" cy="6555641"/>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24  You have indeed been trapped, O Babylon, And you were not aware; You have been found and also caught, Because you have contended against the LORD. </a:t>
            </a:r>
          </a:p>
          <a:p>
            <a:pPr algn="just"/>
            <a:r>
              <a:rPr lang="en-US" sz="2000" b="1" dirty="0"/>
              <a:t>  25  The LORD has opened His armory, And has brought out the weapons of His indignation; For this is the work of the Lord GOD of hosts In the land of the Chaldeans. </a:t>
            </a:r>
          </a:p>
          <a:p>
            <a:pPr algn="just"/>
            <a:r>
              <a:rPr lang="en-US" sz="2000" b="1" dirty="0"/>
              <a:t>  26  Come against her from the farthest border; Open her storehouses; Cast her up as heaps of ruins, And destroy her utterly; Let nothing of her be left. </a:t>
            </a:r>
          </a:p>
          <a:p>
            <a:pPr algn="just"/>
            <a:r>
              <a:rPr lang="en-US" sz="2000" b="1" dirty="0"/>
              <a:t>  27  Slay all her bulls, Let them go down to the slaughter. Woe to them! For their day has come, the time of their punishment. </a:t>
            </a:r>
          </a:p>
          <a:p>
            <a:pPr algn="just"/>
            <a:r>
              <a:rPr lang="en-US" sz="2000" b="1" dirty="0"/>
              <a:t>  28  The voice of those who flee and escape from the land of Babylon Declares in Zion the vengeance of the LORD our God, The vengeance of His temple. </a:t>
            </a:r>
          </a:p>
          <a:p>
            <a:pPr algn="just"/>
            <a:r>
              <a:rPr lang="en-US" sz="2000" b="1" dirty="0"/>
              <a:t>  29  "Call together the archers against Babylon. All you who bend the bow, encamp against it all around; Let none of them escape. Repay her according to her work; According to all she has done, do to her; For she has been proud against the LORD, Against the Holy One of Israel.</a:t>
            </a:r>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50</a:t>
            </a:r>
          </a:p>
        </p:txBody>
      </p:sp>
    </p:spTree>
    <p:extLst>
      <p:ext uri="{BB962C8B-B14F-4D97-AF65-F5344CB8AC3E}">
        <p14:creationId xmlns:p14="http://schemas.microsoft.com/office/powerpoint/2010/main" val="2470130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61151" y="366730"/>
            <a:ext cx="5576232" cy="1015663"/>
          </a:xfrm>
          <a:prstGeom prst="rect">
            <a:avLst/>
          </a:prstGeom>
        </p:spPr>
        <p:txBody>
          <a:bodyPr wrap="square">
            <a:spAutoFit/>
          </a:bodyPr>
          <a:lstStyle/>
          <a:p>
            <a:pPr algn="ctr">
              <a:tabLst>
                <a:tab pos="1939925" algn="l"/>
              </a:tabLst>
            </a:pPr>
            <a:endParaRPr lang="en-US" sz="3600" b="1" dirty="0"/>
          </a:p>
          <a:p>
            <a:pPr marL="517525" indent="-461963">
              <a:buFont typeface="Wingdings" panose="05000000000000000000" pitchFamily="2" charset="2"/>
              <a:buChar char="Ø"/>
              <a:tabLst>
                <a:tab pos="1939925" algn="l"/>
              </a:tabLst>
            </a:pPr>
            <a:r>
              <a:rPr lang="en-US" sz="2400" b="1" dirty="0"/>
              <a:t>Jeremiah</a:t>
            </a:r>
          </a:p>
        </p:txBody>
      </p:sp>
      <p:sp>
        <p:nvSpPr>
          <p:cNvPr id="2" name="TextBox 1"/>
          <p:cNvSpPr txBox="1"/>
          <p:nvPr/>
        </p:nvSpPr>
        <p:spPr>
          <a:xfrm>
            <a:off x="5837383" y="351868"/>
            <a:ext cx="6074993" cy="624786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30  Therefore her young men shall fall in the streets, And all her men of war shall be cut off in that day," says the LORD. </a:t>
            </a:r>
          </a:p>
          <a:p>
            <a:pPr algn="just"/>
            <a:r>
              <a:rPr lang="en-US" sz="2000" b="1" dirty="0"/>
              <a:t>  31  "Behold, I am against you, O most haughty one!" says the Lord GOD of hosts; "For your day has come, The time that I will punish you. </a:t>
            </a:r>
          </a:p>
          <a:p>
            <a:pPr algn="just"/>
            <a:r>
              <a:rPr lang="en-US" sz="2000" b="1" dirty="0"/>
              <a:t>  32  The most proud shall stumble and fall, And no one will raise him up; I will kindle a fire in his cities, And it will devour all around him." </a:t>
            </a:r>
          </a:p>
          <a:p>
            <a:pPr algn="just"/>
            <a:r>
              <a:rPr lang="en-US" sz="2000" b="1" dirty="0"/>
              <a:t>  33  Thus says the LORD of hosts: "The children of Israel were oppressed, Along with the children of Judah; All who took them captive have held them fast; They have refused to let them go. </a:t>
            </a:r>
          </a:p>
          <a:p>
            <a:pPr algn="just"/>
            <a:r>
              <a:rPr lang="en-US" sz="2000" b="1" dirty="0"/>
              <a:t>  34  Their Redeemer is strong; The LORD of hosts is His name. He will thoroughly plead their case, That He may give rest to the land, And disquiet the inhabitants of Babylon. </a:t>
            </a:r>
          </a:p>
          <a:p>
            <a:pPr algn="just"/>
            <a:r>
              <a:rPr lang="en-US" sz="2000" b="1" dirty="0"/>
              <a:t>  35  "A sword is against the Chaldeans," says the LORD, "Against the inhabitants of Babylon, And against her princes and her wise men. </a:t>
            </a:r>
          </a:p>
        </p:txBody>
      </p:sp>
      <p:sp>
        <p:nvSpPr>
          <p:cNvPr id="5" name="TextBox 4">
            <a:extLst>
              <a:ext uri="{FF2B5EF4-FFF2-40B4-BE49-F238E27FC236}">
                <a16:creationId xmlns:a16="http://schemas.microsoft.com/office/drawing/2014/main" id="{D2AA0D71-B56D-406B-AB10-54A4257F4761}"/>
              </a:ext>
            </a:extLst>
          </p:cNvPr>
          <p:cNvSpPr txBox="1"/>
          <p:nvPr/>
        </p:nvSpPr>
        <p:spPr>
          <a:xfrm>
            <a:off x="286721" y="286962"/>
            <a:ext cx="5539534" cy="646331"/>
          </a:xfrm>
          <a:prstGeom prst="rect">
            <a:avLst/>
          </a:prstGeom>
          <a:solidFill>
            <a:srgbClr val="FFFF00"/>
          </a:solidFill>
        </p:spPr>
        <p:txBody>
          <a:bodyPr wrap="square" rtlCol="0">
            <a:spAutoFit/>
          </a:bodyPr>
          <a:lstStyle/>
          <a:p>
            <a:pPr algn="ctr"/>
            <a:r>
              <a:rPr lang="en-US" sz="3600" b="1" dirty="0">
                <a:solidFill>
                  <a:srgbClr val="FF0000"/>
                </a:solidFill>
              </a:rPr>
              <a:t>Judgment against Babylon          </a:t>
            </a:r>
          </a:p>
        </p:txBody>
      </p:sp>
      <p:sp>
        <p:nvSpPr>
          <p:cNvPr id="6" name="TextBox 5">
            <a:extLst>
              <a:ext uri="{FF2B5EF4-FFF2-40B4-BE49-F238E27FC236}">
                <a16:creationId xmlns:a16="http://schemas.microsoft.com/office/drawing/2014/main" id="{37C13E9D-913F-4BFF-9A20-EF06F1E63220}"/>
              </a:ext>
            </a:extLst>
          </p:cNvPr>
          <p:cNvSpPr txBox="1"/>
          <p:nvPr/>
        </p:nvSpPr>
        <p:spPr>
          <a:xfrm>
            <a:off x="8054234" y="-35857"/>
            <a:ext cx="1847589" cy="430887"/>
          </a:xfrm>
          <a:prstGeom prst="rect">
            <a:avLst/>
          </a:prstGeom>
          <a:solidFill>
            <a:srgbClr val="FFFF00"/>
          </a:solidFill>
        </p:spPr>
        <p:txBody>
          <a:bodyPr wrap="square" rtlCol="0">
            <a:spAutoFit/>
          </a:bodyPr>
          <a:lstStyle/>
          <a:p>
            <a:pPr algn="ctr"/>
            <a:r>
              <a:rPr lang="en-US" sz="2200" b="1" dirty="0">
                <a:solidFill>
                  <a:srgbClr val="FF0000"/>
                </a:solidFill>
              </a:rPr>
              <a:t>Chapter 50</a:t>
            </a:r>
          </a:p>
        </p:txBody>
      </p:sp>
    </p:spTree>
    <p:extLst>
      <p:ext uri="{BB962C8B-B14F-4D97-AF65-F5344CB8AC3E}">
        <p14:creationId xmlns:p14="http://schemas.microsoft.com/office/powerpoint/2010/main" val="1747022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8292</Words>
  <Application>Microsoft Office PowerPoint</Application>
  <PresentationFormat>Widescreen</PresentationFormat>
  <Paragraphs>490</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dc:creator>
  <cp:lastModifiedBy>Dan</cp:lastModifiedBy>
  <cp:revision>138</cp:revision>
  <cp:lastPrinted>2020-01-15T22:40:55Z</cp:lastPrinted>
  <dcterms:created xsi:type="dcterms:W3CDTF">2019-11-18T15:17:46Z</dcterms:created>
  <dcterms:modified xsi:type="dcterms:W3CDTF">2020-01-15T22:59:58Z</dcterms:modified>
</cp:coreProperties>
</file>