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93" r:id="rId2"/>
    <p:sldId id="545" r:id="rId3"/>
    <p:sldId id="546" r:id="rId4"/>
    <p:sldId id="547" r:id="rId5"/>
    <p:sldId id="496" r:id="rId6"/>
    <p:sldId id="548" r:id="rId7"/>
    <p:sldId id="549" r:id="rId8"/>
    <p:sldId id="550" r:id="rId9"/>
    <p:sldId id="542" r:id="rId10"/>
    <p:sldId id="556" r:id="rId11"/>
    <p:sldId id="557" r:id="rId12"/>
    <p:sldId id="558" r:id="rId13"/>
    <p:sldId id="543" r:id="rId14"/>
    <p:sldId id="559" r:id="rId15"/>
    <p:sldId id="560" r:id="rId16"/>
    <p:sldId id="544" r:id="rId17"/>
    <p:sldId id="561" r:id="rId18"/>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 initials="D" lastIdx="1" clrIdx="0">
    <p:extLst>
      <p:ext uri="{19B8F6BF-5375-455C-9EA6-DF929625EA0E}">
        <p15:presenceInfo xmlns:p15="http://schemas.microsoft.com/office/powerpoint/2012/main" userId="D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horzBarState="maximized">
    <p:restoredLeft sz="34580" autoAdjust="0"/>
    <p:restoredTop sz="86410"/>
  </p:normalViewPr>
  <p:slideViewPr>
    <p:cSldViewPr snapToGrid="0" showGuides="1">
      <p:cViewPr varScale="1">
        <p:scale>
          <a:sx n="94" d="100"/>
          <a:sy n="94" d="100"/>
        </p:scale>
        <p:origin x="66" y="48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7DB3E-007B-4D5E-9814-BC4D6C0D2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3C2168-7FBE-41DB-82B3-FBEE694F2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3587E7-44D1-43C3-B3CE-128E520CD521}"/>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068DDDA0-E972-4527-893D-B873A08186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4F96E3-D825-4971-B125-A170C6F9C26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70830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DAA08-B48E-43BC-A4EF-6BB7370CF7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97E2329-701C-4612-B3AD-29DF19FED2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D348BB-36DC-4B89-8CE1-855C438FB9B7}"/>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6C88C95F-4CCD-432E-8B16-05FB96064D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9EAB2B-C302-440B-9734-1B87057D17F2}"/>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85265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11494B-6CD9-4B3D-9801-36CFF12D1ED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E5D96E-F08A-4688-9DDB-39EB479542C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6BBD76-0397-4949-9054-17514BDE1DE6}"/>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C62A0350-BDB3-4E6C-8789-22941C6DB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06A390-F715-4CAF-920A-CB507BFE2D2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69449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6D0A0-CBD2-4EF8-BA47-C46B97A936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DEC1E9-BC87-4D1B-8E11-01F3071BE5E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C938A-BCD0-4360-9BCA-F02EF0764213}"/>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1CB88C5B-27B5-4DB6-BD02-8A79795AFD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0CEC6A-B3D8-4EDA-867B-D4B2F64229F6}"/>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39723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451FA-2624-4E80-89EF-A7CF37ABA16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B96CB56-7DE6-405C-B9EB-26759883243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3C9B79-B34A-40A8-9F06-34CA5B22FC71}"/>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78EF6AE6-2809-4DF1-AB65-30406FDEDC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F27844-3870-4801-8D36-EB3B96C2C3F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32985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F8638-BA8D-4BB6-9465-8DB2B88CFD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3B8DE4-40CA-466D-A7A8-181754DEDD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2FB460-BB16-4589-8C7E-F12ED4D432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DC66BAF-734C-40F6-BFE3-5490F00B8A0B}"/>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6" name="Footer Placeholder 5">
            <a:extLst>
              <a:ext uri="{FF2B5EF4-FFF2-40B4-BE49-F238E27FC236}">
                <a16:creationId xmlns:a16="http://schemas.microsoft.com/office/drawing/2014/main" id="{35FDC240-D5A7-4590-85BA-6EC304BEB4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FF1E6D-6C28-458E-BDF2-128419EE439A}"/>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245406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0481F-B607-40B3-98AC-CD444AEB3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1CD7C1-3969-4CE2-ACE4-63F928A14A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8D056C-2427-4720-9188-4ED2789A06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E1F316C-56CF-4C13-9448-48983B25160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20161F-CE2E-47EC-84A6-F8D14E88D5E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AC34A3-7C80-4576-AD2A-C2DD945920A4}"/>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8" name="Footer Placeholder 7">
            <a:extLst>
              <a:ext uri="{FF2B5EF4-FFF2-40B4-BE49-F238E27FC236}">
                <a16:creationId xmlns:a16="http://schemas.microsoft.com/office/drawing/2014/main" id="{4F0EEF36-5F79-48B1-9BD7-A7C9A72B8EE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E0E9B71-0B54-4E0E-94B2-24979CE95474}"/>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56920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CDE9C-A0B1-4B90-A36A-E83534A4652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52E44E0-AA38-40F5-89E3-49EF22BF0A5B}"/>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4" name="Footer Placeholder 3">
            <a:extLst>
              <a:ext uri="{FF2B5EF4-FFF2-40B4-BE49-F238E27FC236}">
                <a16:creationId xmlns:a16="http://schemas.microsoft.com/office/drawing/2014/main" id="{DA0D4880-2E30-4F38-88B7-AC74642FCBC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79D361B-1113-4B4F-8DD5-66A36A2B1787}"/>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548422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255DF1-A8CC-4B22-9439-9C13582C3FE7}"/>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3" name="Footer Placeholder 2">
            <a:extLst>
              <a:ext uri="{FF2B5EF4-FFF2-40B4-BE49-F238E27FC236}">
                <a16:creationId xmlns:a16="http://schemas.microsoft.com/office/drawing/2014/main" id="{12AC2A1B-1CCD-45A1-965D-33469F6116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C2BD6F-770F-4E4C-8346-32463075EC70}"/>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1982987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99DDA-1A9B-4215-ABD9-462746BCA2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60E619-A672-4468-86EF-9BD4A1434A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89ADF5F-E6D1-4FE0-8CF6-C6DB1ECA7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E6B47A-E503-44D8-8232-10A38F2E20D1}"/>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6" name="Footer Placeholder 5">
            <a:extLst>
              <a:ext uri="{FF2B5EF4-FFF2-40B4-BE49-F238E27FC236}">
                <a16:creationId xmlns:a16="http://schemas.microsoft.com/office/drawing/2014/main" id="{535EEC98-2BFA-40F0-BBB8-44B02F6F76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F340F4-FA6F-4981-B692-485C91AA496D}"/>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41464143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7BF5C-BD65-4CA2-B501-AF3CE4150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757B1E9-4D69-4913-A9F6-431FA7FEA71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CAEC7E7-5B1E-465D-8CAB-05EA568CC2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51D00B-3748-4F2E-ABFA-FC54634B20C3}"/>
              </a:ext>
            </a:extLst>
          </p:cNvPr>
          <p:cNvSpPr>
            <a:spLocks noGrp="1"/>
          </p:cNvSpPr>
          <p:nvPr>
            <p:ph type="dt" sz="half" idx="10"/>
          </p:nvPr>
        </p:nvSpPr>
        <p:spPr/>
        <p:txBody>
          <a:bodyPr/>
          <a:lstStyle/>
          <a:p>
            <a:fld id="{D0395C19-A85B-47DE-B3E9-BA2476CC9A50}" type="datetimeFigureOut">
              <a:rPr lang="en-US" smtClean="0"/>
              <a:t>1/22/2020</a:t>
            </a:fld>
            <a:endParaRPr lang="en-US"/>
          </a:p>
        </p:txBody>
      </p:sp>
      <p:sp>
        <p:nvSpPr>
          <p:cNvPr id="6" name="Footer Placeholder 5">
            <a:extLst>
              <a:ext uri="{FF2B5EF4-FFF2-40B4-BE49-F238E27FC236}">
                <a16:creationId xmlns:a16="http://schemas.microsoft.com/office/drawing/2014/main" id="{6693E875-991E-4EDE-AD46-C0FAEDD27E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0830E6-7EFA-4F40-826B-01B0DD254788}"/>
              </a:ext>
            </a:extLst>
          </p:cNvPr>
          <p:cNvSpPr>
            <a:spLocks noGrp="1"/>
          </p:cNvSpPr>
          <p:nvPr>
            <p:ph type="sldNum" sz="quarter" idx="12"/>
          </p:nvPr>
        </p:nvSpPr>
        <p:spPr/>
        <p:txBody>
          <a:bodyPr/>
          <a:lstStyle/>
          <a:p>
            <a:fld id="{9CE23B3C-DFBD-474B-A9EA-CC018DBF9A6F}" type="slidenum">
              <a:rPr lang="en-US" smtClean="0"/>
              <a:t>‹#›</a:t>
            </a:fld>
            <a:endParaRPr lang="en-US"/>
          </a:p>
        </p:txBody>
      </p:sp>
    </p:spTree>
    <p:extLst>
      <p:ext uri="{BB962C8B-B14F-4D97-AF65-F5344CB8AC3E}">
        <p14:creationId xmlns:p14="http://schemas.microsoft.com/office/powerpoint/2010/main" val="200041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35528-8218-4712-A890-7C49BEE7C3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F1987D-7C66-40F5-B410-187A65BAF5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6CE425-87A6-46FF-8D61-4A97236BC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395C19-A85B-47DE-B3E9-BA2476CC9A50}" type="datetimeFigureOut">
              <a:rPr lang="en-US" smtClean="0"/>
              <a:t>1/22/2020</a:t>
            </a:fld>
            <a:endParaRPr lang="en-US"/>
          </a:p>
        </p:txBody>
      </p:sp>
      <p:sp>
        <p:nvSpPr>
          <p:cNvPr id="5" name="Footer Placeholder 4">
            <a:extLst>
              <a:ext uri="{FF2B5EF4-FFF2-40B4-BE49-F238E27FC236}">
                <a16:creationId xmlns:a16="http://schemas.microsoft.com/office/drawing/2014/main" id="{531FFB33-C461-46DA-989A-31091241A7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54A06E5-CAA9-4CA5-8947-B4F0F17C16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23B3C-DFBD-474B-A9EA-CC018DBF9A6F}" type="slidenum">
              <a:rPr lang="en-US" smtClean="0"/>
              <a:t>‹#›</a:t>
            </a:fld>
            <a:endParaRPr lang="en-US"/>
          </a:p>
        </p:txBody>
      </p:sp>
    </p:spTree>
    <p:extLst>
      <p:ext uri="{BB962C8B-B14F-4D97-AF65-F5344CB8AC3E}">
        <p14:creationId xmlns:p14="http://schemas.microsoft.com/office/powerpoint/2010/main" val="2214057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98202"/>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6B349C24-BB4D-4999-8673-E37265000112}"/>
              </a:ext>
            </a:extLst>
          </p:cNvPr>
          <p:cNvSpPr/>
          <p:nvPr/>
        </p:nvSpPr>
        <p:spPr>
          <a:xfrm>
            <a:off x="270387" y="258097"/>
            <a:ext cx="11651226" cy="5647700"/>
          </a:xfrm>
          <a:prstGeom prst="rect">
            <a:avLst/>
          </a:prstGeom>
        </p:spPr>
        <p:txBody>
          <a:bodyPr wrap="square">
            <a:spAutoFit/>
          </a:bodyPr>
          <a:lstStyle/>
          <a:p>
            <a:pPr algn="ctr"/>
            <a:endParaRPr lang="en-US" sz="3200" b="1" dirty="0"/>
          </a:p>
          <a:p>
            <a:pPr algn="ctr"/>
            <a:endParaRPr lang="en-US" sz="3200" b="1" dirty="0"/>
          </a:p>
          <a:p>
            <a:pPr algn="ctr"/>
            <a:r>
              <a:rPr lang="en-US" sz="5400" b="1" dirty="0"/>
              <a:t>A STUDY OF JEREMIAH/LAMENTATIONS</a:t>
            </a:r>
          </a:p>
          <a:p>
            <a:pPr algn="ctr"/>
            <a:endParaRPr lang="en-US" sz="1000" b="1" dirty="0"/>
          </a:p>
          <a:p>
            <a:pPr algn="ctr"/>
            <a:r>
              <a:rPr lang="en-US" sz="4800" b="1" dirty="0"/>
              <a:t>Class Eight</a:t>
            </a:r>
          </a:p>
          <a:p>
            <a:pPr algn="ctr"/>
            <a:endParaRPr lang="en-US" sz="3200" b="1" dirty="0"/>
          </a:p>
          <a:p>
            <a:pPr algn="ctr"/>
            <a:r>
              <a:rPr lang="en-US" sz="3600" b="1" dirty="0"/>
              <a:t>Lamentations 1-5</a:t>
            </a:r>
          </a:p>
          <a:p>
            <a:pPr algn="ctr"/>
            <a:endParaRPr lang="en-US" sz="3600" b="1" dirty="0"/>
          </a:p>
          <a:p>
            <a:pPr algn="ctr"/>
            <a:r>
              <a:rPr lang="en-US" sz="2400" b="1" dirty="0"/>
              <a:t>January 22, 2020</a:t>
            </a:r>
            <a:endParaRPr lang="en-US" sz="1200" b="1" dirty="0"/>
          </a:p>
          <a:p>
            <a:pPr algn="ctr"/>
            <a:r>
              <a:rPr lang="en-US" sz="2800" b="1" dirty="0"/>
              <a:t>Palm Beach Lakes</a:t>
            </a:r>
          </a:p>
          <a:p>
            <a:pPr algn="ctr"/>
            <a:endParaRPr lang="en-US" sz="1100" b="1" dirty="0"/>
          </a:p>
          <a:p>
            <a:pPr algn="ctr"/>
            <a:r>
              <a:rPr lang="en-US" b="1" dirty="0"/>
              <a:t>Dan Jenkins</a:t>
            </a:r>
          </a:p>
        </p:txBody>
      </p:sp>
    </p:spTree>
    <p:extLst>
      <p:ext uri="{BB962C8B-B14F-4D97-AF65-F5344CB8AC3E}">
        <p14:creationId xmlns:p14="http://schemas.microsoft.com/office/powerpoint/2010/main" val="2561339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23274"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19  Remember my affliction and roaming, The wormwood and the gall. </a:t>
            </a:r>
          </a:p>
          <a:p>
            <a:pPr algn="just"/>
            <a:r>
              <a:rPr lang="en-US" sz="2200" b="1" dirty="0"/>
              <a:t>  20  My soul still remembers And sinks within me. </a:t>
            </a:r>
          </a:p>
          <a:p>
            <a:pPr algn="just"/>
            <a:r>
              <a:rPr lang="en-US" sz="2200" b="1" dirty="0"/>
              <a:t>  21  </a:t>
            </a:r>
            <a:r>
              <a:rPr lang="en-US" sz="2200" b="1" dirty="0">
                <a:solidFill>
                  <a:srgbClr val="FF0000"/>
                </a:solidFill>
              </a:rPr>
              <a:t>This I recall to my mind, Therefore I have hope</a:t>
            </a:r>
            <a:r>
              <a:rPr lang="en-US" sz="2200" b="1" dirty="0"/>
              <a:t>. </a:t>
            </a:r>
          </a:p>
          <a:p>
            <a:pPr algn="just"/>
            <a:r>
              <a:rPr lang="en-US" sz="2200" b="1" dirty="0"/>
              <a:t>  22  </a:t>
            </a:r>
            <a:r>
              <a:rPr lang="en-US" sz="2200" b="1" dirty="0">
                <a:solidFill>
                  <a:srgbClr val="FF0000"/>
                </a:solidFill>
              </a:rPr>
              <a:t>Through the LORD's mercies we are not consumed, Because His compassions fail not. </a:t>
            </a:r>
          </a:p>
          <a:p>
            <a:pPr algn="just"/>
            <a:r>
              <a:rPr lang="en-US" sz="2200" b="1" dirty="0">
                <a:solidFill>
                  <a:srgbClr val="FF0000"/>
                </a:solidFill>
              </a:rPr>
              <a:t>  23  They are new every morning; Great is Your faithfulness. </a:t>
            </a:r>
          </a:p>
          <a:p>
            <a:pPr algn="just"/>
            <a:r>
              <a:rPr lang="en-US" sz="2200" b="1" dirty="0">
                <a:solidFill>
                  <a:srgbClr val="FF0000"/>
                </a:solidFill>
              </a:rPr>
              <a:t>  24  "The LORD is my portion," says my soul, "Therefore I hope in Him!" </a:t>
            </a:r>
          </a:p>
          <a:p>
            <a:pPr algn="just"/>
            <a:r>
              <a:rPr lang="en-US" sz="2200" b="1" dirty="0"/>
              <a:t>  25  The LORD is good </a:t>
            </a:r>
            <a:r>
              <a:rPr lang="en-US" sz="2200" b="1" dirty="0">
                <a:solidFill>
                  <a:srgbClr val="FF0000"/>
                </a:solidFill>
              </a:rPr>
              <a:t>to those who wait for Him</a:t>
            </a:r>
            <a:r>
              <a:rPr lang="en-US" sz="2200" b="1" dirty="0"/>
              <a:t>, To the soul who seeks Him. </a:t>
            </a:r>
          </a:p>
          <a:p>
            <a:pPr algn="just"/>
            <a:r>
              <a:rPr lang="en-US" sz="2200" b="1" dirty="0"/>
              <a:t>  26  It is good that one should hope and wait quietly For the salvation of the LORD. </a:t>
            </a:r>
          </a:p>
          <a:p>
            <a:pPr algn="just"/>
            <a:r>
              <a:rPr lang="en-US" sz="2200" b="1" dirty="0"/>
              <a:t>  27  </a:t>
            </a:r>
            <a:r>
              <a:rPr lang="en-US" sz="2200" b="1" dirty="0">
                <a:solidFill>
                  <a:srgbClr val="FF0000"/>
                </a:solidFill>
              </a:rPr>
              <a:t>It is good for a man to bear The yoke in his youth</a:t>
            </a:r>
            <a:r>
              <a:rPr lang="en-US" sz="2200" b="1" dirty="0"/>
              <a:t>. </a:t>
            </a:r>
          </a:p>
          <a:p>
            <a:pPr algn="just"/>
            <a:r>
              <a:rPr lang="en-US" sz="2200" b="1" dirty="0"/>
              <a:t>  28  Let him sit alone and keep silent, Because God has laid it on him; </a:t>
            </a:r>
          </a:p>
          <a:p>
            <a:pPr algn="just"/>
            <a:r>
              <a:rPr lang="en-US" sz="2200" b="1" dirty="0"/>
              <a:t>  29  Let him put his mouth in the dust—There may yet be hope. </a:t>
            </a:r>
          </a:p>
          <a:p>
            <a:pPr algn="just"/>
            <a:r>
              <a:rPr lang="en-US" sz="2200" b="1" dirty="0"/>
              <a:t>  30  Let him give his cheek to the one who strikes him, And be full of reproach. </a:t>
            </a:r>
          </a:p>
          <a:p>
            <a:pPr algn="just"/>
            <a:r>
              <a:rPr lang="en-US" sz="2200" b="1" dirty="0"/>
              <a:t>  31  For </a:t>
            </a:r>
            <a:r>
              <a:rPr lang="en-US" sz="2200" b="1" dirty="0">
                <a:solidFill>
                  <a:srgbClr val="FF0000"/>
                </a:solidFill>
              </a:rPr>
              <a:t>the Lord will not cast off forever</a:t>
            </a:r>
            <a:r>
              <a:rPr lang="en-US" sz="2200" b="1" dirty="0"/>
              <a:t>. </a:t>
            </a:r>
          </a:p>
          <a:p>
            <a:pPr algn="just"/>
            <a:r>
              <a:rPr lang="en-US" sz="2200" b="1" dirty="0"/>
              <a:t>  32  </a:t>
            </a:r>
            <a:r>
              <a:rPr lang="en-US" sz="2200" b="1" dirty="0">
                <a:solidFill>
                  <a:srgbClr val="FF0000"/>
                </a:solidFill>
              </a:rPr>
              <a:t>Though He causes grief, Yet He will show compassion According to the multitude of His mercies. </a:t>
            </a:r>
          </a:p>
          <a:p>
            <a:pPr algn="just"/>
            <a:r>
              <a:rPr lang="en-US" sz="2200" b="1" dirty="0"/>
              <a:t>  33  For </a:t>
            </a:r>
            <a:r>
              <a:rPr lang="en-US" sz="2200" b="1" dirty="0">
                <a:solidFill>
                  <a:srgbClr val="FF0000"/>
                </a:solidFill>
              </a:rPr>
              <a:t>He does not afflict willingly</a:t>
            </a:r>
            <a:r>
              <a:rPr lang="en-US" sz="2200" b="1" dirty="0"/>
              <a:t>, Nor grieve the children of men. </a:t>
            </a:r>
          </a:p>
          <a:p>
            <a:pPr algn="just"/>
            <a:r>
              <a:rPr lang="en-US" sz="2200" b="1" dirty="0"/>
              <a:t>  34  To crush under one's feet All the prisoners of the earth, </a:t>
            </a:r>
          </a:p>
          <a:p>
            <a:pPr algn="just"/>
            <a:r>
              <a:rPr lang="en-US" sz="2200" b="1" dirty="0"/>
              <a:t>  35  To turn aside the justice due a man Before the face of the Most High,</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3</a:t>
            </a:r>
          </a:p>
        </p:txBody>
      </p:sp>
      <p:sp>
        <p:nvSpPr>
          <p:cNvPr id="5" name="TextBox 4">
            <a:extLst>
              <a:ext uri="{FF2B5EF4-FFF2-40B4-BE49-F238E27FC236}">
                <a16:creationId xmlns:a16="http://schemas.microsoft.com/office/drawing/2014/main" id="{CAB8FD6E-9112-4D41-AFD8-359472EAC5C9}"/>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Jeremiah—Affliction &amp; Hope</a:t>
            </a:r>
          </a:p>
        </p:txBody>
      </p:sp>
    </p:spTree>
    <p:extLst>
      <p:ext uri="{BB962C8B-B14F-4D97-AF65-F5344CB8AC3E}">
        <p14:creationId xmlns:p14="http://schemas.microsoft.com/office/powerpoint/2010/main" val="3357738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23274"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36  Or subvert a man in his cause—The Lord does not approve. </a:t>
            </a:r>
          </a:p>
          <a:p>
            <a:pPr algn="just"/>
            <a:r>
              <a:rPr lang="en-US" sz="2200" b="1" dirty="0"/>
              <a:t>  37  Who is he who speaks and it comes to pass, When the Lord has not commanded it? </a:t>
            </a:r>
          </a:p>
          <a:p>
            <a:pPr algn="just"/>
            <a:r>
              <a:rPr lang="en-US" sz="2200" b="1" dirty="0"/>
              <a:t>  38  Is it not from the mouth of the Most High That woe and well-being proceed? </a:t>
            </a:r>
          </a:p>
          <a:p>
            <a:pPr algn="just"/>
            <a:r>
              <a:rPr lang="en-US" sz="2200" b="1" dirty="0"/>
              <a:t>  39  </a:t>
            </a:r>
            <a:r>
              <a:rPr lang="en-US" sz="2200" b="1" dirty="0">
                <a:solidFill>
                  <a:srgbClr val="FF0000"/>
                </a:solidFill>
              </a:rPr>
              <a:t>Why should a living man complain, A man for the punishment of his sins</a:t>
            </a:r>
            <a:r>
              <a:rPr lang="en-US" sz="2200" b="1" dirty="0"/>
              <a:t>? </a:t>
            </a:r>
          </a:p>
          <a:p>
            <a:pPr algn="just"/>
            <a:r>
              <a:rPr lang="en-US" sz="2200" b="1" dirty="0"/>
              <a:t>  40  Let us search out and </a:t>
            </a:r>
            <a:r>
              <a:rPr lang="en-US" sz="2200" b="1" dirty="0">
                <a:solidFill>
                  <a:srgbClr val="FF0000"/>
                </a:solidFill>
              </a:rPr>
              <a:t>examine our ways</a:t>
            </a:r>
            <a:r>
              <a:rPr lang="en-US" sz="2200" b="1" dirty="0"/>
              <a:t>, And </a:t>
            </a:r>
            <a:r>
              <a:rPr lang="en-US" sz="2200" b="1" dirty="0">
                <a:solidFill>
                  <a:srgbClr val="FF0000"/>
                </a:solidFill>
              </a:rPr>
              <a:t>turn back to the LORD</a:t>
            </a:r>
            <a:r>
              <a:rPr lang="en-US" sz="2200" b="1" dirty="0"/>
              <a:t>; </a:t>
            </a:r>
          </a:p>
          <a:p>
            <a:pPr algn="just"/>
            <a:r>
              <a:rPr lang="en-US" sz="2200" b="1" dirty="0"/>
              <a:t>  41  Let us lift our hearts and hands To God in heaven. </a:t>
            </a:r>
          </a:p>
          <a:p>
            <a:pPr algn="just"/>
            <a:r>
              <a:rPr lang="en-US" sz="2200" b="1" dirty="0"/>
              <a:t>  42  We have transgressed and rebelled; You have not pardoned. </a:t>
            </a:r>
          </a:p>
          <a:p>
            <a:pPr algn="just"/>
            <a:r>
              <a:rPr lang="en-US" sz="2200" b="1" dirty="0"/>
              <a:t>  43  You have </a:t>
            </a:r>
            <a:r>
              <a:rPr lang="en-US" sz="2200" b="1" dirty="0">
                <a:solidFill>
                  <a:srgbClr val="FF0000"/>
                </a:solidFill>
              </a:rPr>
              <a:t>covered Yourself with anger And pursued us</a:t>
            </a:r>
            <a:r>
              <a:rPr lang="en-US" sz="2200" b="1" dirty="0"/>
              <a:t>; You have slain and not pitied. </a:t>
            </a:r>
          </a:p>
          <a:p>
            <a:pPr algn="just"/>
            <a:r>
              <a:rPr lang="en-US" sz="2200" b="1" dirty="0"/>
              <a:t>  44  You </a:t>
            </a:r>
            <a:r>
              <a:rPr lang="en-US" sz="2200" b="1" dirty="0">
                <a:solidFill>
                  <a:srgbClr val="FF0000"/>
                </a:solidFill>
              </a:rPr>
              <a:t>have covered Yourself with a cloud, That prayer should not pass through</a:t>
            </a:r>
            <a:r>
              <a:rPr lang="en-US" sz="2200" b="1" dirty="0"/>
              <a:t>. </a:t>
            </a:r>
          </a:p>
          <a:p>
            <a:pPr algn="just"/>
            <a:r>
              <a:rPr lang="en-US" sz="2200" b="1" dirty="0"/>
              <a:t>  45  You have made us an offscouring and refuse In the midst of the peoples. </a:t>
            </a:r>
          </a:p>
          <a:p>
            <a:pPr algn="just"/>
            <a:r>
              <a:rPr lang="en-US" sz="2200" b="1" dirty="0"/>
              <a:t>  46  All our enemies Have opened their mouths against us. </a:t>
            </a:r>
          </a:p>
          <a:p>
            <a:pPr algn="just"/>
            <a:r>
              <a:rPr lang="en-US" sz="2200" b="1" dirty="0"/>
              <a:t>  47  Fear and a snare have come upon us, Desolation and destruction. </a:t>
            </a:r>
          </a:p>
          <a:p>
            <a:pPr algn="just"/>
            <a:r>
              <a:rPr lang="en-US" sz="2200" b="1" dirty="0"/>
              <a:t>  48  My eyes overflow with rivers of water For the destruction of the daughter of my people. </a:t>
            </a:r>
          </a:p>
          <a:p>
            <a:pPr algn="just"/>
            <a:r>
              <a:rPr lang="en-US" sz="2200" b="1" dirty="0"/>
              <a:t>  49  My eyes flow and do not cease, Without interruption, </a:t>
            </a:r>
          </a:p>
          <a:p>
            <a:pPr algn="just"/>
            <a:r>
              <a:rPr lang="en-US" sz="2200" b="1" dirty="0"/>
              <a:t>  50  </a:t>
            </a:r>
            <a:r>
              <a:rPr lang="en-US" sz="2200" b="1" dirty="0">
                <a:solidFill>
                  <a:srgbClr val="FF0000"/>
                </a:solidFill>
              </a:rPr>
              <a:t>Till the LORD from heaven Looks down and sees</a:t>
            </a:r>
            <a:r>
              <a:rPr lang="en-US" sz="2200" b="1" dirty="0"/>
              <a:t>. </a:t>
            </a:r>
          </a:p>
          <a:p>
            <a:pPr algn="just"/>
            <a:r>
              <a:rPr lang="en-US" sz="2200" b="1" dirty="0"/>
              <a:t>  51  My eyes bring suffering to my soul Because of all the daughters of my city. </a:t>
            </a:r>
          </a:p>
          <a:p>
            <a:pPr algn="just"/>
            <a:r>
              <a:rPr lang="en-US" sz="2200" b="1" dirty="0"/>
              <a:t>  52  My enemies without cause </a:t>
            </a:r>
            <a:r>
              <a:rPr lang="en-US" sz="2200" b="1" dirty="0">
                <a:solidFill>
                  <a:srgbClr val="FF0000"/>
                </a:solidFill>
              </a:rPr>
              <a:t>Hunted me down like a bird</a:t>
            </a:r>
            <a:r>
              <a:rPr lang="en-US" sz="2200" b="1" dirty="0"/>
              <a:t>. </a:t>
            </a:r>
          </a:p>
          <a:p>
            <a:pPr algn="just"/>
            <a:r>
              <a:rPr lang="en-US" sz="2200" b="1" dirty="0"/>
              <a:t>  53  They </a:t>
            </a:r>
            <a:r>
              <a:rPr lang="en-US" sz="2200" b="1" dirty="0">
                <a:solidFill>
                  <a:srgbClr val="FF0000"/>
                </a:solidFill>
              </a:rPr>
              <a:t>silenced my life </a:t>
            </a:r>
            <a:r>
              <a:rPr lang="en-US" sz="2200" b="1" dirty="0"/>
              <a:t>in the pit And </a:t>
            </a:r>
            <a:r>
              <a:rPr lang="en-US" sz="2200" b="1" dirty="0">
                <a:solidFill>
                  <a:srgbClr val="FF0000"/>
                </a:solidFill>
              </a:rPr>
              <a:t>threw stones </a:t>
            </a:r>
            <a:r>
              <a:rPr lang="en-US" sz="2200" b="1" dirty="0"/>
              <a:t>at me. </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3</a:t>
            </a:r>
          </a:p>
        </p:txBody>
      </p:sp>
      <p:sp>
        <p:nvSpPr>
          <p:cNvPr id="5" name="TextBox 4">
            <a:extLst>
              <a:ext uri="{FF2B5EF4-FFF2-40B4-BE49-F238E27FC236}">
                <a16:creationId xmlns:a16="http://schemas.microsoft.com/office/drawing/2014/main" id="{76043B3B-4B74-4695-A22E-C82AF220CBD8}"/>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Jeremiah—Affliction &amp; Hope</a:t>
            </a:r>
          </a:p>
        </p:txBody>
      </p:sp>
    </p:spTree>
    <p:extLst>
      <p:ext uri="{BB962C8B-B14F-4D97-AF65-F5344CB8AC3E}">
        <p14:creationId xmlns:p14="http://schemas.microsoft.com/office/powerpoint/2010/main" val="238669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23274"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54  The waters flowed over my head; I said, "I am cut off!" </a:t>
            </a:r>
          </a:p>
          <a:p>
            <a:pPr algn="just"/>
            <a:r>
              <a:rPr lang="en-US" sz="2200" b="1" dirty="0"/>
              <a:t>  55  </a:t>
            </a:r>
            <a:r>
              <a:rPr lang="en-US" sz="2200" b="1" dirty="0">
                <a:solidFill>
                  <a:srgbClr val="FF0000"/>
                </a:solidFill>
              </a:rPr>
              <a:t>I called on Your name, O LORD</a:t>
            </a:r>
            <a:r>
              <a:rPr lang="en-US" sz="2200" b="1" dirty="0"/>
              <a:t>, From the lowest pit. </a:t>
            </a:r>
          </a:p>
          <a:p>
            <a:pPr algn="just"/>
            <a:r>
              <a:rPr lang="en-US" sz="2200" b="1" dirty="0"/>
              <a:t>  56  </a:t>
            </a:r>
            <a:r>
              <a:rPr lang="en-US" sz="2200" b="1" dirty="0">
                <a:solidFill>
                  <a:srgbClr val="FF0000"/>
                </a:solidFill>
              </a:rPr>
              <a:t>You have heard my voice</a:t>
            </a:r>
            <a:r>
              <a:rPr lang="en-US" sz="2200" b="1" dirty="0"/>
              <a:t>: "Do not hide Your ear From my sighing, from my cry for help." </a:t>
            </a:r>
          </a:p>
          <a:p>
            <a:pPr algn="just"/>
            <a:r>
              <a:rPr lang="en-US" sz="2200" b="1" dirty="0"/>
              <a:t>  57  You drew near </a:t>
            </a:r>
            <a:r>
              <a:rPr lang="en-US" sz="2200" b="1" dirty="0">
                <a:solidFill>
                  <a:srgbClr val="FF0000"/>
                </a:solidFill>
              </a:rPr>
              <a:t>on the day I called on You</a:t>
            </a:r>
            <a:r>
              <a:rPr lang="en-US" sz="2200" b="1" dirty="0"/>
              <a:t>, And said, "Do not fear!" </a:t>
            </a:r>
          </a:p>
          <a:p>
            <a:pPr algn="just"/>
            <a:r>
              <a:rPr lang="en-US" sz="2200" b="1" dirty="0"/>
              <a:t>  58  O Lord, You have pleaded the case for my soul; You have redeemed my life. </a:t>
            </a:r>
          </a:p>
          <a:p>
            <a:pPr algn="just"/>
            <a:r>
              <a:rPr lang="en-US" sz="2200" b="1" dirty="0"/>
              <a:t>  59  O LORD, You have seen how I am wronged; </a:t>
            </a:r>
            <a:r>
              <a:rPr lang="en-US" sz="2200" b="1" dirty="0">
                <a:solidFill>
                  <a:srgbClr val="FF0000"/>
                </a:solidFill>
              </a:rPr>
              <a:t>Judge my case</a:t>
            </a:r>
            <a:r>
              <a:rPr lang="en-US" sz="2200" b="1" dirty="0"/>
              <a:t>. </a:t>
            </a:r>
          </a:p>
          <a:p>
            <a:pPr algn="just"/>
            <a:r>
              <a:rPr lang="en-US" sz="2200" b="1" dirty="0"/>
              <a:t>  60  You have seen all their vengeance, All their schemes against me. </a:t>
            </a:r>
          </a:p>
          <a:p>
            <a:pPr algn="just"/>
            <a:r>
              <a:rPr lang="en-US" sz="2200" b="1" dirty="0"/>
              <a:t>  61  You have heard their reproach, O LORD, All their schemes against me, </a:t>
            </a:r>
          </a:p>
          <a:p>
            <a:pPr algn="just"/>
            <a:r>
              <a:rPr lang="en-US" sz="2200" b="1" dirty="0"/>
              <a:t>  62  The lips of my enemies And their whispering against me all the day. </a:t>
            </a:r>
          </a:p>
          <a:p>
            <a:pPr algn="just"/>
            <a:r>
              <a:rPr lang="en-US" sz="2200" b="1" dirty="0"/>
              <a:t>  63  Look at their sitting down and their rising up; I am their taunting song. </a:t>
            </a:r>
          </a:p>
          <a:p>
            <a:pPr algn="just"/>
            <a:r>
              <a:rPr lang="en-US" sz="2200" b="1" dirty="0"/>
              <a:t>  64  </a:t>
            </a:r>
            <a:r>
              <a:rPr lang="en-US" sz="2200" b="1" dirty="0">
                <a:solidFill>
                  <a:srgbClr val="FF0000"/>
                </a:solidFill>
              </a:rPr>
              <a:t>Repay them,</a:t>
            </a:r>
            <a:r>
              <a:rPr lang="en-US" sz="2200" b="1" dirty="0"/>
              <a:t> O LORD, </a:t>
            </a:r>
            <a:r>
              <a:rPr lang="en-US" sz="2200" b="1" dirty="0">
                <a:solidFill>
                  <a:srgbClr val="FF0000"/>
                </a:solidFill>
              </a:rPr>
              <a:t>According to the work of their hands</a:t>
            </a:r>
            <a:r>
              <a:rPr lang="en-US" sz="2200" b="1" dirty="0"/>
              <a:t>. </a:t>
            </a:r>
          </a:p>
          <a:p>
            <a:pPr algn="just"/>
            <a:r>
              <a:rPr lang="en-US" sz="2200" b="1" dirty="0"/>
              <a:t>  65  Give them a veiled heart; Your curse be upon them! </a:t>
            </a:r>
          </a:p>
          <a:p>
            <a:pPr algn="just"/>
            <a:r>
              <a:rPr lang="en-US" sz="2200" b="1" dirty="0"/>
              <a:t>  66  </a:t>
            </a:r>
            <a:r>
              <a:rPr lang="en-US" sz="2200" b="1" dirty="0">
                <a:solidFill>
                  <a:srgbClr val="FF0000"/>
                </a:solidFill>
              </a:rPr>
              <a:t>In Your anger, Pursue and destroy them From under the heavens of the LORD</a:t>
            </a:r>
            <a:r>
              <a:rPr lang="en-US" sz="2200" b="1" dirty="0"/>
              <a:t>. </a:t>
            </a:r>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3</a:t>
            </a:r>
          </a:p>
        </p:txBody>
      </p:sp>
      <p:sp>
        <p:nvSpPr>
          <p:cNvPr id="5" name="TextBox 4">
            <a:extLst>
              <a:ext uri="{FF2B5EF4-FFF2-40B4-BE49-F238E27FC236}">
                <a16:creationId xmlns:a16="http://schemas.microsoft.com/office/drawing/2014/main" id="{A54117EC-4CCA-4981-923C-41433C46AC77}"/>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Jeremiah—Affliction &amp; Hope</a:t>
            </a:r>
          </a:p>
        </p:txBody>
      </p:sp>
    </p:spTree>
    <p:extLst>
      <p:ext uri="{BB962C8B-B14F-4D97-AF65-F5344CB8AC3E}">
        <p14:creationId xmlns:p14="http://schemas.microsoft.com/office/powerpoint/2010/main" val="16884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  How the gold has become dim! How changed the fine gold! The </a:t>
            </a:r>
            <a:r>
              <a:rPr lang="en-US" sz="2200" b="1" dirty="0">
                <a:solidFill>
                  <a:srgbClr val="FF0000"/>
                </a:solidFill>
              </a:rPr>
              <a:t>stones of the sanctuary are scattered</a:t>
            </a:r>
            <a:r>
              <a:rPr lang="en-US" sz="2200" b="1" dirty="0"/>
              <a:t> At the head of every street. </a:t>
            </a:r>
          </a:p>
          <a:p>
            <a:pPr algn="just"/>
            <a:r>
              <a:rPr lang="en-US" sz="2200" b="1" dirty="0"/>
              <a:t>  2  The </a:t>
            </a:r>
            <a:r>
              <a:rPr lang="en-US" sz="2200" b="1" dirty="0">
                <a:solidFill>
                  <a:srgbClr val="FF0000"/>
                </a:solidFill>
              </a:rPr>
              <a:t>precious sons of Zion</a:t>
            </a:r>
            <a:r>
              <a:rPr lang="en-US" sz="2200" b="1" dirty="0"/>
              <a:t>, Valuable as fine gold, How they are regarded as clay pots, The work of the hands of the potter! </a:t>
            </a:r>
          </a:p>
          <a:p>
            <a:pPr algn="just"/>
            <a:r>
              <a:rPr lang="en-US" sz="2200" b="1" dirty="0"/>
              <a:t>  3  Even the jackals present their breasts To nurse their young; But the </a:t>
            </a:r>
            <a:r>
              <a:rPr lang="en-US" sz="2200" b="1" dirty="0">
                <a:solidFill>
                  <a:srgbClr val="FF0000"/>
                </a:solidFill>
              </a:rPr>
              <a:t>daughter of my people </a:t>
            </a:r>
            <a:r>
              <a:rPr lang="en-US" sz="2200" b="1" dirty="0"/>
              <a:t>is cruel, Like </a:t>
            </a:r>
            <a:r>
              <a:rPr lang="en-US" sz="2200" b="1" dirty="0">
                <a:solidFill>
                  <a:srgbClr val="FF0000"/>
                </a:solidFill>
              </a:rPr>
              <a:t>ostriches in the wilderness</a:t>
            </a:r>
            <a:r>
              <a:rPr lang="en-US" sz="2200" b="1" dirty="0"/>
              <a:t>. </a:t>
            </a:r>
          </a:p>
          <a:p>
            <a:pPr algn="just"/>
            <a:r>
              <a:rPr lang="en-US" sz="2200" b="1" dirty="0"/>
              <a:t>  4  The tongue of the infant clings To the roof of its mouth for thirst; The young children ask for bread, But no one breaks it for them. </a:t>
            </a:r>
          </a:p>
          <a:p>
            <a:pPr algn="just"/>
            <a:r>
              <a:rPr lang="en-US" sz="2200" b="1" dirty="0"/>
              <a:t>  5  Those who ate delicacies Are desolate in the streets; Those who were brought up in scarlet Embrace ash heaps. </a:t>
            </a:r>
          </a:p>
          <a:p>
            <a:pPr algn="just"/>
            <a:r>
              <a:rPr lang="en-US" sz="2200" b="1" dirty="0"/>
              <a:t>  6  The punishment of the iniquity of the daughter of my people Is </a:t>
            </a:r>
            <a:r>
              <a:rPr lang="en-US" sz="2200" b="1" dirty="0">
                <a:solidFill>
                  <a:srgbClr val="FF0000"/>
                </a:solidFill>
              </a:rPr>
              <a:t>greater than the punishment of the sin of Sodom</a:t>
            </a:r>
            <a:r>
              <a:rPr lang="en-US" sz="2200" b="1" dirty="0"/>
              <a:t>, Which was overthrown in a moment, </a:t>
            </a:r>
            <a:r>
              <a:rPr lang="en-US" sz="2200" b="1" dirty="0">
                <a:solidFill>
                  <a:srgbClr val="FF0000"/>
                </a:solidFill>
              </a:rPr>
              <a:t>With no hand to help her</a:t>
            </a:r>
            <a:r>
              <a:rPr lang="en-US" sz="2200" b="1" dirty="0"/>
              <a:t>! </a:t>
            </a:r>
          </a:p>
          <a:p>
            <a:pPr algn="just"/>
            <a:r>
              <a:rPr lang="en-US" sz="2200" b="1" dirty="0"/>
              <a:t>  7  Her </a:t>
            </a:r>
            <a:r>
              <a:rPr lang="en-US" sz="2200" b="1" dirty="0">
                <a:solidFill>
                  <a:srgbClr val="FF0000"/>
                </a:solidFill>
              </a:rPr>
              <a:t>Nazirites were brighter </a:t>
            </a:r>
            <a:r>
              <a:rPr lang="en-US" sz="2200" b="1" dirty="0"/>
              <a:t>than snow And whiter than milk; They were more ruddy in body than rubies, Like sapphire in their appearance. </a:t>
            </a:r>
          </a:p>
          <a:p>
            <a:pPr algn="just"/>
            <a:r>
              <a:rPr lang="en-US" sz="2200" b="1" dirty="0"/>
              <a:t>  8  </a:t>
            </a:r>
            <a:r>
              <a:rPr lang="en-US" sz="2200" b="1" dirty="0">
                <a:solidFill>
                  <a:srgbClr val="FF0000"/>
                </a:solidFill>
              </a:rPr>
              <a:t>Now their appearance is blacker</a:t>
            </a:r>
            <a:r>
              <a:rPr lang="en-US" sz="2200" b="1" dirty="0"/>
              <a:t> than soot; They go unrecognized in the streets; Their skin clings to their bones, It has become as dry as wood. </a:t>
            </a:r>
          </a:p>
          <a:p>
            <a:pPr algn="just"/>
            <a:r>
              <a:rPr lang="en-US" sz="2200" b="1" dirty="0"/>
              <a:t>  9  </a:t>
            </a:r>
            <a:r>
              <a:rPr lang="en-US" sz="2200" b="1" dirty="0">
                <a:solidFill>
                  <a:srgbClr val="FF0000"/>
                </a:solidFill>
              </a:rPr>
              <a:t>Those slain by the sword are better off Than those who die of hunger</a:t>
            </a:r>
            <a:r>
              <a:rPr lang="en-US" sz="2200" b="1" dirty="0"/>
              <a:t>; For these pine away, Stricken for lack of the fruits of the field.</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4</a:t>
            </a:r>
          </a:p>
        </p:txBody>
      </p:sp>
      <p:sp>
        <p:nvSpPr>
          <p:cNvPr id="5" name="TextBox 4">
            <a:extLst>
              <a:ext uri="{FF2B5EF4-FFF2-40B4-BE49-F238E27FC236}">
                <a16:creationId xmlns:a16="http://schemas.microsoft.com/office/drawing/2014/main" id="{F8195877-8230-47F8-AF8D-3B5F78803DC8}"/>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Total Devastation of Jews</a:t>
            </a:r>
          </a:p>
        </p:txBody>
      </p:sp>
    </p:spTree>
    <p:extLst>
      <p:ext uri="{BB962C8B-B14F-4D97-AF65-F5344CB8AC3E}">
        <p14:creationId xmlns:p14="http://schemas.microsoft.com/office/powerpoint/2010/main" val="1957722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10  The hands of the </a:t>
            </a:r>
            <a:r>
              <a:rPr lang="en-US" sz="2200" b="1" dirty="0">
                <a:solidFill>
                  <a:srgbClr val="FF0000"/>
                </a:solidFill>
              </a:rPr>
              <a:t>compassionate women Have cooked their own children;</a:t>
            </a:r>
            <a:r>
              <a:rPr lang="en-US" sz="2200" b="1" dirty="0"/>
              <a:t> They became food for them In the destruction of the daughter of my people. </a:t>
            </a:r>
          </a:p>
          <a:p>
            <a:pPr algn="just"/>
            <a:r>
              <a:rPr lang="en-US" sz="2200" b="1" dirty="0"/>
              <a:t>  11  </a:t>
            </a:r>
            <a:r>
              <a:rPr lang="en-US" sz="2200" b="1" dirty="0">
                <a:solidFill>
                  <a:srgbClr val="FF0000"/>
                </a:solidFill>
              </a:rPr>
              <a:t>The LORD has fulfilled His fury</a:t>
            </a:r>
            <a:r>
              <a:rPr lang="en-US" sz="2200" b="1" dirty="0"/>
              <a:t>, He has poured out His fierce anger. He kindled a fire in Zion, And it has devoured its foundations. </a:t>
            </a:r>
          </a:p>
          <a:p>
            <a:pPr algn="just"/>
            <a:r>
              <a:rPr lang="en-US" sz="2200" b="1" dirty="0"/>
              <a:t>  12  The kings of the earth, And all inhabitants of the world, </a:t>
            </a:r>
            <a:r>
              <a:rPr lang="en-US" sz="2200" b="1" dirty="0">
                <a:solidFill>
                  <a:srgbClr val="FF0000"/>
                </a:solidFill>
              </a:rPr>
              <a:t>Would not have believed </a:t>
            </a:r>
            <a:r>
              <a:rPr lang="en-US" sz="2200" b="1" dirty="0"/>
              <a:t>That the adversary and the enemy Could enter the gates of Jerusalem— </a:t>
            </a:r>
          </a:p>
          <a:p>
            <a:pPr algn="just"/>
            <a:r>
              <a:rPr lang="en-US" sz="2200" b="1" dirty="0"/>
              <a:t>  13  </a:t>
            </a:r>
            <a:r>
              <a:rPr lang="en-US" sz="2200" b="1" dirty="0">
                <a:solidFill>
                  <a:srgbClr val="FF0000"/>
                </a:solidFill>
              </a:rPr>
              <a:t>Because of the sins of her prophets</a:t>
            </a:r>
            <a:r>
              <a:rPr lang="en-US" sz="2200" b="1" dirty="0"/>
              <a:t> And the iniquities of </a:t>
            </a:r>
            <a:r>
              <a:rPr lang="en-US" sz="2200" b="1" dirty="0">
                <a:solidFill>
                  <a:srgbClr val="FF0000"/>
                </a:solidFill>
              </a:rPr>
              <a:t>her priests</a:t>
            </a:r>
            <a:r>
              <a:rPr lang="en-US" sz="2200" b="1" dirty="0"/>
              <a:t>, Who shed in her midst The blood of the just. </a:t>
            </a:r>
          </a:p>
          <a:p>
            <a:pPr algn="just"/>
            <a:r>
              <a:rPr lang="en-US" sz="2200" b="1" dirty="0"/>
              <a:t>  14  They wandered blind in the streets; They have defiled themselves with blood, So that no one would touch their garments. </a:t>
            </a:r>
          </a:p>
          <a:p>
            <a:pPr algn="just"/>
            <a:r>
              <a:rPr lang="en-US" sz="2200" b="1" dirty="0"/>
              <a:t>  15  They cried out to them, "Go away, unclean! Go away, go away, Do not touch us!" When they fled and wandered, Those among the nations said, "They shall no longer dwell here." </a:t>
            </a:r>
          </a:p>
          <a:p>
            <a:pPr algn="just"/>
            <a:r>
              <a:rPr lang="en-US" sz="2200" b="1" dirty="0"/>
              <a:t>  16  </a:t>
            </a:r>
            <a:r>
              <a:rPr lang="en-US" sz="2200" b="1" dirty="0">
                <a:solidFill>
                  <a:srgbClr val="FF0000"/>
                </a:solidFill>
              </a:rPr>
              <a:t>The face of the LORD scattered them</a:t>
            </a:r>
            <a:r>
              <a:rPr lang="en-US" sz="2200" b="1" dirty="0"/>
              <a:t>; He </a:t>
            </a:r>
            <a:r>
              <a:rPr lang="en-US" sz="2200" b="1" dirty="0">
                <a:solidFill>
                  <a:srgbClr val="FF0000"/>
                </a:solidFill>
              </a:rPr>
              <a:t>no longer regards them</a:t>
            </a:r>
            <a:r>
              <a:rPr lang="en-US" sz="2200" b="1" dirty="0"/>
              <a:t>. The people do not respect the priests Nor show favor to the elders. </a:t>
            </a:r>
          </a:p>
          <a:p>
            <a:pPr algn="just"/>
            <a:r>
              <a:rPr lang="en-US" sz="2200" b="1" dirty="0"/>
              <a:t>  17  Still </a:t>
            </a:r>
            <a:r>
              <a:rPr lang="en-US" sz="2200" b="1" dirty="0">
                <a:solidFill>
                  <a:srgbClr val="FF0000"/>
                </a:solidFill>
              </a:rPr>
              <a:t>our eyes failed us, Watching vainly for our help</a:t>
            </a:r>
            <a:r>
              <a:rPr lang="en-US" sz="2200" b="1" dirty="0"/>
              <a:t>; In our watching we watched For a nation that could not save us. </a:t>
            </a:r>
          </a:p>
          <a:p>
            <a:pPr algn="just"/>
            <a:r>
              <a:rPr lang="en-US" sz="2200" b="1" dirty="0"/>
              <a:t>  18  They tracked our steps So that we could not walk in our streets. </a:t>
            </a:r>
            <a:r>
              <a:rPr lang="en-US" sz="2200" b="1" dirty="0">
                <a:solidFill>
                  <a:srgbClr val="FF0000"/>
                </a:solidFill>
              </a:rPr>
              <a:t>Our end was near; Our days were over, For our end had come. </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4</a:t>
            </a:r>
          </a:p>
        </p:txBody>
      </p:sp>
      <p:sp>
        <p:nvSpPr>
          <p:cNvPr id="5" name="TextBox 4">
            <a:extLst>
              <a:ext uri="{FF2B5EF4-FFF2-40B4-BE49-F238E27FC236}">
                <a16:creationId xmlns:a16="http://schemas.microsoft.com/office/drawing/2014/main" id="{BF45CC25-383F-4C17-9B96-3EA6F1CEF13A}"/>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Total Devastation of Jews</a:t>
            </a:r>
          </a:p>
        </p:txBody>
      </p:sp>
    </p:spTree>
    <p:extLst>
      <p:ext uri="{BB962C8B-B14F-4D97-AF65-F5344CB8AC3E}">
        <p14:creationId xmlns:p14="http://schemas.microsoft.com/office/powerpoint/2010/main" val="440489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19  Our </a:t>
            </a:r>
            <a:r>
              <a:rPr lang="en-US" sz="2200" b="1" dirty="0">
                <a:solidFill>
                  <a:srgbClr val="FF0000"/>
                </a:solidFill>
              </a:rPr>
              <a:t>pursuers were swifter Than the eagles </a:t>
            </a:r>
            <a:r>
              <a:rPr lang="en-US" sz="2200" b="1" dirty="0"/>
              <a:t>of the heavens. They pursued us on the mountains And </a:t>
            </a:r>
            <a:r>
              <a:rPr lang="en-US" sz="2200" b="1" dirty="0">
                <a:solidFill>
                  <a:srgbClr val="FF0000"/>
                </a:solidFill>
              </a:rPr>
              <a:t>lay in wait for us </a:t>
            </a:r>
            <a:r>
              <a:rPr lang="en-US" sz="2200" b="1" dirty="0"/>
              <a:t>in the wilderness. </a:t>
            </a:r>
          </a:p>
          <a:p>
            <a:pPr algn="just"/>
            <a:r>
              <a:rPr lang="en-US" sz="2200" b="1" dirty="0"/>
              <a:t>  20  The breath of our nostrils, the anointed of the LORD, Was caught in their pits, Of whom we said, "Under his shadow We shall live among the nations." </a:t>
            </a:r>
          </a:p>
          <a:p>
            <a:pPr algn="just"/>
            <a:r>
              <a:rPr lang="en-US" sz="2200" b="1" dirty="0"/>
              <a:t>  21  Rejoice and be glad, O daughter of Edom, You who dwell in the land of </a:t>
            </a:r>
            <a:r>
              <a:rPr lang="en-US" sz="2200" b="1" dirty="0" err="1"/>
              <a:t>Uz</a:t>
            </a:r>
            <a:r>
              <a:rPr lang="en-US" sz="2200" b="1" dirty="0"/>
              <a:t>! The cup shall also pass over to you And you shall become drunk and make yourself naked. </a:t>
            </a:r>
          </a:p>
          <a:p>
            <a:pPr algn="just"/>
            <a:r>
              <a:rPr lang="en-US" sz="2200" b="1" dirty="0"/>
              <a:t>  22  </a:t>
            </a:r>
            <a:r>
              <a:rPr lang="en-US" sz="2200" b="1" dirty="0">
                <a:solidFill>
                  <a:srgbClr val="FF0000"/>
                </a:solidFill>
              </a:rPr>
              <a:t>The punishment of your iniquity is accomplished, O daughter of Zion; He will no longer send you into captivity</a:t>
            </a:r>
            <a:r>
              <a:rPr lang="en-US" sz="2200" b="1" dirty="0"/>
              <a:t>. He will punish your iniquity, O daughter of Edom; He will uncover your sins! </a:t>
            </a:r>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4</a:t>
            </a:r>
          </a:p>
        </p:txBody>
      </p:sp>
      <p:sp>
        <p:nvSpPr>
          <p:cNvPr id="5" name="TextBox 4">
            <a:extLst>
              <a:ext uri="{FF2B5EF4-FFF2-40B4-BE49-F238E27FC236}">
                <a16:creationId xmlns:a16="http://schemas.microsoft.com/office/drawing/2014/main" id="{F0427E25-5122-4A89-B2B1-E48D3D6EFBE1}"/>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Total Devastation of Jews</a:t>
            </a:r>
          </a:p>
        </p:txBody>
      </p:sp>
    </p:spTree>
    <p:extLst>
      <p:ext uri="{BB962C8B-B14F-4D97-AF65-F5344CB8AC3E}">
        <p14:creationId xmlns:p14="http://schemas.microsoft.com/office/powerpoint/2010/main" val="1410187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1  </a:t>
            </a:r>
            <a:r>
              <a:rPr lang="en-US" sz="2200" b="1" dirty="0">
                <a:solidFill>
                  <a:srgbClr val="FF0000"/>
                </a:solidFill>
              </a:rPr>
              <a:t>Remember, O LORD</a:t>
            </a:r>
            <a:r>
              <a:rPr lang="en-US" sz="2200" b="1" dirty="0"/>
              <a:t>, what has come upon us; Look, and </a:t>
            </a:r>
            <a:r>
              <a:rPr lang="en-US" sz="2200" b="1" dirty="0">
                <a:solidFill>
                  <a:srgbClr val="FF0000"/>
                </a:solidFill>
              </a:rPr>
              <a:t>behold our reproach</a:t>
            </a:r>
            <a:r>
              <a:rPr lang="en-US" sz="2200" b="1" dirty="0"/>
              <a:t>! </a:t>
            </a:r>
          </a:p>
          <a:p>
            <a:pPr algn="just"/>
            <a:r>
              <a:rPr lang="en-US" sz="2200" b="1" dirty="0"/>
              <a:t>  2  Our inheritance has been turned over to aliens, And our houses to foreigners. </a:t>
            </a:r>
          </a:p>
          <a:p>
            <a:pPr algn="just"/>
            <a:r>
              <a:rPr lang="en-US" sz="2200" b="1" dirty="0"/>
              <a:t>  3  We </a:t>
            </a:r>
            <a:r>
              <a:rPr lang="en-US" sz="2200" b="1" dirty="0">
                <a:solidFill>
                  <a:srgbClr val="FF0000"/>
                </a:solidFill>
              </a:rPr>
              <a:t>have become orphans and waifs</a:t>
            </a:r>
            <a:r>
              <a:rPr lang="en-US" sz="2200" b="1" dirty="0"/>
              <a:t>, Our </a:t>
            </a:r>
            <a:r>
              <a:rPr lang="en-US" sz="2200" b="1" dirty="0">
                <a:solidFill>
                  <a:srgbClr val="C00000"/>
                </a:solidFill>
              </a:rPr>
              <a:t>mothers are like widows</a:t>
            </a:r>
            <a:r>
              <a:rPr lang="en-US" sz="2200" b="1" dirty="0"/>
              <a:t>. </a:t>
            </a:r>
          </a:p>
          <a:p>
            <a:pPr algn="just"/>
            <a:r>
              <a:rPr lang="en-US" sz="2200" b="1" dirty="0"/>
              <a:t>  4  We </a:t>
            </a:r>
            <a:r>
              <a:rPr lang="en-US" sz="2200" b="1" dirty="0">
                <a:solidFill>
                  <a:srgbClr val="C00000"/>
                </a:solidFill>
              </a:rPr>
              <a:t>pay for the water we drink</a:t>
            </a:r>
            <a:r>
              <a:rPr lang="en-US" sz="2200" b="1" dirty="0"/>
              <a:t>, </a:t>
            </a:r>
            <a:r>
              <a:rPr lang="en-US" sz="2200" b="1" dirty="0">
                <a:solidFill>
                  <a:srgbClr val="C00000"/>
                </a:solidFill>
              </a:rPr>
              <a:t>And our wood </a:t>
            </a:r>
            <a:r>
              <a:rPr lang="en-US" sz="2200" b="1" dirty="0"/>
              <a:t>comes at a price. </a:t>
            </a:r>
          </a:p>
          <a:p>
            <a:pPr algn="just"/>
            <a:r>
              <a:rPr lang="en-US" sz="2200" b="1" dirty="0"/>
              <a:t>  5  They pursue at our heels; We labor and have no rest. </a:t>
            </a:r>
          </a:p>
          <a:p>
            <a:pPr algn="just"/>
            <a:r>
              <a:rPr lang="en-US" sz="2200" b="1" dirty="0"/>
              <a:t>  6  We have given our hand to the Egyptians And the Assyrians, to be satisfied with bread. </a:t>
            </a:r>
          </a:p>
          <a:p>
            <a:pPr algn="just"/>
            <a:r>
              <a:rPr lang="en-US" sz="2200" b="1" dirty="0"/>
              <a:t>  7  </a:t>
            </a:r>
            <a:r>
              <a:rPr lang="en-US" sz="2200" b="1" dirty="0">
                <a:solidFill>
                  <a:srgbClr val="C00000"/>
                </a:solidFill>
              </a:rPr>
              <a:t>Our fathers sinned and are no more, But we bear their iniquities</a:t>
            </a:r>
            <a:r>
              <a:rPr lang="en-US" sz="2200" b="1" dirty="0"/>
              <a:t>. </a:t>
            </a:r>
          </a:p>
          <a:p>
            <a:pPr algn="just"/>
            <a:r>
              <a:rPr lang="en-US" sz="2200" b="1" dirty="0"/>
              <a:t>  8  Servants rule over us; There is none to deliver us from their hand. </a:t>
            </a:r>
          </a:p>
          <a:p>
            <a:pPr algn="just"/>
            <a:r>
              <a:rPr lang="en-US" sz="2200" b="1" dirty="0"/>
              <a:t>  9  We </a:t>
            </a:r>
            <a:r>
              <a:rPr lang="en-US" sz="2200" b="1" dirty="0">
                <a:solidFill>
                  <a:srgbClr val="C00000"/>
                </a:solidFill>
              </a:rPr>
              <a:t>get our bread at the risk of our lives</a:t>
            </a:r>
            <a:r>
              <a:rPr lang="en-US" sz="2200" b="1" dirty="0"/>
              <a:t>, Because of the sword in the wilderness. </a:t>
            </a:r>
          </a:p>
          <a:p>
            <a:pPr algn="just"/>
            <a:r>
              <a:rPr lang="en-US" sz="2200" b="1" dirty="0"/>
              <a:t>  10  Our skin is hot as an oven, Because of the fever of famine. </a:t>
            </a:r>
          </a:p>
          <a:p>
            <a:pPr algn="just"/>
            <a:r>
              <a:rPr lang="en-US" sz="2200" b="1" dirty="0"/>
              <a:t>  11  They </a:t>
            </a:r>
            <a:r>
              <a:rPr lang="en-US" sz="2200" b="1" dirty="0">
                <a:solidFill>
                  <a:srgbClr val="C00000"/>
                </a:solidFill>
              </a:rPr>
              <a:t>ravished the women in Zion, The maidens</a:t>
            </a:r>
            <a:r>
              <a:rPr lang="en-US" sz="2200" b="1" dirty="0"/>
              <a:t> in the cities of Judah. </a:t>
            </a:r>
          </a:p>
          <a:p>
            <a:pPr algn="just"/>
            <a:r>
              <a:rPr lang="en-US" sz="2200" b="1" dirty="0"/>
              <a:t>  12  </a:t>
            </a:r>
            <a:r>
              <a:rPr lang="en-US" sz="2200" b="1" dirty="0">
                <a:solidFill>
                  <a:srgbClr val="C00000"/>
                </a:solidFill>
              </a:rPr>
              <a:t>Princes were hung up by their hands</a:t>
            </a:r>
            <a:r>
              <a:rPr lang="en-US" sz="2200" b="1" dirty="0"/>
              <a:t>, And elders were not respected. </a:t>
            </a:r>
          </a:p>
          <a:p>
            <a:pPr algn="just"/>
            <a:r>
              <a:rPr lang="en-US" sz="2200" b="1" dirty="0"/>
              <a:t>  13  Young men ground at the millstones; Boys staggered under loads of wood. </a:t>
            </a:r>
          </a:p>
          <a:p>
            <a:pPr algn="just"/>
            <a:r>
              <a:rPr lang="en-US" sz="2200" b="1" dirty="0"/>
              <a:t>  14  The elders have ceased gathering at the gate, And the young men from their music. </a:t>
            </a:r>
          </a:p>
          <a:p>
            <a:pPr algn="just"/>
            <a:r>
              <a:rPr lang="en-US" sz="2200" b="1" dirty="0"/>
              <a:t>  15  The </a:t>
            </a:r>
            <a:r>
              <a:rPr lang="en-US" sz="2200" b="1" dirty="0">
                <a:solidFill>
                  <a:srgbClr val="C00000"/>
                </a:solidFill>
              </a:rPr>
              <a:t>joy of our heart has ceased</a:t>
            </a:r>
            <a:r>
              <a:rPr lang="en-US" sz="2200" b="1" dirty="0"/>
              <a:t>; Our dance has turned into mourning. </a:t>
            </a:r>
          </a:p>
          <a:p>
            <a:pPr algn="just"/>
            <a:r>
              <a:rPr lang="en-US" sz="2200" b="1" dirty="0"/>
              <a:t>  16  The </a:t>
            </a:r>
            <a:r>
              <a:rPr lang="en-US" sz="2200" b="1" dirty="0">
                <a:solidFill>
                  <a:srgbClr val="C00000"/>
                </a:solidFill>
              </a:rPr>
              <a:t>crown has fallen from our head</a:t>
            </a:r>
            <a:r>
              <a:rPr lang="en-US" sz="2200" b="1" dirty="0"/>
              <a:t>. </a:t>
            </a:r>
            <a:r>
              <a:rPr lang="en-US" sz="2200" b="1" dirty="0">
                <a:solidFill>
                  <a:srgbClr val="C00000"/>
                </a:solidFill>
              </a:rPr>
              <a:t>Woe to us, for we have sinned! </a:t>
            </a:r>
          </a:p>
          <a:p>
            <a:pPr algn="just"/>
            <a:r>
              <a:rPr lang="en-US" sz="2200" b="1" dirty="0"/>
              <a:t>  17  Because of this our heart is faint; Because of these things our eyes grow dim; </a:t>
            </a:r>
          </a:p>
          <a:p>
            <a:pPr algn="just"/>
            <a:r>
              <a:rPr lang="en-US" sz="2200" b="1" dirty="0"/>
              <a:t>  18  Because of Mount Zion which is desolate, With foxes walking about on it.</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5</a:t>
            </a:r>
          </a:p>
        </p:txBody>
      </p:sp>
      <p:sp>
        <p:nvSpPr>
          <p:cNvPr id="5" name="TextBox 4">
            <a:extLst>
              <a:ext uri="{FF2B5EF4-FFF2-40B4-BE49-F238E27FC236}">
                <a16:creationId xmlns:a16="http://schemas.microsoft.com/office/drawing/2014/main" id="{EFF5C447-BD93-441E-AB3C-3CC0BED656A9}"/>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Total Devastation of Jews</a:t>
            </a:r>
          </a:p>
        </p:txBody>
      </p:sp>
    </p:spTree>
    <p:extLst>
      <p:ext uri="{BB962C8B-B14F-4D97-AF65-F5344CB8AC3E}">
        <p14:creationId xmlns:p14="http://schemas.microsoft.com/office/powerpoint/2010/main" val="2356053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19  </a:t>
            </a:r>
            <a:r>
              <a:rPr lang="en-US" sz="2200" b="1" dirty="0">
                <a:solidFill>
                  <a:srgbClr val="C00000"/>
                </a:solidFill>
              </a:rPr>
              <a:t>You, O LORD, remain forever</a:t>
            </a:r>
            <a:r>
              <a:rPr lang="en-US" sz="2200" b="1" dirty="0"/>
              <a:t>; Your </a:t>
            </a:r>
            <a:r>
              <a:rPr lang="en-US" sz="2200" b="1" dirty="0">
                <a:solidFill>
                  <a:srgbClr val="C00000"/>
                </a:solidFill>
              </a:rPr>
              <a:t>throne from generation </a:t>
            </a:r>
            <a:r>
              <a:rPr lang="en-US" sz="2200" b="1" dirty="0"/>
              <a:t>to generation. </a:t>
            </a:r>
          </a:p>
          <a:p>
            <a:pPr algn="just"/>
            <a:r>
              <a:rPr lang="en-US" sz="2200" b="1" dirty="0"/>
              <a:t>  20  Why do You forget us forever, And forsake us for so long a time? </a:t>
            </a:r>
          </a:p>
          <a:p>
            <a:pPr algn="just"/>
            <a:r>
              <a:rPr lang="en-US" sz="2200" b="1" dirty="0"/>
              <a:t>  21  </a:t>
            </a:r>
            <a:r>
              <a:rPr lang="en-US" sz="2200" b="1" dirty="0">
                <a:solidFill>
                  <a:srgbClr val="C00000"/>
                </a:solidFill>
              </a:rPr>
              <a:t>Turn us back to You, O LORD</a:t>
            </a:r>
            <a:r>
              <a:rPr lang="en-US" sz="2200" b="1" dirty="0"/>
              <a:t>, and </a:t>
            </a:r>
            <a:r>
              <a:rPr lang="en-US" sz="2200" b="1" dirty="0">
                <a:solidFill>
                  <a:srgbClr val="C00000"/>
                </a:solidFill>
              </a:rPr>
              <a:t>we will be restored</a:t>
            </a:r>
            <a:r>
              <a:rPr lang="en-US" sz="2200" b="1" dirty="0"/>
              <a:t>; </a:t>
            </a:r>
            <a:r>
              <a:rPr lang="en-US" sz="2200" b="1" dirty="0">
                <a:solidFill>
                  <a:srgbClr val="C00000"/>
                </a:solidFill>
              </a:rPr>
              <a:t>Renew our days </a:t>
            </a:r>
            <a:r>
              <a:rPr lang="en-US" sz="2200" b="1" dirty="0"/>
              <a:t>as of old, </a:t>
            </a:r>
          </a:p>
          <a:p>
            <a:pPr algn="just"/>
            <a:r>
              <a:rPr lang="en-US" sz="2200" b="1" dirty="0"/>
              <a:t>  22  </a:t>
            </a:r>
            <a:r>
              <a:rPr lang="en-US" sz="2200" b="1" dirty="0">
                <a:solidFill>
                  <a:srgbClr val="C00000"/>
                </a:solidFill>
              </a:rPr>
              <a:t>Unless You have utterly rejected us, And are very angry with us! </a:t>
            </a:r>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5</a:t>
            </a:r>
          </a:p>
        </p:txBody>
      </p:sp>
      <p:sp>
        <p:nvSpPr>
          <p:cNvPr id="5" name="TextBox 4">
            <a:extLst>
              <a:ext uri="{FF2B5EF4-FFF2-40B4-BE49-F238E27FC236}">
                <a16:creationId xmlns:a16="http://schemas.microsoft.com/office/drawing/2014/main" id="{E7E0CF6C-6948-452C-BFD4-82D26128E516}"/>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A Closing Promise of Hope</a:t>
            </a:r>
          </a:p>
        </p:txBody>
      </p:sp>
    </p:spTree>
    <p:extLst>
      <p:ext uri="{BB962C8B-B14F-4D97-AF65-F5344CB8AC3E}">
        <p14:creationId xmlns:p14="http://schemas.microsoft.com/office/powerpoint/2010/main" val="58924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7" y="385944"/>
            <a:ext cx="11579868" cy="6232475"/>
          </a:xfrm>
          <a:prstGeom prst="rect">
            <a:avLst/>
          </a:prstGeom>
          <a:solidFill>
            <a:schemeClr val="accent4">
              <a:lumMod val="40000"/>
              <a:lumOff val="60000"/>
            </a:schemeClr>
          </a:solidFill>
          <a:ln w="57150">
            <a:solidFill>
              <a:srgbClr val="0070C0"/>
            </a:solidFill>
          </a:ln>
        </p:spPr>
        <p:txBody>
          <a:bodyPr wrap="square" rtlCol="0">
            <a:spAutoFit/>
          </a:bodyPr>
          <a:lstStyle/>
          <a:p>
            <a:r>
              <a:rPr lang="en-US" sz="2100" b="1" dirty="0"/>
              <a:t>  1  How lonely sits the city That was full of people! </a:t>
            </a:r>
            <a:r>
              <a:rPr lang="en-US" sz="2100" b="1" dirty="0">
                <a:solidFill>
                  <a:schemeClr val="accent1"/>
                </a:solidFill>
              </a:rPr>
              <a:t>How like a widow </a:t>
            </a:r>
            <a:r>
              <a:rPr lang="en-US" sz="2100" b="1" dirty="0"/>
              <a:t>is she, Who was great among the nations! The princess among the provinces Has become a slave! </a:t>
            </a:r>
          </a:p>
          <a:p>
            <a:r>
              <a:rPr lang="en-US" sz="2100" b="1" dirty="0"/>
              <a:t>  2  She weeps bitterly in the night, Her tears are on her cheeks; Among all her lovers She has </a:t>
            </a:r>
            <a:r>
              <a:rPr lang="en-US" sz="2100" b="1" dirty="0">
                <a:solidFill>
                  <a:schemeClr val="accent1"/>
                </a:solidFill>
              </a:rPr>
              <a:t>none to comfort her</a:t>
            </a:r>
            <a:r>
              <a:rPr lang="en-US" sz="2100" b="1" dirty="0"/>
              <a:t>. All </a:t>
            </a:r>
            <a:r>
              <a:rPr lang="en-US" sz="2100" b="1" dirty="0">
                <a:solidFill>
                  <a:schemeClr val="accent1"/>
                </a:solidFill>
              </a:rPr>
              <a:t>her friends </a:t>
            </a:r>
            <a:r>
              <a:rPr lang="en-US" sz="2100" b="1" dirty="0"/>
              <a:t>have dealt treacherously with her; They have </a:t>
            </a:r>
            <a:r>
              <a:rPr lang="en-US" sz="2100" b="1" dirty="0">
                <a:solidFill>
                  <a:schemeClr val="accent1"/>
                </a:solidFill>
              </a:rPr>
              <a:t>become her enemies</a:t>
            </a:r>
            <a:r>
              <a:rPr lang="en-US" sz="2100" b="1" dirty="0"/>
              <a:t>. </a:t>
            </a:r>
          </a:p>
          <a:p>
            <a:r>
              <a:rPr lang="en-US" sz="2100" b="1" dirty="0"/>
              <a:t>  3  Judah has gone into captivity, Under affliction and hard servitude; She dwells among the nations, She finds no rest; All </a:t>
            </a:r>
            <a:r>
              <a:rPr lang="en-US" sz="2100" b="1" dirty="0">
                <a:solidFill>
                  <a:schemeClr val="accent1"/>
                </a:solidFill>
              </a:rPr>
              <a:t>her persecutors </a:t>
            </a:r>
            <a:r>
              <a:rPr lang="en-US" sz="2100" b="1" dirty="0"/>
              <a:t>overtake her in dire straits. </a:t>
            </a:r>
          </a:p>
          <a:p>
            <a:r>
              <a:rPr lang="en-US" sz="2100" b="1" dirty="0"/>
              <a:t>  4  The roads to Zion </a:t>
            </a:r>
            <a:r>
              <a:rPr lang="en-US" sz="2100" b="1" dirty="0">
                <a:solidFill>
                  <a:schemeClr val="accent1"/>
                </a:solidFill>
              </a:rPr>
              <a:t>mourn</a:t>
            </a:r>
            <a:r>
              <a:rPr lang="en-US" sz="2100" b="1" dirty="0"/>
              <a:t> Because no one comes to the set feasts. All her gates are desolate; Her priests sigh, </a:t>
            </a:r>
            <a:r>
              <a:rPr lang="en-US" sz="2100" b="1" dirty="0">
                <a:solidFill>
                  <a:schemeClr val="accent1"/>
                </a:solidFill>
              </a:rPr>
              <a:t>Her virgins are afflicted</a:t>
            </a:r>
            <a:r>
              <a:rPr lang="en-US" sz="2100" b="1" dirty="0"/>
              <a:t>, And she is in bitterness. </a:t>
            </a:r>
          </a:p>
          <a:p>
            <a:r>
              <a:rPr lang="en-US" sz="2100" b="1" dirty="0"/>
              <a:t>  5  </a:t>
            </a:r>
            <a:r>
              <a:rPr lang="en-US" sz="2100" b="1" dirty="0">
                <a:solidFill>
                  <a:schemeClr val="accent1"/>
                </a:solidFill>
              </a:rPr>
              <a:t>Her adversaries </a:t>
            </a:r>
            <a:r>
              <a:rPr lang="en-US" sz="2100" b="1" dirty="0"/>
              <a:t>have become the master, </a:t>
            </a:r>
            <a:r>
              <a:rPr lang="en-US" sz="2100" b="1" dirty="0">
                <a:solidFill>
                  <a:schemeClr val="accent1"/>
                </a:solidFill>
              </a:rPr>
              <a:t>Her enemies </a:t>
            </a:r>
            <a:r>
              <a:rPr lang="en-US" sz="2100" b="1" dirty="0"/>
              <a:t>prosper; For the LORD has afflicted her Because of the multitude of her transgressions. </a:t>
            </a:r>
            <a:r>
              <a:rPr lang="en-US" sz="2100" b="1" dirty="0">
                <a:solidFill>
                  <a:schemeClr val="accent1"/>
                </a:solidFill>
              </a:rPr>
              <a:t>Her children have gone into captivity </a:t>
            </a:r>
            <a:r>
              <a:rPr lang="en-US" sz="2100" b="1" dirty="0"/>
              <a:t>before the enemy. </a:t>
            </a:r>
          </a:p>
          <a:p>
            <a:r>
              <a:rPr lang="en-US" sz="2100" b="1" dirty="0"/>
              <a:t>  6  And from the daughter of Zion All her splendor has departed. </a:t>
            </a:r>
            <a:r>
              <a:rPr lang="en-US" sz="2100" b="1" dirty="0">
                <a:solidFill>
                  <a:schemeClr val="accent1"/>
                </a:solidFill>
              </a:rPr>
              <a:t>Her princes have become like deer </a:t>
            </a:r>
            <a:r>
              <a:rPr lang="en-US" sz="2100" b="1" dirty="0"/>
              <a:t>That find no pasture, That flee without strength Before the pursuer. </a:t>
            </a:r>
          </a:p>
          <a:p>
            <a:r>
              <a:rPr lang="en-US" sz="2100" b="1" dirty="0"/>
              <a:t>  7  In the days of her affliction and roaming, Jerusalem remembers all her pleasant things That she had in the days of old. When her people fell into the hand of the enemy, With </a:t>
            </a:r>
            <a:r>
              <a:rPr lang="en-US" sz="2100" b="1" dirty="0">
                <a:solidFill>
                  <a:schemeClr val="accent1"/>
                </a:solidFill>
              </a:rPr>
              <a:t>no one to help her</a:t>
            </a:r>
            <a:r>
              <a:rPr lang="en-US" sz="2100" b="1" dirty="0"/>
              <a:t>, The adversaries saw her And mocked at her downfall. </a:t>
            </a:r>
          </a:p>
          <a:p>
            <a:r>
              <a:rPr lang="en-US" sz="2100" b="1" dirty="0">
                <a:solidFill>
                  <a:schemeClr val="accent2">
                    <a:lumMod val="75000"/>
                  </a:schemeClr>
                </a:solidFill>
              </a:rPr>
              <a:t>  8  Jerusalem has sinned gravely, Therefore she has become vile</a:t>
            </a:r>
            <a:r>
              <a:rPr lang="en-US" sz="2100" b="1" dirty="0"/>
              <a:t>. All who honored her despise her Because they have seen her nakedness; Yes, she sighs and turns away. </a:t>
            </a:r>
          </a:p>
          <a:p>
            <a:endParaRPr lang="en-US" sz="21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1</a:t>
            </a:r>
          </a:p>
        </p:txBody>
      </p:sp>
      <p:sp>
        <p:nvSpPr>
          <p:cNvPr id="3" name="TextBox 2">
            <a:extLst>
              <a:ext uri="{FF2B5EF4-FFF2-40B4-BE49-F238E27FC236}">
                <a16:creationId xmlns:a16="http://schemas.microsoft.com/office/drawing/2014/main" id="{5C5F93DB-6BCB-4901-9A26-F5D57ADF1BFD}"/>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Jerusalem is  Destroyed</a:t>
            </a:r>
          </a:p>
        </p:txBody>
      </p:sp>
    </p:spTree>
    <p:extLst>
      <p:ext uri="{BB962C8B-B14F-4D97-AF65-F5344CB8AC3E}">
        <p14:creationId xmlns:p14="http://schemas.microsoft.com/office/powerpoint/2010/main" val="312049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232475"/>
          </a:xfrm>
          <a:prstGeom prst="rect">
            <a:avLst/>
          </a:prstGeom>
          <a:solidFill>
            <a:schemeClr val="accent4">
              <a:lumMod val="40000"/>
              <a:lumOff val="60000"/>
            </a:schemeClr>
          </a:solidFill>
          <a:ln w="57150">
            <a:solidFill>
              <a:srgbClr val="0070C0"/>
            </a:solidFill>
          </a:ln>
        </p:spPr>
        <p:txBody>
          <a:bodyPr wrap="square" rtlCol="0">
            <a:spAutoFit/>
          </a:bodyPr>
          <a:lstStyle/>
          <a:p>
            <a:r>
              <a:rPr lang="en-US" sz="2100" b="1" dirty="0"/>
              <a:t>    9  Her uncleanness is in her skirts; </a:t>
            </a:r>
            <a:r>
              <a:rPr lang="en-US" sz="2100" b="1" dirty="0">
                <a:solidFill>
                  <a:srgbClr val="C00000"/>
                </a:solidFill>
              </a:rPr>
              <a:t>She did not consider her destiny</a:t>
            </a:r>
            <a:r>
              <a:rPr lang="en-US" sz="2100" b="1" dirty="0"/>
              <a:t>; Therefore her collapse was awesome; She had no comforter. "O LORD, behold my affliction, For the enemy is exalted!" </a:t>
            </a:r>
          </a:p>
          <a:p>
            <a:r>
              <a:rPr lang="en-US" sz="2100" b="1" dirty="0"/>
              <a:t>  10  The adversary has spread his hand Over all her pleasant things; For she has seen the nations enter her sanctuary, Those whom You commanded Not to enter Your assembly. </a:t>
            </a:r>
          </a:p>
          <a:p>
            <a:r>
              <a:rPr lang="en-US" sz="2100" b="1" dirty="0"/>
              <a:t>  11  All her people sigh, They seek bread; They have given their valuables for food to restore life. "See, O LORD, and consider, For I am scorned." </a:t>
            </a:r>
          </a:p>
          <a:p>
            <a:r>
              <a:rPr lang="en-US" sz="2100" b="1" dirty="0"/>
              <a:t>  12  </a:t>
            </a:r>
            <a:r>
              <a:rPr lang="en-US" sz="2100" b="1" dirty="0">
                <a:solidFill>
                  <a:srgbClr val="C00000"/>
                </a:solidFill>
              </a:rPr>
              <a:t>"Is it nothing to you, all you who pass by? </a:t>
            </a:r>
            <a:r>
              <a:rPr lang="en-US" sz="2100" b="1" dirty="0"/>
              <a:t>Behold and see If there is any sorrow like my sorrow, Which has been brought on me, Which </a:t>
            </a:r>
            <a:r>
              <a:rPr lang="en-US" sz="2100" b="1" dirty="0">
                <a:solidFill>
                  <a:srgbClr val="C00000"/>
                </a:solidFill>
              </a:rPr>
              <a:t>the LORD has inflicted In the day of His fierce anger</a:t>
            </a:r>
            <a:r>
              <a:rPr lang="en-US" sz="2100" b="1" dirty="0"/>
              <a:t>. </a:t>
            </a:r>
          </a:p>
          <a:p>
            <a:r>
              <a:rPr lang="en-US" sz="2100" b="1" dirty="0"/>
              <a:t>  13  "From above He has sent fire into my bones, And it overpowered them; He has spread a net for my feet And turned me back; He has made me desolate And faint all the day. </a:t>
            </a:r>
          </a:p>
          <a:p>
            <a:r>
              <a:rPr lang="en-US" sz="2100" b="1" dirty="0"/>
              <a:t>  14  "The </a:t>
            </a:r>
            <a:r>
              <a:rPr lang="en-US" sz="2100" b="1" dirty="0">
                <a:solidFill>
                  <a:srgbClr val="C00000"/>
                </a:solidFill>
              </a:rPr>
              <a:t>yoke of my transgressions was bound; </a:t>
            </a:r>
            <a:r>
              <a:rPr lang="en-US" sz="2100" b="1" dirty="0"/>
              <a:t>They were woven together by His hands, And thrust upon my neck. He made my strength fail; The Lord delivered me into the hands of those whom I am not able to withstand. </a:t>
            </a:r>
          </a:p>
          <a:p>
            <a:r>
              <a:rPr lang="en-US" sz="2100" b="1" dirty="0"/>
              <a:t>  15  "The Lord has trampled underfoot all my mighty men in my midst; He has called an assembly against me To crush my young men; </a:t>
            </a:r>
            <a:r>
              <a:rPr lang="en-US" sz="2100" b="1" dirty="0">
                <a:solidFill>
                  <a:srgbClr val="C00000"/>
                </a:solidFill>
              </a:rPr>
              <a:t>The Lord trampled as in a winepress </a:t>
            </a:r>
            <a:r>
              <a:rPr lang="en-US" sz="2100" b="1" dirty="0"/>
              <a:t>The virgin daughter of Judah. </a:t>
            </a:r>
          </a:p>
          <a:p>
            <a:r>
              <a:rPr lang="en-US" sz="2100" b="1" dirty="0"/>
              <a:t>  16  "For these things I weep; My eye, my eye overflows with water; Because the comforter, who should restore my life, Is far from me. My children are desolate Because the enemy prevailed." </a:t>
            </a:r>
          </a:p>
          <a:p>
            <a:r>
              <a:rPr lang="en-US" sz="2100" b="1" dirty="0"/>
              <a:t>  17  Zion spreads out her hands, But no one comforts her; The LORD has commanded concerning Jacob That those around him become his adversaries; Jerusalem has become an unclean thing among them.</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1</a:t>
            </a:r>
          </a:p>
        </p:txBody>
      </p:sp>
      <p:sp>
        <p:nvSpPr>
          <p:cNvPr id="5" name="TextBox 4">
            <a:extLst>
              <a:ext uri="{FF2B5EF4-FFF2-40B4-BE49-F238E27FC236}">
                <a16:creationId xmlns:a16="http://schemas.microsoft.com/office/drawing/2014/main" id="{C8035AFC-7AC5-4EAD-855F-0DBD861272E7}"/>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Anger of </a:t>
            </a:r>
            <a:r>
              <a:rPr lang="en-US" sz="3600" b="1" dirty="0" err="1">
                <a:solidFill>
                  <a:schemeClr val="bg1"/>
                </a:solidFill>
              </a:rPr>
              <a:t>God,caused</a:t>
            </a:r>
            <a:r>
              <a:rPr lang="en-US" sz="3600" b="1" dirty="0">
                <a:solidFill>
                  <a:schemeClr val="bg1"/>
                </a:solidFill>
              </a:rPr>
              <a:t> by sin</a:t>
            </a:r>
          </a:p>
        </p:txBody>
      </p:sp>
    </p:spTree>
    <p:extLst>
      <p:ext uri="{BB962C8B-B14F-4D97-AF65-F5344CB8AC3E}">
        <p14:creationId xmlns:p14="http://schemas.microsoft.com/office/powerpoint/2010/main" val="2732634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232475"/>
          </a:xfrm>
          <a:prstGeom prst="rect">
            <a:avLst/>
          </a:prstGeom>
          <a:solidFill>
            <a:schemeClr val="accent4">
              <a:lumMod val="40000"/>
              <a:lumOff val="60000"/>
            </a:schemeClr>
          </a:solidFill>
          <a:ln w="57150">
            <a:solidFill>
              <a:srgbClr val="0070C0"/>
            </a:solidFill>
          </a:ln>
        </p:spPr>
        <p:txBody>
          <a:bodyPr wrap="square" rtlCol="0">
            <a:spAutoFit/>
          </a:bodyPr>
          <a:lstStyle/>
          <a:p>
            <a:r>
              <a:rPr lang="en-US" sz="2100" b="1" dirty="0"/>
              <a:t>  18  </a:t>
            </a:r>
            <a:r>
              <a:rPr lang="en-US" sz="2100" b="1" dirty="0">
                <a:solidFill>
                  <a:srgbClr val="C00000"/>
                </a:solidFill>
              </a:rPr>
              <a:t>"The LORD is righteous, For I rebelled against His commandment. </a:t>
            </a:r>
            <a:r>
              <a:rPr lang="en-US" sz="2100" b="1" dirty="0"/>
              <a:t>Hear now, all peoples, And behold my sorrow; My virgins and my young men Have gone into captivity. </a:t>
            </a:r>
          </a:p>
          <a:p>
            <a:r>
              <a:rPr lang="en-US" sz="2100" b="1" dirty="0"/>
              <a:t>  19  </a:t>
            </a:r>
            <a:r>
              <a:rPr lang="en-US" sz="2100" b="1" dirty="0">
                <a:solidFill>
                  <a:srgbClr val="C00000"/>
                </a:solidFill>
              </a:rPr>
              <a:t>"I called for my lovers, But they deceived me</a:t>
            </a:r>
            <a:r>
              <a:rPr lang="en-US" sz="2100" b="1" dirty="0"/>
              <a:t>; My priests and my elders Breathed their last in the city, While they sought food To restore their life. </a:t>
            </a:r>
          </a:p>
          <a:p>
            <a:r>
              <a:rPr lang="en-US" sz="2100" b="1" dirty="0"/>
              <a:t>  20  "See, O LORD, that I am in distress; My soul is troubled; My heart is overturned within me, For I have been very rebellious. Outside the sword bereaves, At home it is like death. </a:t>
            </a:r>
          </a:p>
          <a:p>
            <a:r>
              <a:rPr lang="en-US" sz="2100" b="1" dirty="0"/>
              <a:t>  21  "They have heard that I sigh, But no one comforts me. All my enemies have heard of my trouble; They are glad that You have done it. Bring on the day You have announced, That they may become like me. </a:t>
            </a:r>
          </a:p>
          <a:p>
            <a:r>
              <a:rPr lang="en-US" sz="2100" b="1" dirty="0"/>
              <a:t>  22  "Let all their wickedness come before You, And do to them as You have done to me For all my transgressions; For my sighs are many, And my heart is faint." </a:t>
            </a:r>
          </a:p>
          <a:p>
            <a:endParaRPr lang="en-US" sz="2100" b="1" dirty="0"/>
          </a:p>
          <a:p>
            <a:endParaRPr lang="en-US" sz="2100" b="1" dirty="0"/>
          </a:p>
          <a:p>
            <a:endParaRPr lang="en-US" sz="2100" b="1" dirty="0"/>
          </a:p>
          <a:p>
            <a:endParaRPr lang="en-US" sz="2100" b="1" dirty="0"/>
          </a:p>
          <a:p>
            <a:endParaRPr lang="en-US" sz="2100" b="1" dirty="0"/>
          </a:p>
          <a:p>
            <a:endParaRPr lang="en-US" sz="2100" b="1" dirty="0"/>
          </a:p>
          <a:p>
            <a:endParaRPr lang="en-US" sz="2100" b="1" dirty="0"/>
          </a:p>
          <a:p>
            <a:endParaRPr lang="en-US" sz="21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1</a:t>
            </a:r>
          </a:p>
        </p:txBody>
      </p:sp>
      <p:sp>
        <p:nvSpPr>
          <p:cNvPr id="7" name="TextBox 6">
            <a:extLst>
              <a:ext uri="{FF2B5EF4-FFF2-40B4-BE49-F238E27FC236}">
                <a16:creationId xmlns:a16="http://schemas.microsoft.com/office/drawing/2014/main" id="{02E8066F-9CC1-4E55-8482-8264374EA4AB}"/>
              </a:ext>
            </a:extLst>
          </p:cNvPr>
          <p:cNvSpPr txBox="1"/>
          <p:nvPr/>
        </p:nvSpPr>
        <p:spPr>
          <a:xfrm rot="2707073">
            <a:off x="7366000" y="1796473"/>
            <a:ext cx="5846619" cy="646331"/>
          </a:xfrm>
          <a:prstGeom prst="rect">
            <a:avLst/>
          </a:prstGeom>
          <a:solidFill>
            <a:srgbClr val="0070C0"/>
          </a:solidFill>
        </p:spPr>
        <p:txBody>
          <a:bodyPr wrap="square" rtlCol="0">
            <a:spAutoFit/>
          </a:bodyPr>
          <a:lstStyle/>
          <a:p>
            <a:pPr algn="ctr"/>
            <a:r>
              <a:rPr lang="en-US" sz="3600" b="1" dirty="0">
                <a:solidFill>
                  <a:schemeClr val="bg1"/>
                </a:solidFill>
              </a:rPr>
              <a:t>Anger of </a:t>
            </a:r>
            <a:r>
              <a:rPr lang="en-US" sz="3600" b="1" dirty="0" err="1">
                <a:solidFill>
                  <a:schemeClr val="bg1"/>
                </a:solidFill>
              </a:rPr>
              <a:t>God,caused</a:t>
            </a:r>
            <a:r>
              <a:rPr lang="en-US" sz="3600" b="1" dirty="0">
                <a:solidFill>
                  <a:schemeClr val="bg1"/>
                </a:solidFill>
              </a:rPr>
              <a:t> by sin</a:t>
            </a:r>
          </a:p>
        </p:txBody>
      </p:sp>
    </p:spTree>
    <p:extLst>
      <p:ext uri="{BB962C8B-B14F-4D97-AF65-F5344CB8AC3E}">
        <p14:creationId xmlns:p14="http://schemas.microsoft.com/office/powerpoint/2010/main" val="183086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  How </a:t>
            </a:r>
            <a:r>
              <a:rPr lang="en-US" sz="2200" b="1" dirty="0">
                <a:solidFill>
                  <a:srgbClr val="C00000"/>
                </a:solidFill>
              </a:rPr>
              <a:t>the Lord has covered the daughter of Zion </a:t>
            </a:r>
            <a:r>
              <a:rPr lang="en-US" sz="2200" b="1" dirty="0"/>
              <a:t>With a </a:t>
            </a:r>
            <a:r>
              <a:rPr lang="en-US" sz="2200" b="1" dirty="0">
                <a:solidFill>
                  <a:srgbClr val="C00000"/>
                </a:solidFill>
              </a:rPr>
              <a:t>cloud in His anger</a:t>
            </a:r>
            <a:r>
              <a:rPr lang="en-US" sz="2200" b="1" dirty="0"/>
              <a:t>! He cast down from heaven to the earth The beauty of Israel, And did not remember His footstool In the day of His anger. </a:t>
            </a:r>
          </a:p>
          <a:p>
            <a:pPr algn="just"/>
            <a:r>
              <a:rPr lang="en-US" sz="2200" b="1" dirty="0"/>
              <a:t>  2  Th</a:t>
            </a:r>
            <a:r>
              <a:rPr lang="en-US" sz="2200" b="1" dirty="0">
                <a:solidFill>
                  <a:srgbClr val="C00000"/>
                </a:solidFill>
              </a:rPr>
              <a:t>e Lord has swallowed up and has not pitied </a:t>
            </a:r>
            <a:r>
              <a:rPr lang="en-US" sz="2200" b="1" dirty="0"/>
              <a:t>All the dwelling places of Jacob. He has thrown down in </a:t>
            </a:r>
            <a:r>
              <a:rPr lang="en-US" sz="2200" b="1" dirty="0">
                <a:solidFill>
                  <a:srgbClr val="C00000"/>
                </a:solidFill>
              </a:rPr>
              <a:t>His wrath </a:t>
            </a:r>
            <a:r>
              <a:rPr lang="en-US" sz="2200" b="1" dirty="0"/>
              <a:t>The </a:t>
            </a:r>
            <a:r>
              <a:rPr lang="en-US" sz="2200" b="1" dirty="0">
                <a:solidFill>
                  <a:srgbClr val="C00000"/>
                </a:solidFill>
              </a:rPr>
              <a:t>strongholds</a:t>
            </a:r>
            <a:r>
              <a:rPr lang="en-US" sz="2200" b="1" dirty="0"/>
              <a:t> of the daughter of Judah; He has brought them down to the ground; He has profaned the kingdom and its princes. </a:t>
            </a:r>
          </a:p>
          <a:p>
            <a:pPr algn="just"/>
            <a:r>
              <a:rPr lang="en-US" sz="2200" b="1" dirty="0"/>
              <a:t>  3  </a:t>
            </a:r>
            <a:r>
              <a:rPr lang="en-US" sz="2200" b="1" dirty="0">
                <a:solidFill>
                  <a:srgbClr val="C00000"/>
                </a:solidFill>
              </a:rPr>
              <a:t>He has cut off in fierce anger </a:t>
            </a:r>
            <a:r>
              <a:rPr lang="en-US" sz="2200" b="1" dirty="0"/>
              <a:t>Every horn of Israel; He has drawn back His right hand From before the enemy. </a:t>
            </a:r>
            <a:r>
              <a:rPr lang="en-US" sz="2200" b="1" dirty="0">
                <a:solidFill>
                  <a:srgbClr val="C00000"/>
                </a:solidFill>
              </a:rPr>
              <a:t>He has blazed against Jacob </a:t>
            </a:r>
            <a:r>
              <a:rPr lang="en-US" sz="2200" b="1" dirty="0"/>
              <a:t>like a flaming fire Devouring all around. </a:t>
            </a:r>
          </a:p>
          <a:p>
            <a:pPr algn="just"/>
            <a:r>
              <a:rPr lang="en-US" sz="2200" b="1" dirty="0"/>
              <a:t>  4  Standing like an enemy, </a:t>
            </a:r>
            <a:r>
              <a:rPr lang="en-US" sz="2200" b="1" dirty="0">
                <a:solidFill>
                  <a:srgbClr val="C00000"/>
                </a:solidFill>
              </a:rPr>
              <a:t>He has bent His bow</a:t>
            </a:r>
            <a:r>
              <a:rPr lang="en-US" sz="2200" b="1" dirty="0"/>
              <a:t>; With His right hand, like an adversary, He has slain all who were pleasing to His eye; On the tent of the daughter of Zion, </a:t>
            </a:r>
            <a:r>
              <a:rPr lang="en-US" sz="2200" b="1" dirty="0">
                <a:solidFill>
                  <a:srgbClr val="C00000"/>
                </a:solidFill>
              </a:rPr>
              <a:t>He has poured out His fury like fire</a:t>
            </a:r>
            <a:r>
              <a:rPr lang="en-US" sz="2200" b="1" dirty="0"/>
              <a:t>. </a:t>
            </a:r>
          </a:p>
          <a:p>
            <a:pPr algn="just"/>
            <a:r>
              <a:rPr lang="en-US" sz="2200" b="1" dirty="0"/>
              <a:t>  5  </a:t>
            </a:r>
            <a:r>
              <a:rPr lang="en-US" sz="2200" b="1" dirty="0">
                <a:solidFill>
                  <a:srgbClr val="C00000"/>
                </a:solidFill>
              </a:rPr>
              <a:t>The Lord was like an enemy</a:t>
            </a:r>
            <a:r>
              <a:rPr lang="en-US" sz="2200" b="1" dirty="0"/>
              <a:t>. He </a:t>
            </a:r>
            <a:r>
              <a:rPr lang="en-US" sz="2200" b="1" dirty="0">
                <a:solidFill>
                  <a:srgbClr val="C00000"/>
                </a:solidFill>
              </a:rPr>
              <a:t>has swallowed up Israel</a:t>
            </a:r>
            <a:r>
              <a:rPr lang="en-US" sz="2200" b="1" dirty="0"/>
              <a:t>, He has swallowed up all her palaces; </a:t>
            </a:r>
            <a:r>
              <a:rPr lang="en-US" sz="2200" b="1" dirty="0">
                <a:solidFill>
                  <a:srgbClr val="C00000"/>
                </a:solidFill>
              </a:rPr>
              <a:t>He has destroyed her strongholds</a:t>
            </a:r>
            <a:r>
              <a:rPr lang="en-US" sz="2200" b="1" dirty="0"/>
              <a:t>, And has increased mourning and lamentation In the daughter of Judah. </a:t>
            </a:r>
          </a:p>
          <a:p>
            <a:pPr algn="just"/>
            <a:r>
              <a:rPr lang="en-US" sz="2200" b="1" dirty="0"/>
              <a:t>  6  </a:t>
            </a:r>
            <a:r>
              <a:rPr lang="en-US" sz="2200" b="1" dirty="0">
                <a:solidFill>
                  <a:srgbClr val="C00000"/>
                </a:solidFill>
              </a:rPr>
              <a:t>He has done violence to His tabernacle</a:t>
            </a:r>
            <a:r>
              <a:rPr lang="en-US" sz="2200" b="1" dirty="0"/>
              <a:t>, As if it were a garden; He has destroyed His place of assembly; The LORD has caused The appointed feasts and Sabbaths to be forgotten in Zion</a:t>
            </a:r>
            <a:r>
              <a:rPr lang="en-US" sz="2200" b="1" dirty="0">
                <a:solidFill>
                  <a:srgbClr val="C00000"/>
                </a:solidFill>
              </a:rPr>
              <a:t>. In His burning indignation He has spurned the king and the priest. </a:t>
            </a:r>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2</a:t>
            </a:r>
          </a:p>
        </p:txBody>
      </p:sp>
      <p:sp>
        <p:nvSpPr>
          <p:cNvPr id="5" name="TextBox 4">
            <a:extLst>
              <a:ext uri="{FF2B5EF4-FFF2-40B4-BE49-F238E27FC236}">
                <a16:creationId xmlns:a16="http://schemas.microsoft.com/office/drawing/2014/main" id="{8B2CE441-3084-4543-8A58-FB10E3A54C5F}"/>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The LORD is on His Throne</a:t>
            </a:r>
          </a:p>
        </p:txBody>
      </p:sp>
    </p:spTree>
    <p:extLst>
      <p:ext uri="{BB962C8B-B14F-4D97-AF65-F5344CB8AC3E}">
        <p14:creationId xmlns:p14="http://schemas.microsoft.com/office/powerpoint/2010/main" val="1897457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7  The Lord has spurned His altar, He has </a:t>
            </a:r>
            <a:r>
              <a:rPr lang="en-US" sz="2200" b="1" dirty="0">
                <a:solidFill>
                  <a:srgbClr val="C00000"/>
                </a:solidFill>
              </a:rPr>
              <a:t>abandoned His sanctuary</a:t>
            </a:r>
            <a:r>
              <a:rPr lang="en-US" sz="2200" b="1" dirty="0"/>
              <a:t>; He has given up the walls of her palaces Into the hand of the enemy. They have made a noise in the house of the LORD As on the day of a set feast. </a:t>
            </a:r>
          </a:p>
          <a:p>
            <a:pPr algn="just"/>
            <a:r>
              <a:rPr lang="en-US" sz="2200" b="1" dirty="0"/>
              <a:t>  8  </a:t>
            </a:r>
            <a:r>
              <a:rPr lang="en-US" sz="2200" b="1" dirty="0">
                <a:solidFill>
                  <a:srgbClr val="C00000"/>
                </a:solidFill>
              </a:rPr>
              <a:t>The LORD has purposed to destroy </a:t>
            </a:r>
            <a:r>
              <a:rPr lang="en-US" sz="2200" b="1" dirty="0"/>
              <a:t>The wall of the daughter of Zion. </a:t>
            </a:r>
            <a:r>
              <a:rPr lang="en-US" sz="2200" b="1" dirty="0">
                <a:solidFill>
                  <a:srgbClr val="FF0000"/>
                </a:solidFill>
              </a:rPr>
              <a:t>He has stretched out a line</a:t>
            </a:r>
            <a:r>
              <a:rPr lang="en-US" sz="2200" b="1" dirty="0"/>
              <a:t>; He has </a:t>
            </a:r>
            <a:r>
              <a:rPr lang="en-US" sz="2200" b="1" dirty="0">
                <a:solidFill>
                  <a:srgbClr val="FF0000"/>
                </a:solidFill>
              </a:rPr>
              <a:t>not withdrawn His hand </a:t>
            </a:r>
            <a:r>
              <a:rPr lang="en-US" sz="2200" b="1" dirty="0"/>
              <a:t>from destroying; Therefore He has caused the rampart and wall to lament; They languished together. </a:t>
            </a:r>
          </a:p>
          <a:p>
            <a:pPr algn="just"/>
            <a:r>
              <a:rPr lang="en-US" sz="2200" b="1" dirty="0"/>
              <a:t>  9  Her gates have sunk into the ground; </a:t>
            </a:r>
            <a:r>
              <a:rPr lang="en-US" sz="2200" b="1" dirty="0">
                <a:solidFill>
                  <a:srgbClr val="C00000"/>
                </a:solidFill>
              </a:rPr>
              <a:t>He has destroyed </a:t>
            </a:r>
            <a:r>
              <a:rPr lang="en-US" sz="2200" b="1" dirty="0"/>
              <a:t>and broken her bars. Her king and her princes are among the nations; The Law is no more, And </a:t>
            </a:r>
            <a:r>
              <a:rPr lang="en-US" sz="2200" b="1" dirty="0">
                <a:solidFill>
                  <a:srgbClr val="FF0000"/>
                </a:solidFill>
              </a:rPr>
              <a:t>her prophets find no vision from the LORD</a:t>
            </a:r>
            <a:r>
              <a:rPr lang="en-US" sz="2200" b="1" dirty="0"/>
              <a:t>. </a:t>
            </a:r>
          </a:p>
          <a:p>
            <a:pPr algn="just"/>
            <a:r>
              <a:rPr lang="en-US" sz="2200" b="1" dirty="0"/>
              <a:t>  10  The elders of the daughter of Zion Sit on the ground and keep silence; They throw dust on their heads And gird themselves with sackcloth. The virgins of Jerusalem Bow their heads to the ground. </a:t>
            </a:r>
          </a:p>
          <a:p>
            <a:pPr algn="just"/>
            <a:r>
              <a:rPr lang="en-US" sz="2200" b="1" dirty="0"/>
              <a:t>  11  My eyes fail with tears, My heart is troubled; My bile is poured on the ground Because of the destruction of the daughter of my people, Because </a:t>
            </a:r>
            <a:r>
              <a:rPr lang="en-US" sz="2200" b="1" dirty="0">
                <a:solidFill>
                  <a:srgbClr val="C00000"/>
                </a:solidFill>
              </a:rPr>
              <a:t>the children and the infants Faint </a:t>
            </a:r>
            <a:r>
              <a:rPr lang="en-US" sz="2200" b="1" dirty="0"/>
              <a:t>in the streets of the city. </a:t>
            </a:r>
          </a:p>
          <a:p>
            <a:pPr algn="just"/>
            <a:r>
              <a:rPr lang="en-US" sz="2200" b="1" dirty="0"/>
              <a:t>  12  They say to their mothers, </a:t>
            </a:r>
            <a:r>
              <a:rPr lang="en-US" sz="2200" b="1" dirty="0">
                <a:solidFill>
                  <a:srgbClr val="FF0000"/>
                </a:solidFill>
              </a:rPr>
              <a:t>"Where is grain and wine?" </a:t>
            </a:r>
            <a:r>
              <a:rPr lang="en-US" sz="2200" b="1" dirty="0"/>
              <a:t>As they swoon like the wounded In the streets of the city, As their life is poured out In their mothers' bosom. </a:t>
            </a:r>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2</a:t>
            </a:r>
          </a:p>
        </p:txBody>
      </p:sp>
      <p:sp>
        <p:nvSpPr>
          <p:cNvPr id="7" name="TextBox 6">
            <a:extLst>
              <a:ext uri="{FF2B5EF4-FFF2-40B4-BE49-F238E27FC236}">
                <a16:creationId xmlns:a16="http://schemas.microsoft.com/office/drawing/2014/main" id="{ED7B5CBE-086D-4D9B-B7BD-4D03AD7773BC}"/>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The LORD is on His Throne</a:t>
            </a:r>
          </a:p>
        </p:txBody>
      </p:sp>
    </p:spTree>
    <p:extLst>
      <p:ext uri="{BB962C8B-B14F-4D97-AF65-F5344CB8AC3E}">
        <p14:creationId xmlns:p14="http://schemas.microsoft.com/office/powerpoint/2010/main" val="619557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13  How shall I console you? To what shall I liken you, O daughter of Jerusalem? What shall I compare with you, that I may comfort you, O virgin daughter of Zion? For your ruin is spread wide as the sea; Who can heal you? </a:t>
            </a:r>
          </a:p>
          <a:p>
            <a:pPr algn="just"/>
            <a:r>
              <a:rPr lang="en-US" sz="2200" b="1" dirty="0"/>
              <a:t>  14  Your prophets have seen for you False and deceptive visions; They have not uncovered your iniquity, To bring back your captives, But have envisioned for you false prophecies and delusions. </a:t>
            </a:r>
          </a:p>
          <a:p>
            <a:pPr algn="just"/>
            <a:r>
              <a:rPr lang="en-US" sz="2200" b="1" dirty="0"/>
              <a:t>  15  </a:t>
            </a:r>
            <a:r>
              <a:rPr lang="en-US" sz="2200" b="1" dirty="0">
                <a:solidFill>
                  <a:srgbClr val="FF0000"/>
                </a:solidFill>
              </a:rPr>
              <a:t>All who pass by clap their hands at you</a:t>
            </a:r>
            <a:r>
              <a:rPr lang="en-US" sz="2200" b="1" dirty="0"/>
              <a:t>; They hiss and shake their heads At the daughter of Jerusalem: "Is this the city that is called 'The perfection of beauty, The joy of the whole earth'?" </a:t>
            </a:r>
          </a:p>
          <a:p>
            <a:pPr algn="just"/>
            <a:r>
              <a:rPr lang="en-US" sz="2200" b="1" dirty="0"/>
              <a:t>  16  All </a:t>
            </a:r>
            <a:r>
              <a:rPr lang="en-US" sz="2200" b="1" dirty="0">
                <a:solidFill>
                  <a:srgbClr val="FF0000"/>
                </a:solidFill>
              </a:rPr>
              <a:t>your enemies have opened their mouth against you</a:t>
            </a:r>
            <a:r>
              <a:rPr lang="en-US" sz="2200" b="1" dirty="0"/>
              <a:t>; They hiss and gnash their teeth. They say, "We have swallowed her up! Surely this is the day we have waited for; We have found it, we have seen it!" </a:t>
            </a:r>
          </a:p>
          <a:p>
            <a:pPr algn="just"/>
            <a:r>
              <a:rPr lang="en-US" sz="2200" b="1" dirty="0"/>
              <a:t>  17  </a:t>
            </a:r>
            <a:r>
              <a:rPr lang="en-US" sz="2200" b="1" dirty="0">
                <a:solidFill>
                  <a:srgbClr val="FF0000"/>
                </a:solidFill>
              </a:rPr>
              <a:t>The LORD has done what He purposed</a:t>
            </a:r>
            <a:r>
              <a:rPr lang="en-US" sz="2200" b="1" dirty="0"/>
              <a:t>; </a:t>
            </a:r>
            <a:r>
              <a:rPr lang="en-US" sz="2200" b="1" dirty="0">
                <a:solidFill>
                  <a:srgbClr val="FF0000"/>
                </a:solidFill>
              </a:rPr>
              <a:t>He has fulfilled His word</a:t>
            </a:r>
            <a:r>
              <a:rPr lang="en-US" sz="2200" b="1" dirty="0"/>
              <a:t> Which He commanded in days of old. He has thrown down and has not pitied, And </a:t>
            </a:r>
            <a:r>
              <a:rPr lang="en-US" sz="2200" b="1" dirty="0">
                <a:solidFill>
                  <a:srgbClr val="FF0000"/>
                </a:solidFill>
              </a:rPr>
              <a:t>He has caused an enemy to rejoice over you; He has exalted the horn of your adversaries</a:t>
            </a:r>
            <a:r>
              <a:rPr lang="en-US" sz="2200" b="1" dirty="0"/>
              <a:t>. </a:t>
            </a:r>
          </a:p>
          <a:p>
            <a:pPr algn="just"/>
            <a:r>
              <a:rPr lang="en-US" sz="2200" b="1" dirty="0"/>
              <a:t>  18  Their heart cried out to the Lord, "O wall of the daughter of Zion, Let tears run down like a river day and night; Give yourself no relief; Give your eyes no rest. </a:t>
            </a:r>
          </a:p>
          <a:p>
            <a:pPr algn="just"/>
            <a:r>
              <a:rPr lang="en-US" sz="2200" b="1" dirty="0"/>
              <a:t>  19  "Arise, cry out in the night, At the beginning of the watches; Pour out your heart like water before the face of the Lord. Lift your hands toward Him For the life of your young children, Who faint from hunger at the head of every street." </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2</a:t>
            </a:r>
          </a:p>
        </p:txBody>
      </p:sp>
      <p:sp>
        <p:nvSpPr>
          <p:cNvPr id="5" name="TextBox 4">
            <a:extLst>
              <a:ext uri="{FF2B5EF4-FFF2-40B4-BE49-F238E27FC236}">
                <a16:creationId xmlns:a16="http://schemas.microsoft.com/office/drawing/2014/main" id="{F4F027B9-96B5-4727-B2F6-6EA1515A9DEB}"/>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Nations See the Desolation</a:t>
            </a:r>
          </a:p>
        </p:txBody>
      </p:sp>
    </p:spTree>
    <p:extLst>
      <p:ext uri="{BB962C8B-B14F-4D97-AF65-F5344CB8AC3E}">
        <p14:creationId xmlns:p14="http://schemas.microsoft.com/office/powerpoint/2010/main" val="1740155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14038"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20  "See, O LORD, and consider! To whom have You done this? Should </a:t>
            </a:r>
            <a:r>
              <a:rPr lang="en-US" sz="2200" b="1" dirty="0">
                <a:solidFill>
                  <a:srgbClr val="FF0000"/>
                </a:solidFill>
              </a:rPr>
              <a:t>the women eat their offspring</a:t>
            </a:r>
            <a:r>
              <a:rPr lang="en-US" sz="2200" b="1" dirty="0"/>
              <a:t>, The children they have cuddled? Should </a:t>
            </a:r>
            <a:r>
              <a:rPr lang="en-US" sz="2200" b="1" dirty="0">
                <a:solidFill>
                  <a:srgbClr val="FF0000"/>
                </a:solidFill>
              </a:rPr>
              <a:t>the priest and prophet be slain In the sanctuary of the Lord? </a:t>
            </a:r>
          </a:p>
          <a:p>
            <a:pPr algn="just"/>
            <a:r>
              <a:rPr lang="en-US" sz="2200" b="1" dirty="0"/>
              <a:t>  21  "Young and old lie On the ground in the streets; My virgins and my young men Have fallen by the sword; You have slain them in the day of Your anger, You have slaughtered and not pitied. </a:t>
            </a:r>
          </a:p>
          <a:p>
            <a:pPr algn="just"/>
            <a:r>
              <a:rPr lang="en-US" sz="2200" b="1" dirty="0"/>
              <a:t>  22  "You have invited as to a feast day The terrors that surround me. </a:t>
            </a:r>
            <a:r>
              <a:rPr lang="en-US" sz="2200" b="1" dirty="0">
                <a:solidFill>
                  <a:srgbClr val="FF0000"/>
                </a:solidFill>
              </a:rPr>
              <a:t>In the day of the LORD's anger</a:t>
            </a:r>
            <a:r>
              <a:rPr lang="en-US" sz="2200" b="1" dirty="0"/>
              <a:t> There was no refugee or survivor. Those whom I have borne and brought up My enemies have destroyed." </a:t>
            </a:r>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a:p>
            <a:pPr algn="just"/>
            <a:endParaRPr lang="en-US" sz="2200" b="1" dirty="0"/>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2</a:t>
            </a:r>
          </a:p>
        </p:txBody>
      </p:sp>
      <p:sp>
        <p:nvSpPr>
          <p:cNvPr id="5" name="TextBox 4">
            <a:extLst>
              <a:ext uri="{FF2B5EF4-FFF2-40B4-BE49-F238E27FC236}">
                <a16:creationId xmlns:a16="http://schemas.microsoft.com/office/drawing/2014/main" id="{BC7F03AF-807B-4E40-8508-6BAE611FCF2B}"/>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The Day of the Lord’s Anger</a:t>
            </a:r>
          </a:p>
        </p:txBody>
      </p:sp>
    </p:spTree>
    <p:extLst>
      <p:ext uri="{BB962C8B-B14F-4D97-AF65-F5344CB8AC3E}">
        <p14:creationId xmlns:p14="http://schemas.microsoft.com/office/powerpoint/2010/main" val="554403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C76CB85-08D6-417F-8EEF-6897AFACA44C}"/>
              </a:ext>
            </a:extLst>
          </p:cNvPr>
          <p:cNvSpPr/>
          <p:nvPr/>
        </p:nvSpPr>
        <p:spPr>
          <a:xfrm>
            <a:off x="270387" y="276613"/>
            <a:ext cx="11651226" cy="634180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a:p>
            <a:pPr algn="ctr"/>
            <a:endParaRPr lang="en-US" dirty="0"/>
          </a:p>
          <a:p>
            <a:pPr algn="ctr"/>
            <a:endParaRPr lang="en-US" dirty="0"/>
          </a:p>
          <a:p>
            <a:pPr algn="ctr"/>
            <a:endParaRPr lang="en-US" dirty="0"/>
          </a:p>
        </p:txBody>
      </p:sp>
      <p:sp>
        <p:nvSpPr>
          <p:cNvPr id="2" name="TextBox 1"/>
          <p:cNvSpPr txBox="1"/>
          <p:nvPr/>
        </p:nvSpPr>
        <p:spPr>
          <a:xfrm>
            <a:off x="323274" y="395030"/>
            <a:ext cx="11579868" cy="6186309"/>
          </a:xfrm>
          <a:prstGeom prst="rect">
            <a:avLst/>
          </a:prstGeom>
          <a:solidFill>
            <a:schemeClr val="accent4">
              <a:lumMod val="40000"/>
              <a:lumOff val="60000"/>
            </a:schemeClr>
          </a:solidFill>
          <a:ln w="57150">
            <a:solidFill>
              <a:srgbClr val="0070C0"/>
            </a:solidFill>
          </a:ln>
        </p:spPr>
        <p:txBody>
          <a:bodyPr wrap="square" rtlCol="0">
            <a:spAutoFit/>
          </a:bodyPr>
          <a:lstStyle/>
          <a:p>
            <a:pPr algn="just"/>
            <a:r>
              <a:rPr lang="en-US" sz="2200" b="1" dirty="0"/>
              <a:t>  1  I am the man who </a:t>
            </a:r>
            <a:r>
              <a:rPr lang="en-US" sz="2200" b="1" dirty="0">
                <a:solidFill>
                  <a:srgbClr val="FF0000"/>
                </a:solidFill>
              </a:rPr>
              <a:t>has seen affliction by the rod of His wrath</a:t>
            </a:r>
            <a:r>
              <a:rPr lang="en-US" sz="2200" b="1" dirty="0"/>
              <a:t>. </a:t>
            </a:r>
          </a:p>
          <a:p>
            <a:pPr algn="just"/>
            <a:r>
              <a:rPr lang="en-US" sz="2200" b="1" dirty="0"/>
              <a:t>  2  He has led me and made me walk In darkness and not in light. </a:t>
            </a:r>
          </a:p>
          <a:p>
            <a:pPr algn="just"/>
            <a:r>
              <a:rPr lang="en-US" sz="2200" b="1" dirty="0"/>
              <a:t>  3  Surely He has turned His hand against me Time and time again throughout the day. </a:t>
            </a:r>
          </a:p>
          <a:p>
            <a:pPr algn="just"/>
            <a:r>
              <a:rPr lang="en-US" sz="2200" b="1" dirty="0"/>
              <a:t>  4  He has </a:t>
            </a:r>
            <a:r>
              <a:rPr lang="en-US" sz="2200" b="1" dirty="0">
                <a:solidFill>
                  <a:srgbClr val="FF0000"/>
                </a:solidFill>
              </a:rPr>
              <a:t>aged my flesh and my skin, And broken my bones</a:t>
            </a:r>
            <a:r>
              <a:rPr lang="en-US" sz="2200" b="1" dirty="0"/>
              <a:t>. </a:t>
            </a:r>
          </a:p>
          <a:p>
            <a:pPr algn="just"/>
            <a:r>
              <a:rPr lang="en-US" sz="2200" b="1" dirty="0"/>
              <a:t>  5  He has besieged me And surrounded me with bitterness and woe. </a:t>
            </a:r>
          </a:p>
          <a:p>
            <a:pPr algn="just"/>
            <a:r>
              <a:rPr lang="en-US" sz="2200" b="1" dirty="0"/>
              <a:t>  6  He has set me in dark places Like the dead of long ago. </a:t>
            </a:r>
          </a:p>
          <a:p>
            <a:pPr algn="just"/>
            <a:r>
              <a:rPr lang="en-US" sz="2200" b="1" dirty="0"/>
              <a:t>  7  </a:t>
            </a:r>
            <a:r>
              <a:rPr lang="en-US" sz="2200" b="1" dirty="0">
                <a:solidFill>
                  <a:srgbClr val="FF0000"/>
                </a:solidFill>
              </a:rPr>
              <a:t>He has hedged me in so that I cannot get out</a:t>
            </a:r>
            <a:r>
              <a:rPr lang="en-US" sz="2200" b="1" dirty="0"/>
              <a:t>; He has </a:t>
            </a:r>
            <a:r>
              <a:rPr lang="en-US" sz="2200" b="1" dirty="0">
                <a:solidFill>
                  <a:srgbClr val="FF0000"/>
                </a:solidFill>
              </a:rPr>
              <a:t>made my chain heavy</a:t>
            </a:r>
            <a:r>
              <a:rPr lang="en-US" sz="2200" b="1" dirty="0"/>
              <a:t>. </a:t>
            </a:r>
          </a:p>
          <a:p>
            <a:pPr algn="just"/>
            <a:r>
              <a:rPr lang="en-US" sz="2200" b="1" dirty="0"/>
              <a:t>  8  Even when I cry and shout, He shuts out my prayer. </a:t>
            </a:r>
          </a:p>
          <a:p>
            <a:pPr algn="just"/>
            <a:r>
              <a:rPr lang="en-US" sz="2200" b="1" dirty="0"/>
              <a:t>  9  He </a:t>
            </a:r>
            <a:r>
              <a:rPr lang="en-US" sz="2200" b="1" dirty="0">
                <a:solidFill>
                  <a:srgbClr val="FF0000"/>
                </a:solidFill>
              </a:rPr>
              <a:t>has blocked my ways with hewn stone</a:t>
            </a:r>
            <a:r>
              <a:rPr lang="en-US" sz="2200" b="1" dirty="0"/>
              <a:t>; He has made my paths crooked. </a:t>
            </a:r>
          </a:p>
          <a:p>
            <a:pPr algn="just"/>
            <a:r>
              <a:rPr lang="en-US" sz="2200" b="1" dirty="0"/>
              <a:t>  10  He has been to me a bear lying in wait, Like a lion in ambush. </a:t>
            </a:r>
          </a:p>
          <a:p>
            <a:pPr algn="just"/>
            <a:r>
              <a:rPr lang="en-US" sz="2200" b="1" dirty="0"/>
              <a:t>  11  He has turned aside my ways and torn me in pieces; He has made me desolate. </a:t>
            </a:r>
          </a:p>
          <a:p>
            <a:pPr algn="just"/>
            <a:r>
              <a:rPr lang="en-US" sz="2200" b="1" dirty="0"/>
              <a:t>  12  He has </a:t>
            </a:r>
            <a:r>
              <a:rPr lang="en-US" sz="2200" b="1" dirty="0">
                <a:solidFill>
                  <a:srgbClr val="FF0000"/>
                </a:solidFill>
              </a:rPr>
              <a:t>bent His bow And set me up as a target </a:t>
            </a:r>
            <a:r>
              <a:rPr lang="en-US" sz="2200" b="1" dirty="0"/>
              <a:t>for the arrow. </a:t>
            </a:r>
          </a:p>
          <a:p>
            <a:pPr algn="just"/>
            <a:r>
              <a:rPr lang="en-US" sz="2200" b="1" dirty="0"/>
              <a:t>  13  He has caused </a:t>
            </a:r>
            <a:r>
              <a:rPr lang="en-US" sz="2200" b="1" dirty="0">
                <a:solidFill>
                  <a:srgbClr val="FF0000"/>
                </a:solidFill>
              </a:rPr>
              <a:t>the arrows of His quiver To pierce my loins</a:t>
            </a:r>
            <a:r>
              <a:rPr lang="en-US" sz="2200" b="1" dirty="0"/>
              <a:t>. </a:t>
            </a:r>
          </a:p>
          <a:p>
            <a:pPr algn="just"/>
            <a:r>
              <a:rPr lang="en-US" sz="2200" b="1" dirty="0"/>
              <a:t>  14  I have become the ridicule of all my people—Their taunting song all the day. </a:t>
            </a:r>
          </a:p>
          <a:p>
            <a:pPr algn="just"/>
            <a:r>
              <a:rPr lang="en-US" sz="2200" b="1" dirty="0"/>
              <a:t>  15  He has filled me with bitterness, He has made me drink </a:t>
            </a:r>
            <a:r>
              <a:rPr lang="en-US" sz="2200" b="1" dirty="0">
                <a:solidFill>
                  <a:srgbClr val="FF0000"/>
                </a:solidFill>
              </a:rPr>
              <a:t>wormwood</a:t>
            </a:r>
            <a:r>
              <a:rPr lang="en-US" sz="2200" b="1" dirty="0"/>
              <a:t>. </a:t>
            </a:r>
          </a:p>
          <a:p>
            <a:pPr algn="just"/>
            <a:r>
              <a:rPr lang="en-US" sz="2200" b="1" dirty="0"/>
              <a:t>  16  He has also broken my teeth with gravel, And covered me with ashes. </a:t>
            </a:r>
          </a:p>
          <a:p>
            <a:pPr algn="just"/>
            <a:r>
              <a:rPr lang="en-US" sz="2200" b="1" dirty="0"/>
              <a:t>  17  You have </a:t>
            </a:r>
            <a:r>
              <a:rPr lang="en-US" sz="2200" b="1" dirty="0">
                <a:solidFill>
                  <a:srgbClr val="FF0000"/>
                </a:solidFill>
              </a:rPr>
              <a:t>moved my soul far from peace</a:t>
            </a:r>
            <a:r>
              <a:rPr lang="en-US" sz="2200" b="1" dirty="0"/>
              <a:t>; I have forgotten prosperity. </a:t>
            </a:r>
          </a:p>
          <a:p>
            <a:pPr algn="just"/>
            <a:r>
              <a:rPr lang="en-US" sz="2200" b="1" dirty="0"/>
              <a:t>  18  </a:t>
            </a:r>
            <a:r>
              <a:rPr lang="en-US" sz="2200" b="1" dirty="0">
                <a:solidFill>
                  <a:srgbClr val="FF0000"/>
                </a:solidFill>
              </a:rPr>
              <a:t>And I said, "My strength and my hope Have perished </a:t>
            </a:r>
            <a:r>
              <a:rPr lang="en-US" sz="2200" b="1" dirty="0"/>
              <a:t>from the LORD." </a:t>
            </a:r>
          </a:p>
        </p:txBody>
      </p:sp>
      <p:sp>
        <p:nvSpPr>
          <p:cNvPr id="6" name="TextBox 5">
            <a:extLst>
              <a:ext uri="{FF2B5EF4-FFF2-40B4-BE49-F238E27FC236}">
                <a16:creationId xmlns:a16="http://schemas.microsoft.com/office/drawing/2014/main" id="{37C13E9D-913F-4BFF-9A20-EF06F1E63220}"/>
              </a:ext>
            </a:extLst>
          </p:cNvPr>
          <p:cNvSpPr txBox="1"/>
          <p:nvPr/>
        </p:nvSpPr>
        <p:spPr>
          <a:xfrm>
            <a:off x="4590463" y="19559"/>
            <a:ext cx="2983345" cy="430887"/>
          </a:xfrm>
          <a:prstGeom prst="rect">
            <a:avLst/>
          </a:prstGeom>
          <a:solidFill>
            <a:srgbClr val="FFFF00"/>
          </a:solidFill>
        </p:spPr>
        <p:txBody>
          <a:bodyPr wrap="square" rtlCol="0">
            <a:spAutoFit/>
          </a:bodyPr>
          <a:lstStyle/>
          <a:p>
            <a:pPr algn="ctr"/>
            <a:r>
              <a:rPr lang="en-US" sz="2200" b="1" dirty="0">
                <a:solidFill>
                  <a:srgbClr val="FF0000"/>
                </a:solidFill>
              </a:rPr>
              <a:t>Lamentation Chapter 3</a:t>
            </a:r>
          </a:p>
        </p:txBody>
      </p:sp>
      <p:sp>
        <p:nvSpPr>
          <p:cNvPr id="5" name="TextBox 4">
            <a:extLst>
              <a:ext uri="{FF2B5EF4-FFF2-40B4-BE49-F238E27FC236}">
                <a16:creationId xmlns:a16="http://schemas.microsoft.com/office/drawing/2014/main" id="{4802BB0E-FEB0-4ADA-B598-45A218BFC6F9}"/>
              </a:ext>
            </a:extLst>
          </p:cNvPr>
          <p:cNvSpPr txBox="1"/>
          <p:nvPr/>
        </p:nvSpPr>
        <p:spPr>
          <a:xfrm rot="2707073">
            <a:off x="7213600" y="1644073"/>
            <a:ext cx="5846619" cy="646331"/>
          </a:xfrm>
          <a:prstGeom prst="rect">
            <a:avLst/>
          </a:prstGeom>
          <a:solidFill>
            <a:srgbClr val="0070C0"/>
          </a:solidFill>
        </p:spPr>
        <p:txBody>
          <a:bodyPr wrap="square" rtlCol="0">
            <a:spAutoFit/>
          </a:bodyPr>
          <a:lstStyle/>
          <a:p>
            <a:pPr algn="ctr"/>
            <a:r>
              <a:rPr lang="en-US" sz="3600" b="1" dirty="0">
                <a:solidFill>
                  <a:schemeClr val="bg1"/>
                </a:solidFill>
              </a:rPr>
              <a:t>Jeremiah—Affliction &amp; Hope</a:t>
            </a:r>
          </a:p>
        </p:txBody>
      </p:sp>
    </p:spTree>
    <p:extLst>
      <p:ext uri="{BB962C8B-B14F-4D97-AF65-F5344CB8AC3E}">
        <p14:creationId xmlns:p14="http://schemas.microsoft.com/office/powerpoint/2010/main" val="671168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4231</Words>
  <Application>Microsoft Office PowerPoint</Application>
  <PresentationFormat>Widescreen</PresentationFormat>
  <Paragraphs>269</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dc:creator>
  <cp:lastModifiedBy>Operator</cp:lastModifiedBy>
  <cp:revision>152</cp:revision>
  <cp:lastPrinted>2020-01-22T22:32:41Z</cp:lastPrinted>
  <dcterms:created xsi:type="dcterms:W3CDTF">2019-11-18T15:17:46Z</dcterms:created>
  <dcterms:modified xsi:type="dcterms:W3CDTF">2020-01-23T01:05:34Z</dcterms:modified>
</cp:coreProperties>
</file>