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6"/>
  </p:notesMasterIdLst>
  <p:handoutMasterIdLst>
    <p:handoutMasterId r:id="rId37"/>
  </p:handoutMasterIdLst>
  <p:sldIdLst>
    <p:sldId id="2753" r:id="rId2"/>
    <p:sldId id="2754" r:id="rId3"/>
    <p:sldId id="2755" r:id="rId4"/>
    <p:sldId id="2756" r:id="rId5"/>
    <p:sldId id="2757" r:id="rId6"/>
    <p:sldId id="2758" r:id="rId7"/>
    <p:sldId id="2759" r:id="rId8"/>
    <p:sldId id="2760" r:id="rId9"/>
    <p:sldId id="2761" r:id="rId10"/>
    <p:sldId id="2762" r:id="rId11"/>
    <p:sldId id="2763" r:id="rId12"/>
    <p:sldId id="2764" r:id="rId13"/>
    <p:sldId id="2765" r:id="rId14"/>
    <p:sldId id="2766" r:id="rId15"/>
    <p:sldId id="2767" r:id="rId16"/>
    <p:sldId id="2768" r:id="rId17"/>
    <p:sldId id="2769" r:id="rId18"/>
    <p:sldId id="2770" r:id="rId19"/>
    <p:sldId id="2771" r:id="rId20"/>
    <p:sldId id="2772" r:id="rId21"/>
    <p:sldId id="2773" r:id="rId22"/>
    <p:sldId id="2774" r:id="rId23"/>
    <p:sldId id="2775" r:id="rId24"/>
    <p:sldId id="2751" r:id="rId25"/>
    <p:sldId id="2723" r:id="rId26"/>
    <p:sldId id="2752" r:id="rId27"/>
    <p:sldId id="2777" r:id="rId28"/>
    <p:sldId id="2778" r:id="rId29"/>
    <p:sldId id="2784" r:id="rId30"/>
    <p:sldId id="2727" r:id="rId31"/>
    <p:sldId id="2726" r:id="rId32"/>
    <p:sldId id="2780" r:id="rId33"/>
    <p:sldId id="2781" r:id="rId34"/>
    <p:sldId id="2782" r:id="rId35"/>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userDrawn="1">
          <p15:clr>
            <a:srgbClr val="A4A3A4"/>
          </p15:clr>
        </p15:guide>
        <p15:guide id="2" pos="37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6"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4070C"/>
    <a:srgbClr val="152543"/>
    <a:srgbClr val="860A0A"/>
    <a:srgbClr val="90AAFE"/>
    <a:srgbClr val="0083E6"/>
    <a:srgbClr val="D9E2FF"/>
    <a:srgbClr val="E6E6E6"/>
    <a:srgbClr val="8FE2FF"/>
    <a:srgbClr val="D2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autoAdjust="0"/>
    <p:restoredTop sz="86410" autoAdjust="0"/>
  </p:normalViewPr>
  <p:slideViewPr>
    <p:cSldViewPr snapToGrid="0">
      <p:cViewPr varScale="1">
        <p:scale>
          <a:sx n="94" d="100"/>
          <a:sy n="94" d="100"/>
        </p:scale>
        <p:origin x="108" y="480"/>
      </p:cViewPr>
      <p:guideLst>
        <p:guide orient="horz" pos="3168"/>
        <p:guide pos="3792"/>
      </p:guideLst>
    </p:cSldViewPr>
  </p:slideViewPr>
  <p:outlineViewPr>
    <p:cViewPr>
      <p:scale>
        <a:sx n="33" d="100"/>
        <a:sy n="33" d="100"/>
      </p:scale>
      <p:origin x="0" y="-564"/>
    </p:cViewPr>
  </p:outlineViewPr>
  <p:notesTextViewPr>
    <p:cViewPr>
      <p:scale>
        <a:sx n="75" d="100"/>
        <a:sy n="75" d="100"/>
      </p:scale>
      <p:origin x="0" y="0"/>
    </p:cViewPr>
  </p:notesTextViewPr>
  <p:sorterViewPr>
    <p:cViewPr>
      <p:scale>
        <a:sx n="100" d="100"/>
        <a:sy n="100" d="100"/>
      </p:scale>
      <p:origin x="0" y="-4598"/>
    </p:cViewPr>
  </p:sorterViewPr>
  <p:notesViewPr>
    <p:cSldViewPr snapToGrid="0" showGuides="1">
      <p:cViewPr varScale="1">
        <p:scale>
          <a:sx n="61" d="100"/>
          <a:sy n="61"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05C11-85CC-4A72-8840-09EA5F247F0F}"/>
              </a:ext>
            </a:extLst>
          </p:cNvPr>
          <p:cNvSpPr>
            <a:spLocks noGrp="1"/>
          </p:cNvSpPr>
          <p:nvPr>
            <p:ph type="hdr" sz="quarter"/>
          </p:nvPr>
        </p:nvSpPr>
        <p:spPr>
          <a:xfrm>
            <a:off x="2" y="0"/>
            <a:ext cx="3043762" cy="465927"/>
          </a:xfrm>
          <a:prstGeom prst="rect">
            <a:avLst/>
          </a:prstGeom>
        </p:spPr>
        <p:txBody>
          <a:bodyPr vert="horz" lIns="90553" tIns="45277" rIns="90553" bIns="45277"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ABB54F-94B3-489C-836B-EE56E076C80A}"/>
              </a:ext>
            </a:extLst>
          </p:cNvPr>
          <p:cNvSpPr>
            <a:spLocks noGrp="1"/>
          </p:cNvSpPr>
          <p:nvPr>
            <p:ph type="dt" sz="quarter" idx="1"/>
          </p:nvPr>
        </p:nvSpPr>
        <p:spPr>
          <a:xfrm>
            <a:off x="3977770" y="0"/>
            <a:ext cx="3043762" cy="465927"/>
          </a:xfrm>
          <a:prstGeom prst="rect">
            <a:avLst/>
          </a:prstGeom>
        </p:spPr>
        <p:txBody>
          <a:bodyPr vert="horz" lIns="90553" tIns="45277" rIns="90553" bIns="45277" rtlCol="0"/>
          <a:lstStyle>
            <a:lvl1pPr algn="r">
              <a:defRPr sz="1200"/>
            </a:lvl1pPr>
          </a:lstStyle>
          <a:p>
            <a:fld id="{E394A81C-ADBD-4272-AFB6-C20F19B759A6}" type="datetimeFigureOut">
              <a:rPr lang="en-US" smtClean="0"/>
              <a:t>3/8/2020</a:t>
            </a:fld>
            <a:endParaRPr lang="en-US" dirty="0"/>
          </a:p>
        </p:txBody>
      </p:sp>
      <p:sp>
        <p:nvSpPr>
          <p:cNvPr id="4" name="Footer Placeholder 3">
            <a:extLst>
              <a:ext uri="{FF2B5EF4-FFF2-40B4-BE49-F238E27FC236}">
                <a16:creationId xmlns:a16="http://schemas.microsoft.com/office/drawing/2014/main" id="{FE42178E-8AB7-47FE-B318-6C37AEC248CF}"/>
              </a:ext>
            </a:extLst>
          </p:cNvPr>
          <p:cNvSpPr>
            <a:spLocks noGrp="1"/>
          </p:cNvSpPr>
          <p:nvPr>
            <p:ph type="ftr" sz="quarter" idx="2"/>
          </p:nvPr>
        </p:nvSpPr>
        <p:spPr>
          <a:xfrm>
            <a:off x="2" y="8843173"/>
            <a:ext cx="3043762" cy="465927"/>
          </a:xfrm>
          <a:prstGeom prst="rect">
            <a:avLst/>
          </a:prstGeom>
        </p:spPr>
        <p:txBody>
          <a:bodyPr vert="horz" lIns="90553" tIns="45277" rIns="90553" bIns="4527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860AB7-3333-4EF5-BA29-252D24B81CBB}"/>
              </a:ext>
            </a:extLst>
          </p:cNvPr>
          <p:cNvSpPr>
            <a:spLocks noGrp="1"/>
          </p:cNvSpPr>
          <p:nvPr>
            <p:ph type="sldNum" sz="quarter" idx="3"/>
          </p:nvPr>
        </p:nvSpPr>
        <p:spPr>
          <a:xfrm>
            <a:off x="3977770" y="8843173"/>
            <a:ext cx="3043762" cy="465927"/>
          </a:xfrm>
          <a:prstGeom prst="rect">
            <a:avLst/>
          </a:prstGeom>
        </p:spPr>
        <p:txBody>
          <a:bodyPr vert="horz" lIns="90553" tIns="45277" rIns="90553" bIns="45277" rtlCol="0" anchor="b"/>
          <a:lstStyle>
            <a:lvl1pPr algn="r">
              <a:defRPr sz="1200"/>
            </a:lvl1pPr>
          </a:lstStyle>
          <a:p>
            <a:fld id="{FF1C3FAF-1055-4D9E-94CE-AB3C222662F3}" type="slidenum">
              <a:rPr lang="en-US" smtClean="0"/>
              <a:t>‹#›</a:t>
            </a:fld>
            <a:endParaRPr lang="en-US" dirty="0"/>
          </a:p>
        </p:txBody>
      </p:sp>
    </p:spTree>
    <p:extLst>
      <p:ext uri="{BB962C8B-B14F-4D97-AF65-F5344CB8AC3E}">
        <p14:creationId xmlns:p14="http://schemas.microsoft.com/office/powerpoint/2010/main" val="3309090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680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8925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7483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55302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428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4870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46267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6493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6746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275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6337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99891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7277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09260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5587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123860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08142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46670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85976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689618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107879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7960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18690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06865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93630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95031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116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0247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0218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5528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1587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8212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746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4177075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CB6-AF62-434C-9786-F9FADCA569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7300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7177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3E6"/>
        </a:solidFill>
        <a:effectLst/>
      </p:bgPr>
    </p:bg>
    <p:spTree>
      <p:nvGrpSpPr>
        <p:cNvPr id="1" name="Shape 5"/>
        <p:cNvGrpSpPr/>
        <p:nvPr/>
      </p:nvGrpSpPr>
      <p:grpSpPr>
        <a:xfrm>
          <a:off x="0" y="0"/>
          <a:ext cx="0" cy="0"/>
          <a:chOff x="0" y="0"/>
          <a:chExt cx="0" cy="0"/>
        </a:xfrm>
      </p:grpSpPr>
      <p:sp>
        <p:nvSpPr>
          <p:cNvPr id="3" name="Rectangle 2">
            <a:extLst>
              <a:ext uri="{FF2B5EF4-FFF2-40B4-BE49-F238E27FC236}">
                <a16:creationId xmlns:a16="http://schemas.microsoft.com/office/drawing/2014/main" id="{C3F484DE-E094-48E8-B50F-5F896E155CA5}"/>
              </a:ext>
            </a:extLst>
          </p:cNvPr>
          <p:cNvSpPr/>
          <p:nvPr userDrawn="1"/>
        </p:nvSpPr>
        <p:spPr>
          <a:xfrm>
            <a:off x="193687" y="180753"/>
            <a:ext cx="11760547" cy="6475201"/>
          </a:xfrm>
          <a:prstGeom prst="rect">
            <a:avLst/>
          </a:prstGeom>
          <a:solidFill>
            <a:srgbClr val="90AAFE"/>
          </a:solidFill>
          <a:ln>
            <a:solidFill>
              <a:srgbClr val="860A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2E13BB5-6638-4196-A0A5-A9DB00C3B2C2}"/>
              </a:ext>
            </a:extLst>
          </p:cNvPr>
          <p:cNvSpPr/>
          <p:nvPr userDrawn="1"/>
        </p:nvSpPr>
        <p:spPr>
          <a:xfrm>
            <a:off x="0" y="-11723"/>
            <a:ext cx="12160155" cy="6858000"/>
          </a:xfrm>
          <a:prstGeom prst="rect">
            <a:avLst/>
          </a:prstGeom>
          <a:noFill/>
          <a:ln w="228600">
            <a:solidFill>
              <a:srgbClr val="152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76200">
                <a:solidFill>
                  <a:schemeClr val="tx1"/>
                </a:solidFill>
              </a:ln>
              <a:noFill/>
            </a:endParaRPr>
          </a:p>
        </p:txBody>
      </p:sp>
    </p:spTree>
  </p:cSld>
  <p:clrMap bg1="lt1" tx1="dk1" bg2="dk2" tx2="lt2" accent1="accent1" accent2="accent2" accent3="accent3" accent4="accent4" accent5="accent5" accent6="accent6" hlink="hlink" folHlink="folHlink"/>
  <p:sldLayoutIdLst>
    <p:sldLayoutId id="2147483663" r:id="rId1"/>
    <p:sldLayoutId id="2147483661" r:id="rId2"/>
    <p:sldLayoutId id="214748366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11015"/>
            <a:ext cx="11652739" cy="7340471"/>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r>
              <a:rPr lang="en-US" sz="2400" b="1" dirty="0">
                <a:latin typeface="+mj-lt"/>
              </a:rPr>
              <a:t>CLASS Ten</a:t>
            </a:r>
          </a:p>
          <a:p>
            <a:pPr algn="ctr"/>
            <a:endParaRPr lang="en-US" sz="2400" b="1" dirty="0">
              <a:latin typeface="+mj-lt"/>
            </a:endParaRPr>
          </a:p>
          <a:p>
            <a:pPr algn="ctr"/>
            <a:r>
              <a:rPr lang="en-US" sz="3800" b="1" dirty="0">
                <a:latin typeface="+mj-lt"/>
              </a:rPr>
              <a:t>John Sees Book; Mystery of God Finished; John Eats Book</a:t>
            </a:r>
          </a:p>
          <a:p>
            <a:pPr algn="ctr"/>
            <a:endParaRPr lang="en-US" sz="2400" b="1" dirty="0">
              <a:latin typeface="+mj-lt"/>
            </a:endParaRPr>
          </a:p>
          <a:p>
            <a:pPr algn="ctr"/>
            <a:r>
              <a:rPr lang="en-US" sz="3600" b="1" dirty="0">
                <a:latin typeface="+mj-lt"/>
              </a:rPr>
              <a:t>Palm Beach Lakes</a:t>
            </a:r>
          </a:p>
          <a:p>
            <a:pPr algn="ctr"/>
            <a:endParaRPr lang="en-US" sz="2400" b="1" dirty="0">
              <a:latin typeface="+mj-lt"/>
            </a:endParaRPr>
          </a:p>
          <a:p>
            <a:pPr algn="ctr"/>
            <a:endParaRPr lang="en-US" sz="2400" b="1" dirty="0">
              <a:latin typeface="+mj-lt"/>
            </a:endParaRPr>
          </a:p>
          <a:p>
            <a:pPr algn="ctr"/>
            <a:r>
              <a:rPr lang="en-US" sz="2400" b="1" dirty="0">
                <a:latin typeface="+mj-lt"/>
              </a:rPr>
              <a:t>Dan Jenkins</a:t>
            </a:r>
          </a:p>
          <a:p>
            <a:pPr algn="ctr"/>
            <a:endParaRPr lang="en-US" sz="2400" b="1" dirty="0">
              <a:latin typeface="+mj-lt"/>
            </a:endParaRPr>
          </a:p>
          <a:p>
            <a:pPr algn="ctr"/>
            <a:r>
              <a:rPr lang="en-US" sz="2400" b="1" dirty="0"/>
              <a:t>March 8, 2020</a:t>
            </a:r>
          </a:p>
          <a:p>
            <a:pPr algn="ctr"/>
            <a:endParaRPr lang="en-US" sz="2400" b="1" dirty="0">
              <a:latin typeface="+mj-lt"/>
            </a:endParaRPr>
          </a:p>
          <a:p>
            <a:pPr algn="ctr"/>
            <a:endParaRPr lang="en-US" sz="2400" b="1" dirty="0">
              <a:latin typeface="+mj-lt"/>
            </a:endParaRPr>
          </a:p>
          <a:p>
            <a:pPr algn="ctr"/>
            <a:endParaRPr lang="en-US" sz="2400" b="1" dirty="0">
              <a:latin typeface="+mj-lt"/>
            </a:endParaRPr>
          </a:p>
        </p:txBody>
      </p:sp>
    </p:spTree>
    <p:extLst>
      <p:ext uri="{BB962C8B-B14F-4D97-AF65-F5344CB8AC3E}">
        <p14:creationId xmlns:p14="http://schemas.microsoft.com/office/powerpoint/2010/main" val="33442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55564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Then </a:t>
            </a:r>
            <a:r>
              <a:rPr lang="en-US" sz="2100" b="1" dirty="0">
                <a:solidFill>
                  <a:srgbClr val="FFFF00"/>
                </a:solidFill>
                <a:latin typeface="+mj-lt"/>
              </a:rPr>
              <a:t>the fifth angel sounded</a:t>
            </a:r>
            <a:r>
              <a:rPr lang="en-US" sz="2100" b="1" dirty="0">
                <a:solidFill>
                  <a:schemeClr val="bg1"/>
                </a:solidFill>
                <a:latin typeface="+mj-lt"/>
              </a:rPr>
              <a:t>: And I saw </a:t>
            </a:r>
            <a:r>
              <a:rPr lang="en-US" sz="2100" b="1" dirty="0">
                <a:solidFill>
                  <a:srgbClr val="FFFF00"/>
                </a:solidFill>
                <a:latin typeface="+mj-lt"/>
              </a:rPr>
              <a:t>a star </a:t>
            </a:r>
            <a:r>
              <a:rPr lang="en-US" sz="2100" b="1" dirty="0">
                <a:solidFill>
                  <a:schemeClr val="bg1"/>
                </a:solidFill>
                <a:latin typeface="+mj-lt"/>
              </a:rPr>
              <a:t>fallen from heaven to the earth. To him was given the key to the bottomless pit. </a:t>
            </a:r>
          </a:p>
          <a:p>
            <a:pPr algn="just"/>
            <a:r>
              <a:rPr lang="en-US" sz="2100" b="1" dirty="0">
                <a:solidFill>
                  <a:schemeClr val="bg1"/>
                </a:solidFill>
                <a:latin typeface="+mj-lt"/>
              </a:rPr>
              <a:t> 2  And he </a:t>
            </a:r>
            <a:r>
              <a:rPr lang="en-US" sz="2100" b="1" dirty="0">
                <a:solidFill>
                  <a:srgbClr val="FFFF00"/>
                </a:solidFill>
                <a:latin typeface="+mj-lt"/>
              </a:rPr>
              <a:t>opened the bottomless pit</a:t>
            </a:r>
            <a:r>
              <a:rPr lang="en-US" sz="2100" b="1" dirty="0">
                <a:solidFill>
                  <a:schemeClr val="bg1"/>
                </a:solidFill>
                <a:latin typeface="+mj-lt"/>
              </a:rPr>
              <a:t>, and smoke arose out of the pit like the smoke of a great furnace. So the </a:t>
            </a:r>
            <a:r>
              <a:rPr lang="en-US" sz="2100" b="1" dirty="0">
                <a:solidFill>
                  <a:srgbClr val="FFFF00"/>
                </a:solidFill>
                <a:latin typeface="+mj-lt"/>
              </a:rPr>
              <a:t>sun and the air were darkened </a:t>
            </a:r>
            <a:r>
              <a:rPr lang="en-US" sz="2100" b="1" dirty="0">
                <a:solidFill>
                  <a:schemeClr val="bg1"/>
                </a:solidFill>
                <a:latin typeface="+mj-lt"/>
              </a:rPr>
              <a:t>because of the smoke of the pit. </a:t>
            </a:r>
          </a:p>
          <a:p>
            <a:pPr algn="just"/>
            <a:r>
              <a:rPr lang="en-US" sz="2100" b="1" dirty="0">
                <a:solidFill>
                  <a:schemeClr val="bg1"/>
                </a:solidFill>
                <a:latin typeface="+mj-lt"/>
              </a:rPr>
              <a:t> 3  Then out of the smoke locusts came upon the earth. And to them was given power, as the scorpions of the earth have power. </a:t>
            </a:r>
          </a:p>
          <a:p>
            <a:pPr algn="just"/>
            <a:r>
              <a:rPr lang="en-US" sz="2100" b="1" dirty="0">
                <a:solidFill>
                  <a:schemeClr val="bg1"/>
                </a:solidFill>
                <a:latin typeface="+mj-lt"/>
              </a:rPr>
              <a:t> 4  They were commanded </a:t>
            </a:r>
            <a:r>
              <a:rPr lang="en-US" sz="2100" b="1" dirty="0">
                <a:solidFill>
                  <a:srgbClr val="FFFF00"/>
                </a:solidFill>
                <a:latin typeface="+mj-lt"/>
              </a:rPr>
              <a:t>not to harm </a:t>
            </a:r>
            <a:r>
              <a:rPr lang="en-US" sz="2100" b="1" dirty="0">
                <a:solidFill>
                  <a:schemeClr val="bg1"/>
                </a:solidFill>
                <a:latin typeface="+mj-lt"/>
              </a:rPr>
              <a:t>the grass of the earth, or </a:t>
            </a:r>
            <a:r>
              <a:rPr lang="en-US" sz="2100" b="1" dirty="0">
                <a:solidFill>
                  <a:srgbClr val="FFFF00"/>
                </a:solidFill>
                <a:latin typeface="+mj-lt"/>
              </a:rPr>
              <a:t>any green thing</a:t>
            </a:r>
            <a:r>
              <a:rPr lang="en-US" sz="2100" b="1" dirty="0">
                <a:solidFill>
                  <a:schemeClr val="bg1"/>
                </a:solidFill>
                <a:latin typeface="+mj-lt"/>
              </a:rPr>
              <a:t>, or any tree, but only those </a:t>
            </a:r>
            <a:r>
              <a:rPr lang="en-US" sz="2100" b="1" dirty="0">
                <a:solidFill>
                  <a:srgbClr val="FFFF00"/>
                </a:solidFill>
                <a:latin typeface="+mj-lt"/>
              </a:rPr>
              <a:t>men who do not have the seal of God </a:t>
            </a:r>
            <a:r>
              <a:rPr lang="en-US" sz="2100" b="1" dirty="0">
                <a:solidFill>
                  <a:schemeClr val="bg1"/>
                </a:solidFill>
                <a:latin typeface="+mj-lt"/>
              </a:rPr>
              <a:t>on their foreheads. </a:t>
            </a:r>
          </a:p>
          <a:p>
            <a:pPr algn="just"/>
            <a:r>
              <a:rPr lang="en-US" sz="2100" b="1" dirty="0">
                <a:solidFill>
                  <a:schemeClr val="bg1"/>
                </a:solidFill>
                <a:latin typeface="+mj-lt"/>
              </a:rPr>
              <a:t> 5  And they were not given authority </a:t>
            </a:r>
            <a:r>
              <a:rPr lang="en-US" sz="2100" b="1" dirty="0">
                <a:solidFill>
                  <a:srgbClr val="FFFF00"/>
                </a:solidFill>
                <a:latin typeface="+mj-lt"/>
              </a:rPr>
              <a:t>to kill them</a:t>
            </a:r>
            <a:r>
              <a:rPr lang="en-US" sz="2100" b="1" dirty="0">
                <a:solidFill>
                  <a:schemeClr val="bg1"/>
                </a:solidFill>
                <a:latin typeface="+mj-lt"/>
              </a:rPr>
              <a:t>, but </a:t>
            </a:r>
            <a:r>
              <a:rPr lang="en-US" sz="2100" b="1" dirty="0">
                <a:solidFill>
                  <a:srgbClr val="FFFF00"/>
                </a:solidFill>
                <a:latin typeface="+mj-lt"/>
              </a:rPr>
              <a:t>to torment them for five months</a:t>
            </a:r>
            <a:r>
              <a:rPr lang="en-US" sz="2100" b="1" dirty="0">
                <a:solidFill>
                  <a:schemeClr val="bg1"/>
                </a:solidFill>
                <a:latin typeface="+mj-lt"/>
              </a:rPr>
              <a:t>. Their torment was like the torment of a scorpion when it strikes a man.   6  In those days </a:t>
            </a:r>
            <a:r>
              <a:rPr lang="en-US" sz="2100" b="1" dirty="0">
                <a:solidFill>
                  <a:srgbClr val="FFFF00"/>
                </a:solidFill>
                <a:latin typeface="+mj-lt"/>
              </a:rPr>
              <a:t>men will seek death and will not find it; they will desire to die, and death will flee </a:t>
            </a:r>
            <a:r>
              <a:rPr lang="en-US" sz="2100" b="1" dirty="0">
                <a:solidFill>
                  <a:schemeClr val="bg1"/>
                </a:solidFill>
                <a:latin typeface="+mj-lt"/>
              </a:rPr>
              <a:t>from them.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6030328"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Fifth trumpet</a:t>
            </a:r>
          </a:p>
          <a:p>
            <a:pPr marL="342900" indent="-342900">
              <a:buFont typeface="Arial" panose="020B0604020202020204" pitchFamily="34" charset="0"/>
              <a:buChar char="•"/>
              <a:tabLst>
                <a:tab pos="2286000" algn="l"/>
              </a:tabLst>
            </a:pPr>
            <a:r>
              <a:rPr lang="en-US" sz="2200" b="1" dirty="0">
                <a:latin typeface="+mj-lt"/>
              </a:rPr>
              <a:t>Star opens bottomless pit, smoke ascends</a:t>
            </a:r>
          </a:p>
          <a:p>
            <a:pPr marL="342900" indent="-342900">
              <a:buFont typeface="Arial" panose="020B0604020202020204" pitchFamily="34" charset="0"/>
              <a:buChar char="•"/>
              <a:tabLst>
                <a:tab pos="2286000" algn="l"/>
              </a:tabLst>
            </a:pPr>
            <a:r>
              <a:rPr lang="en-US" sz="2200" b="1" dirty="0">
                <a:latin typeface="+mj-lt"/>
              </a:rPr>
              <a:t>Sun darkened by swarm, locusts come forth</a:t>
            </a:r>
          </a:p>
          <a:p>
            <a:pPr marL="342900" indent="-342900">
              <a:buFont typeface="Arial" panose="020B0604020202020204" pitchFamily="34" charset="0"/>
              <a:buChar char="•"/>
              <a:tabLst>
                <a:tab pos="2286000" algn="l"/>
              </a:tabLst>
            </a:pPr>
            <a:r>
              <a:rPr lang="en-US" sz="2200" b="1" dirty="0">
                <a:latin typeface="+mj-lt"/>
              </a:rPr>
              <a:t>Locust ignore plants, torment those without the seal of God (coming from great tribulation)</a:t>
            </a:r>
          </a:p>
          <a:p>
            <a:pPr marL="342900" indent="-342900">
              <a:buFont typeface="Arial" panose="020B0604020202020204" pitchFamily="34" charset="0"/>
              <a:buChar char="•"/>
              <a:tabLst>
                <a:tab pos="2286000" algn="l"/>
              </a:tabLst>
            </a:pPr>
            <a:r>
              <a:rPr lang="en-US" sz="2200" b="1" dirty="0">
                <a:latin typeface="+mj-lt"/>
              </a:rPr>
              <a:t>Tormenting &amp; killing for five months</a:t>
            </a:r>
          </a:p>
          <a:p>
            <a:pPr marL="342900" indent="-342900">
              <a:buFont typeface="Arial" panose="020B0604020202020204" pitchFamily="34" charset="0"/>
              <a:buChar char="•"/>
              <a:tabLst>
                <a:tab pos="2286000" algn="l"/>
              </a:tabLst>
            </a:pPr>
            <a:r>
              <a:rPr lang="en-US" sz="2200" b="1" dirty="0">
                <a:latin typeface="+mj-lt"/>
              </a:rPr>
              <a:t>Men desire death, but it will not come</a:t>
            </a:r>
          </a:p>
        </p:txBody>
      </p:sp>
    </p:spTree>
    <p:extLst>
      <p:ext uri="{BB962C8B-B14F-4D97-AF65-F5344CB8AC3E}">
        <p14:creationId xmlns:p14="http://schemas.microsoft.com/office/powerpoint/2010/main" val="1124918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The shape of the locusts was </a:t>
            </a:r>
            <a:r>
              <a:rPr lang="en-US" sz="2100" b="1" dirty="0">
                <a:solidFill>
                  <a:srgbClr val="FFFF00"/>
                </a:solidFill>
                <a:latin typeface="+mj-lt"/>
              </a:rPr>
              <a:t>like horses prepared for battle.</a:t>
            </a:r>
            <a:r>
              <a:rPr lang="en-US" sz="2100" b="1" dirty="0">
                <a:solidFill>
                  <a:schemeClr val="bg1"/>
                </a:solidFill>
                <a:latin typeface="+mj-lt"/>
              </a:rPr>
              <a:t> On their heads were </a:t>
            </a:r>
            <a:r>
              <a:rPr lang="en-US" sz="2100" b="1" dirty="0">
                <a:solidFill>
                  <a:srgbClr val="FFFF00"/>
                </a:solidFill>
                <a:latin typeface="+mj-lt"/>
              </a:rPr>
              <a:t>crowns</a:t>
            </a:r>
            <a:r>
              <a:rPr lang="en-US" sz="2100" b="1" dirty="0">
                <a:solidFill>
                  <a:schemeClr val="bg1"/>
                </a:solidFill>
                <a:latin typeface="+mj-lt"/>
              </a:rPr>
              <a:t> of something like gold, and their faces were like the faces of men. </a:t>
            </a:r>
          </a:p>
          <a:p>
            <a:pPr algn="just"/>
            <a:r>
              <a:rPr lang="en-US" sz="2100" b="1" dirty="0">
                <a:solidFill>
                  <a:schemeClr val="bg1"/>
                </a:solidFill>
                <a:latin typeface="+mj-lt"/>
              </a:rPr>
              <a:t> 8  They had hair like women's hair, and their teeth were like lions' teeth. </a:t>
            </a:r>
          </a:p>
          <a:p>
            <a:pPr algn="just"/>
            <a:r>
              <a:rPr lang="en-US" sz="2100" b="1" dirty="0">
                <a:solidFill>
                  <a:schemeClr val="bg1"/>
                </a:solidFill>
                <a:latin typeface="+mj-lt"/>
              </a:rPr>
              <a:t> 9  And they had breastplates like breastplates of iron, and the sound of their wings was like the sound of chariots with many horses running into battle. </a:t>
            </a:r>
          </a:p>
          <a:p>
            <a:pPr algn="just"/>
            <a:r>
              <a:rPr lang="en-US" sz="2100" b="1" dirty="0">
                <a:solidFill>
                  <a:schemeClr val="bg1"/>
                </a:solidFill>
                <a:latin typeface="+mj-lt"/>
              </a:rPr>
              <a:t> 10  They had tails like scorpions, and there were stings in their tails. Their power was to hurt men five months. </a:t>
            </a:r>
          </a:p>
          <a:p>
            <a:pPr algn="just"/>
            <a:r>
              <a:rPr lang="en-US" sz="2100" b="1" dirty="0">
                <a:solidFill>
                  <a:schemeClr val="bg1"/>
                </a:solidFill>
                <a:latin typeface="+mj-lt"/>
              </a:rPr>
              <a:t> 11  And they had as king over them the angel of the bottomless pit, whose name in Hebrew is Abaddon, but in Greek he has the name Apollyon.</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6002619" cy="550920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Fifth trumpet</a:t>
            </a:r>
          </a:p>
          <a:p>
            <a:pPr marL="342900" indent="-342900">
              <a:buFont typeface="Arial" panose="020B0604020202020204" pitchFamily="34" charset="0"/>
              <a:buChar char="•"/>
              <a:tabLst>
                <a:tab pos="2286000" algn="l"/>
              </a:tabLst>
            </a:pPr>
            <a:r>
              <a:rPr lang="en-US" sz="2200" b="1" dirty="0">
                <a:latin typeface="+mj-lt"/>
              </a:rPr>
              <a:t>Star opens bottomless pit, smoke ascends</a:t>
            </a:r>
          </a:p>
          <a:p>
            <a:pPr marL="342900" indent="-342900">
              <a:buFont typeface="Arial" panose="020B0604020202020204" pitchFamily="34" charset="0"/>
              <a:buChar char="•"/>
              <a:tabLst>
                <a:tab pos="2286000" algn="l"/>
              </a:tabLst>
            </a:pPr>
            <a:r>
              <a:rPr lang="en-US" sz="2200" b="1" dirty="0">
                <a:latin typeface="+mj-lt"/>
              </a:rPr>
              <a:t>Sun darkened by swarm, locusts come forth</a:t>
            </a:r>
          </a:p>
          <a:p>
            <a:pPr marL="342900" indent="-342900">
              <a:buFont typeface="Arial" panose="020B0604020202020204" pitchFamily="34" charset="0"/>
              <a:buChar char="•"/>
              <a:tabLst>
                <a:tab pos="2286000" algn="l"/>
              </a:tabLst>
            </a:pPr>
            <a:r>
              <a:rPr lang="en-US" sz="2200" b="1" dirty="0">
                <a:latin typeface="+mj-lt"/>
              </a:rPr>
              <a:t>Locust ignore plants, torment those without the seal of God (coming from great tribulation)</a:t>
            </a:r>
          </a:p>
          <a:p>
            <a:pPr marL="342900" indent="-342900">
              <a:buFont typeface="Arial" panose="020B0604020202020204" pitchFamily="34" charset="0"/>
              <a:buChar char="•"/>
              <a:tabLst>
                <a:tab pos="2286000" algn="l"/>
              </a:tabLst>
            </a:pPr>
            <a:r>
              <a:rPr lang="en-US" sz="2200" b="1" dirty="0">
                <a:latin typeface="+mj-lt"/>
              </a:rPr>
              <a:t>Tormenting &amp; killing for five months</a:t>
            </a:r>
          </a:p>
          <a:p>
            <a:pPr marL="342900" indent="-342900">
              <a:buFont typeface="Arial" panose="020B0604020202020204" pitchFamily="34" charset="0"/>
              <a:buChar char="•"/>
              <a:tabLst>
                <a:tab pos="2286000" algn="l"/>
              </a:tabLst>
            </a:pPr>
            <a:r>
              <a:rPr lang="en-US" sz="2200" b="1" dirty="0">
                <a:latin typeface="+mj-lt"/>
              </a:rPr>
              <a:t>Men desire death, but it will not come</a:t>
            </a:r>
            <a:endParaRPr lang="en-US" sz="2200" b="1" dirty="0"/>
          </a:p>
          <a:p>
            <a:pPr marL="342900" indent="-342900">
              <a:buFont typeface="Arial" panose="020B0604020202020204" pitchFamily="34" charset="0"/>
              <a:buChar char="•"/>
              <a:tabLst>
                <a:tab pos="2286000" algn="l"/>
              </a:tabLst>
            </a:pPr>
            <a:r>
              <a:rPr lang="en-US" sz="2200" b="1" dirty="0">
                <a:latin typeface="+mj-lt"/>
              </a:rPr>
              <a:t>Locusts like horses prepared for battle</a:t>
            </a:r>
          </a:p>
          <a:p>
            <a:pPr marL="342900" indent="-342900">
              <a:buFont typeface="Arial" panose="020B0604020202020204" pitchFamily="34" charset="0"/>
              <a:buChar char="•"/>
              <a:tabLst>
                <a:tab pos="2286000" algn="l"/>
              </a:tabLst>
            </a:pPr>
            <a:r>
              <a:rPr lang="en-US" sz="2200" b="1" dirty="0">
                <a:latin typeface="+mj-lt"/>
              </a:rPr>
              <a:t>Horses—face like men, hair like women; and teeth like lions</a:t>
            </a:r>
          </a:p>
          <a:p>
            <a:pPr marL="342900" indent="-342900">
              <a:buFont typeface="Arial" panose="020B0604020202020204" pitchFamily="34" charset="0"/>
              <a:buChar char="•"/>
              <a:tabLst>
                <a:tab pos="2286000" algn="l"/>
              </a:tabLst>
            </a:pPr>
            <a:r>
              <a:rPr lang="en-US" sz="2200" b="1" dirty="0">
                <a:latin typeface="+mj-lt"/>
              </a:rPr>
              <a:t>Golden crowns; iron breastplates, wings sound like chariots with many horses</a:t>
            </a:r>
          </a:p>
          <a:p>
            <a:pPr marL="342900" indent="-342900">
              <a:buFont typeface="Arial" panose="020B0604020202020204" pitchFamily="34" charset="0"/>
              <a:buChar char="•"/>
              <a:tabLst>
                <a:tab pos="2286000" algn="l"/>
              </a:tabLst>
            </a:pPr>
            <a:r>
              <a:rPr lang="en-US" sz="2200" b="1" dirty="0">
                <a:latin typeface="+mj-lt"/>
              </a:rPr>
              <a:t>Torment for five months</a:t>
            </a:r>
          </a:p>
          <a:p>
            <a:pPr marL="342900" indent="-342900">
              <a:buFont typeface="Arial" panose="020B0604020202020204" pitchFamily="34" charset="0"/>
              <a:buChar char="•"/>
              <a:tabLst>
                <a:tab pos="2286000" algn="l"/>
              </a:tabLst>
            </a:pPr>
            <a:r>
              <a:rPr lang="en-US" sz="2200" b="1" dirty="0">
                <a:latin typeface="+mj-lt"/>
              </a:rPr>
              <a:t>King over them is “angel" of bottomless pit</a:t>
            </a:r>
          </a:p>
          <a:p>
            <a:pPr marL="342900" indent="-342900">
              <a:buFont typeface="Arial" panose="020B0604020202020204" pitchFamily="34" charset="0"/>
              <a:buChar char="•"/>
              <a:tabLst>
                <a:tab pos="2286000" algn="l"/>
              </a:tabLst>
            </a:pPr>
            <a:r>
              <a:rPr lang="en-US" sz="2200" b="1" dirty="0">
                <a:latin typeface="+mj-lt"/>
              </a:rPr>
              <a:t>Hebrew=Abaddon—</a:t>
            </a:r>
            <a:r>
              <a:rPr lang="en-US" sz="2200" b="1" i="1" dirty="0">
                <a:latin typeface="+mj-lt"/>
              </a:rPr>
              <a:t>Destruction  </a:t>
            </a: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Greek=Apollyon—</a:t>
            </a:r>
            <a:r>
              <a:rPr lang="en-US" sz="2200" b="1" i="1" dirty="0">
                <a:latin typeface="+mj-lt"/>
              </a:rPr>
              <a:t>Destroyer </a:t>
            </a:r>
            <a:endParaRPr lang="en-US" sz="2200" b="1" dirty="0">
              <a:latin typeface="+mj-lt"/>
            </a:endParaRPr>
          </a:p>
        </p:txBody>
      </p:sp>
    </p:spTree>
    <p:extLst>
      <p:ext uri="{BB962C8B-B14F-4D97-AF65-F5344CB8AC3E}">
        <p14:creationId xmlns:p14="http://schemas.microsoft.com/office/powerpoint/2010/main" val="603294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12  One woe is past. Behold, still two more woes are coming after these things. </a:t>
            </a:r>
          </a:p>
          <a:p>
            <a:pPr algn="just"/>
            <a:r>
              <a:rPr lang="en-US" sz="2100" b="1" dirty="0">
                <a:solidFill>
                  <a:schemeClr val="bg1"/>
                </a:solidFill>
                <a:latin typeface="+mj-lt"/>
              </a:rPr>
              <a:t> 13  Then </a:t>
            </a:r>
            <a:r>
              <a:rPr lang="en-US" sz="2100" b="1" dirty="0">
                <a:solidFill>
                  <a:srgbClr val="FFFF00"/>
                </a:solidFill>
                <a:latin typeface="+mj-lt"/>
              </a:rPr>
              <a:t>the sixth angel sounded</a:t>
            </a:r>
            <a:r>
              <a:rPr lang="en-US" sz="2100" b="1" dirty="0">
                <a:solidFill>
                  <a:schemeClr val="bg1"/>
                </a:solidFill>
                <a:latin typeface="+mj-lt"/>
              </a:rPr>
              <a:t>: And I heard</a:t>
            </a:r>
            <a:r>
              <a:rPr lang="en-US" sz="2100" b="1" dirty="0">
                <a:solidFill>
                  <a:srgbClr val="FFFF00"/>
                </a:solidFill>
                <a:latin typeface="+mj-lt"/>
              </a:rPr>
              <a:t> a voice from</a:t>
            </a:r>
            <a:r>
              <a:rPr lang="en-US" sz="2100" b="1" dirty="0">
                <a:solidFill>
                  <a:schemeClr val="bg1"/>
                </a:solidFill>
                <a:latin typeface="+mj-lt"/>
              </a:rPr>
              <a:t> the four horns of </a:t>
            </a:r>
            <a:r>
              <a:rPr lang="en-US" sz="2100" b="1" dirty="0">
                <a:solidFill>
                  <a:srgbClr val="FFFF00"/>
                </a:solidFill>
                <a:latin typeface="+mj-lt"/>
              </a:rPr>
              <a:t>the golden altar </a:t>
            </a:r>
            <a:r>
              <a:rPr lang="en-US" sz="2100" b="1" dirty="0">
                <a:solidFill>
                  <a:schemeClr val="bg1"/>
                </a:solidFill>
                <a:latin typeface="+mj-lt"/>
              </a:rPr>
              <a:t>which is before God, </a:t>
            </a:r>
          </a:p>
          <a:p>
            <a:pPr algn="just"/>
            <a:r>
              <a:rPr lang="en-US" sz="2100" b="1" dirty="0">
                <a:solidFill>
                  <a:schemeClr val="bg1"/>
                </a:solidFill>
                <a:latin typeface="+mj-lt"/>
              </a:rPr>
              <a:t> 14  saying to the sixth angel who had the trumpet, "</a:t>
            </a:r>
            <a:r>
              <a:rPr lang="en-US" sz="2100" b="1" dirty="0">
                <a:solidFill>
                  <a:srgbClr val="FFFF00"/>
                </a:solidFill>
                <a:latin typeface="+mj-lt"/>
              </a:rPr>
              <a:t>Release the four angels </a:t>
            </a:r>
            <a:r>
              <a:rPr lang="en-US" sz="2100" b="1" dirty="0">
                <a:solidFill>
                  <a:schemeClr val="bg1"/>
                </a:solidFill>
                <a:latin typeface="+mj-lt"/>
              </a:rPr>
              <a:t>who are bound at the great </a:t>
            </a:r>
            <a:r>
              <a:rPr lang="en-US" sz="2100" b="1" dirty="0">
                <a:solidFill>
                  <a:srgbClr val="FFFF00"/>
                </a:solidFill>
                <a:latin typeface="+mj-lt"/>
              </a:rPr>
              <a:t>river Euphrates</a:t>
            </a:r>
            <a:r>
              <a:rPr lang="en-US" sz="2100" b="1" dirty="0">
                <a:solidFill>
                  <a:schemeClr val="bg1"/>
                </a:solidFill>
                <a:latin typeface="+mj-lt"/>
              </a:rPr>
              <a:t>." </a:t>
            </a:r>
          </a:p>
          <a:p>
            <a:pPr algn="just"/>
            <a:r>
              <a:rPr lang="en-US" sz="2100" b="1" dirty="0">
                <a:solidFill>
                  <a:schemeClr val="bg1"/>
                </a:solidFill>
                <a:latin typeface="+mj-lt"/>
              </a:rPr>
              <a:t> 15  So the four angels, who </a:t>
            </a:r>
            <a:r>
              <a:rPr lang="en-US" sz="2100" b="1" dirty="0">
                <a:solidFill>
                  <a:srgbClr val="FFFF00"/>
                </a:solidFill>
                <a:latin typeface="+mj-lt"/>
              </a:rPr>
              <a:t>had been prepared </a:t>
            </a:r>
            <a:r>
              <a:rPr lang="en-US" sz="2100" b="1" dirty="0">
                <a:solidFill>
                  <a:schemeClr val="bg1"/>
                </a:solidFill>
                <a:latin typeface="+mj-lt"/>
              </a:rPr>
              <a:t>for the </a:t>
            </a:r>
            <a:r>
              <a:rPr lang="en-US" sz="2100" b="1" dirty="0">
                <a:solidFill>
                  <a:srgbClr val="FFFF00"/>
                </a:solidFill>
                <a:latin typeface="+mj-lt"/>
              </a:rPr>
              <a:t>hour</a:t>
            </a:r>
            <a:r>
              <a:rPr lang="en-US" sz="2100" b="1" dirty="0">
                <a:solidFill>
                  <a:schemeClr val="bg1"/>
                </a:solidFill>
                <a:latin typeface="+mj-lt"/>
              </a:rPr>
              <a:t> and </a:t>
            </a:r>
            <a:r>
              <a:rPr lang="en-US" sz="2100" b="1" dirty="0">
                <a:solidFill>
                  <a:srgbClr val="FFFF00"/>
                </a:solidFill>
                <a:latin typeface="+mj-lt"/>
              </a:rPr>
              <a:t>day</a:t>
            </a:r>
            <a:r>
              <a:rPr lang="en-US" sz="2100" b="1" dirty="0">
                <a:solidFill>
                  <a:schemeClr val="bg1"/>
                </a:solidFill>
                <a:latin typeface="+mj-lt"/>
              </a:rPr>
              <a:t> and </a:t>
            </a:r>
            <a:r>
              <a:rPr lang="en-US" sz="2100" b="1" dirty="0">
                <a:solidFill>
                  <a:srgbClr val="FFFF00"/>
                </a:solidFill>
                <a:latin typeface="+mj-lt"/>
              </a:rPr>
              <a:t>month</a:t>
            </a:r>
            <a:r>
              <a:rPr lang="en-US" sz="2100" b="1" dirty="0">
                <a:solidFill>
                  <a:schemeClr val="bg1"/>
                </a:solidFill>
                <a:latin typeface="+mj-lt"/>
              </a:rPr>
              <a:t> and </a:t>
            </a:r>
            <a:r>
              <a:rPr lang="en-US" sz="2100" b="1" dirty="0">
                <a:solidFill>
                  <a:srgbClr val="FFFF00"/>
                </a:solidFill>
                <a:latin typeface="+mj-lt"/>
              </a:rPr>
              <a:t>year</a:t>
            </a:r>
            <a:r>
              <a:rPr lang="en-US" sz="2100" b="1" dirty="0">
                <a:solidFill>
                  <a:schemeClr val="bg1"/>
                </a:solidFill>
                <a:latin typeface="+mj-lt"/>
              </a:rPr>
              <a:t>, were </a:t>
            </a:r>
            <a:r>
              <a:rPr lang="en-US" sz="2100" b="1" dirty="0">
                <a:solidFill>
                  <a:srgbClr val="FFFF00"/>
                </a:solidFill>
                <a:latin typeface="+mj-lt"/>
              </a:rPr>
              <a:t>released to kill a third </a:t>
            </a:r>
            <a:r>
              <a:rPr lang="en-US" sz="2100" b="1" dirty="0">
                <a:solidFill>
                  <a:schemeClr val="bg1"/>
                </a:solidFill>
                <a:latin typeface="+mj-lt"/>
              </a:rPr>
              <a:t>of mankind. </a:t>
            </a:r>
          </a:p>
          <a:p>
            <a:pPr algn="just"/>
            <a:r>
              <a:rPr lang="en-US" sz="2100" b="1" dirty="0">
                <a:solidFill>
                  <a:schemeClr val="bg1"/>
                </a:solidFill>
                <a:latin typeface="+mj-lt"/>
              </a:rPr>
              <a:t> 16  Now </a:t>
            </a:r>
            <a:r>
              <a:rPr lang="en-US" sz="2100" b="1" dirty="0">
                <a:solidFill>
                  <a:srgbClr val="FFFF00"/>
                </a:solidFill>
                <a:latin typeface="+mj-lt"/>
              </a:rPr>
              <a:t>the number of the army </a:t>
            </a:r>
            <a:r>
              <a:rPr lang="en-US" sz="2100" b="1" dirty="0">
                <a:solidFill>
                  <a:schemeClr val="bg1"/>
                </a:solidFill>
                <a:latin typeface="+mj-lt"/>
              </a:rPr>
              <a:t>of the horsemen was </a:t>
            </a:r>
            <a:r>
              <a:rPr lang="en-US" sz="2100" b="1" dirty="0">
                <a:solidFill>
                  <a:srgbClr val="FFFF00"/>
                </a:solidFill>
                <a:latin typeface="+mj-lt"/>
              </a:rPr>
              <a:t>two hundred million</a:t>
            </a:r>
            <a:r>
              <a:rPr lang="en-US" sz="2100" b="1" dirty="0">
                <a:solidFill>
                  <a:schemeClr val="bg1"/>
                </a:solidFill>
                <a:latin typeface="+mj-lt"/>
              </a:rPr>
              <a:t>; I heard the number of them. </a:t>
            </a:r>
          </a:p>
          <a:p>
            <a:pPr algn="just"/>
            <a:r>
              <a:rPr lang="en-US" sz="2100" b="1" dirty="0">
                <a:solidFill>
                  <a:schemeClr val="bg1"/>
                </a:solidFill>
                <a:latin typeface="+mj-lt"/>
              </a:rPr>
              <a:t> 17  And thus I saw the horses in the vision: those who sat on them had breastplates of fiery red, hyacinth blue, and sulfur yellow; and the heads of the horses were like the heads of lions; and out of their mouths came fire, smoke, and brimstone.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6011855" cy="5170646"/>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Sixth trumpet</a:t>
            </a:r>
          </a:p>
          <a:p>
            <a:pPr marL="285750" indent="-285750">
              <a:buFont typeface="Arial" panose="020B0604020202020204" pitchFamily="34" charset="0"/>
              <a:buChar char="•"/>
              <a:tabLst>
                <a:tab pos="2286000" algn="l"/>
              </a:tabLst>
            </a:pPr>
            <a:r>
              <a:rPr lang="en-US" sz="2200" b="1" dirty="0">
                <a:latin typeface="+mj-lt"/>
              </a:rPr>
              <a:t>Voice from altar, altar with souls under it</a:t>
            </a:r>
          </a:p>
          <a:p>
            <a:pPr marL="285750" indent="-285750">
              <a:buFont typeface="Arial" panose="020B0604020202020204" pitchFamily="34" charset="0"/>
              <a:buChar char="•"/>
              <a:tabLst>
                <a:tab pos="2286000" algn="l"/>
              </a:tabLst>
            </a:pPr>
            <a:r>
              <a:rPr lang="en-US" sz="2200" b="1" dirty="0">
                <a:latin typeface="+mj-lt"/>
              </a:rPr>
              <a:t>Release four bound angels (messengers) (7:1)</a:t>
            </a:r>
          </a:p>
          <a:p>
            <a:pPr marL="285750" indent="-285750">
              <a:buFont typeface="Arial" panose="020B0604020202020204" pitchFamily="34" charset="0"/>
              <a:buChar char="•"/>
              <a:tabLst>
                <a:tab pos="2286000" algn="l"/>
              </a:tabLst>
            </a:pPr>
            <a:r>
              <a:rPr lang="en-US" sz="2200" b="1" dirty="0">
                <a:latin typeface="+mj-lt"/>
              </a:rPr>
              <a:t>Messengers come from Euphrates</a:t>
            </a:r>
          </a:p>
          <a:p>
            <a:pPr marL="285750" indent="-285750">
              <a:buFont typeface="Arial" panose="020B0604020202020204" pitchFamily="34" charset="0"/>
              <a:buChar char="•"/>
              <a:tabLst>
                <a:tab pos="2286000" algn="l"/>
              </a:tabLst>
            </a:pPr>
            <a:r>
              <a:rPr lang="en-US" sz="2200" b="1" dirty="0">
                <a:latin typeface="+mj-lt"/>
              </a:rPr>
              <a:t>Prepared for that hour, day, month, year</a:t>
            </a:r>
          </a:p>
          <a:p>
            <a:pPr marL="285750" indent="-285750">
              <a:buFont typeface="Arial" panose="020B0604020202020204" pitchFamily="34" charset="0"/>
              <a:buChar char="•"/>
              <a:tabLst>
                <a:tab pos="2286000" algn="l"/>
              </a:tabLst>
            </a:pPr>
            <a:r>
              <a:rPr lang="en-US" sz="2200" b="1" dirty="0">
                <a:latin typeface="+mj-lt"/>
              </a:rPr>
              <a:t>Releases an army of 200,000,000 horsemen</a:t>
            </a:r>
          </a:p>
          <a:p>
            <a:pPr marL="285750" indent="-285750">
              <a:buFont typeface="Arial" panose="020B0604020202020204" pitchFamily="34" charset="0"/>
              <a:buChar char="•"/>
              <a:tabLst>
                <a:tab pos="2286000" algn="l"/>
              </a:tabLst>
            </a:pPr>
            <a:r>
              <a:rPr lang="en-US" sz="2200" b="1" dirty="0">
                <a:latin typeface="+mj-lt"/>
              </a:rPr>
              <a:t>Description of horses: breastplates, heads, mouths, fire and brimstone</a:t>
            </a:r>
          </a:p>
          <a:p>
            <a:pPr marL="285750" indent="-285750">
              <a:buFont typeface="Arial" panose="020B0604020202020204" pitchFamily="34" charset="0"/>
              <a:buChar char="•"/>
              <a:tabLst>
                <a:tab pos="2286000" algn="l"/>
              </a:tabLst>
            </a:pPr>
            <a:r>
              <a:rPr lang="en-US" sz="2200" b="1" dirty="0">
                <a:latin typeface="+mj-lt"/>
              </a:rPr>
              <a:t>Kill 1/3 of mankind with fire &amp; brimstone from mouths do great harm</a:t>
            </a:r>
          </a:p>
          <a:p>
            <a:pPr marL="285750" indent="-285750">
              <a:buFont typeface="Arial" panose="020B0604020202020204" pitchFamily="34" charset="0"/>
              <a:buChar char="•"/>
              <a:tabLst>
                <a:tab pos="2286000" algn="l"/>
              </a:tabLst>
            </a:pPr>
            <a:r>
              <a:rPr lang="en-US" sz="2200" b="1" dirty="0">
                <a:latin typeface="+mj-lt"/>
              </a:rPr>
              <a:t>Tails like serpents, but have heads which harm</a:t>
            </a:r>
          </a:p>
          <a:p>
            <a:pPr marL="285750" indent="-285750">
              <a:buFont typeface="Arial" panose="020B0604020202020204" pitchFamily="34" charset="0"/>
              <a:buChar char="•"/>
              <a:tabLst>
                <a:tab pos="2286000" algn="l"/>
              </a:tabLst>
            </a:pPr>
            <a:r>
              <a:rPr lang="en-US" sz="2200" b="1" dirty="0">
                <a:latin typeface="+mj-lt"/>
              </a:rPr>
              <a:t>Rest of mankind (2/3) do not repent</a:t>
            </a:r>
          </a:p>
          <a:p>
            <a:pPr marL="285750" indent="-285750">
              <a:buFont typeface="Arial" panose="020B0604020202020204" pitchFamily="34" charset="0"/>
              <a:buChar char="•"/>
              <a:tabLst>
                <a:tab pos="2286000" algn="l"/>
              </a:tabLst>
            </a:pPr>
            <a:r>
              <a:rPr lang="en-US" sz="2200" b="1" dirty="0">
                <a:latin typeface="+mj-lt"/>
              </a:rPr>
              <a:t>Repent of works of hands, idolatry, murders, sorceries, sexual immorality or thefts</a:t>
            </a: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748389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18  By these three plagues a third of mankind was </a:t>
            </a:r>
            <a:r>
              <a:rPr lang="en-US" sz="2100" b="1" dirty="0">
                <a:solidFill>
                  <a:srgbClr val="FFFF00"/>
                </a:solidFill>
                <a:latin typeface="+mj-lt"/>
              </a:rPr>
              <a:t>killed</a:t>
            </a:r>
            <a:r>
              <a:rPr lang="en-US" sz="2100" b="1" dirty="0">
                <a:solidFill>
                  <a:schemeClr val="bg1"/>
                </a:solidFill>
                <a:latin typeface="+mj-lt"/>
              </a:rPr>
              <a:t>—by the fire and the smoke and the brimstone which </a:t>
            </a:r>
            <a:r>
              <a:rPr lang="en-US" sz="2100" b="1" dirty="0">
                <a:solidFill>
                  <a:srgbClr val="FFFF00"/>
                </a:solidFill>
                <a:latin typeface="+mj-lt"/>
              </a:rPr>
              <a:t>came out of their mouths. </a:t>
            </a:r>
          </a:p>
          <a:p>
            <a:pPr algn="just"/>
            <a:r>
              <a:rPr lang="en-US" sz="2100" b="1" dirty="0">
                <a:solidFill>
                  <a:schemeClr val="bg1"/>
                </a:solidFill>
                <a:latin typeface="+mj-lt"/>
              </a:rPr>
              <a:t> 19  For their power is in their mouth and in their tails; for their tails are like serpents, having heads; and with them they do harm. </a:t>
            </a:r>
          </a:p>
          <a:p>
            <a:pPr algn="just"/>
            <a:r>
              <a:rPr lang="en-US" sz="2100" b="1" dirty="0">
                <a:solidFill>
                  <a:schemeClr val="bg1"/>
                </a:solidFill>
                <a:latin typeface="+mj-lt"/>
              </a:rPr>
              <a:t> 20  But the rest of mankind, who were not killed by these plagues, did not repent of the works of their hands, that they should not worship demons, and idols of gold, silver, brass, stone, and wood, which can neither see nor hear nor walk. </a:t>
            </a:r>
          </a:p>
          <a:p>
            <a:pPr algn="just"/>
            <a:r>
              <a:rPr lang="en-US" sz="2100" b="1" dirty="0">
                <a:solidFill>
                  <a:schemeClr val="bg1"/>
                </a:solidFill>
                <a:latin typeface="+mj-lt"/>
              </a:rPr>
              <a:t> 21  And they did not repent of their murders or their sorceries or their sexual immorality or their thefts. </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6011855" cy="5170646"/>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Sixth trumpet</a:t>
            </a:r>
          </a:p>
          <a:p>
            <a:pPr marL="285750" indent="-285750">
              <a:buFont typeface="Arial" panose="020B0604020202020204" pitchFamily="34" charset="0"/>
              <a:buChar char="•"/>
              <a:tabLst>
                <a:tab pos="2286000" algn="l"/>
              </a:tabLst>
            </a:pPr>
            <a:r>
              <a:rPr lang="en-US" sz="2200" b="1" dirty="0">
                <a:latin typeface="+mj-lt"/>
              </a:rPr>
              <a:t>Voice from altar, altar with souls under it</a:t>
            </a:r>
          </a:p>
          <a:p>
            <a:pPr marL="285750" indent="-285750">
              <a:buFont typeface="Arial" panose="020B0604020202020204" pitchFamily="34" charset="0"/>
              <a:buChar char="•"/>
              <a:tabLst>
                <a:tab pos="2286000" algn="l"/>
              </a:tabLst>
            </a:pPr>
            <a:r>
              <a:rPr lang="en-US" sz="2200" b="1" dirty="0">
                <a:latin typeface="+mj-lt"/>
              </a:rPr>
              <a:t>Release four bound angels (messengers) (7:1)</a:t>
            </a:r>
          </a:p>
          <a:p>
            <a:pPr marL="285750" indent="-285750">
              <a:buFont typeface="Arial" panose="020B0604020202020204" pitchFamily="34" charset="0"/>
              <a:buChar char="•"/>
              <a:tabLst>
                <a:tab pos="2286000" algn="l"/>
              </a:tabLst>
            </a:pPr>
            <a:r>
              <a:rPr lang="en-US" sz="2200" b="1" dirty="0">
                <a:latin typeface="+mj-lt"/>
              </a:rPr>
              <a:t>Messengers come from Euphrates</a:t>
            </a:r>
          </a:p>
          <a:p>
            <a:pPr marL="285750" indent="-285750">
              <a:buFont typeface="Arial" panose="020B0604020202020204" pitchFamily="34" charset="0"/>
              <a:buChar char="•"/>
              <a:tabLst>
                <a:tab pos="2286000" algn="l"/>
              </a:tabLst>
            </a:pPr>
            <a:r>
              <a:rPr lang="en-US" sz="2200" b="1" dirty="0">
                <a:latin typeface="+mj-lt"/>
              </a:rPr>
              <a:t>Prepared for that hour, day, month, year</a:t>
            </a:r>
          </a:p>
          <a:p>
            <a:pPr marL="285750" indent="-285750">
              <a:buFont typeface="Arial" panose="020B0604020202020204" pitchFamily="34" charset="0"/>
              <a:buChar char="•"/>
              <a:tabLst>
                <a:tab pos="2286000" algn="l"/>
              </a:tabLst>
            </a:pPr>
            <a:r>
              <a:rPr lang="en-US" sz="2200" b="1" dirty="0">
                <a:latin typeface="+mj-lt"/>
              </a:rPr>
              <a:t>Releases an army of 200,000,000 horsemen</a:t>
            </a:r>
          </a:p>
          <a:p>
            <a:pPr marL="285750" indent="-285750">
              <a:buFont typeface="Arial" panose="020B0604020202020204" pitchFamily="34" charset="0"/>
              <a:buChar char="•"/>
              <a:tabLst>
                <a:tab pos="2286000" algn="l"/>
              </a:tabLst>
            </a:pPr>
            <a:r>
              <a:rPr lang="en-US" sz="2200" b="1" dirty="0">
                <a:latin typeface="+mj-lt"/>
              </a:rPr>
              <a:t>Description of horses: breastplates, heads, mouths, fire and brimstone</a:t>
            </a:r>
          </a:p>
          <a:p>
            <a:pPr marL="285750" indent="-285750">
              <a:buFont typeface="Arial" panose="020B0604020202020204" pitchFamily="34" charset="0"/>
              <a:buChar char="•"/>
              <a:tabLst>
                <a:tab pos="2286000" algn="l"/>
              </a:tabLst>
            </a:pPr>
            <a:r>
              <a:rPr lang="en-US" sz="2200" b="1" dirty="0">
                <a:latin typeface="+mj-lt"/>
              </a:rPr>
              <a:t>Kill 1/3 of mankind with fire &amp; brimstone from mouths do great harm</a:t>
            </a:r>
          </a:p>
          <a:p>
            <a:pPr marL="285750" indent="-285750">
              <a:buFont typeface="Arial" panose="020B0604020202020204" pitchFamily="34" charset="0"/>
              <a:buChar char="•"/>
              <a:tabLst>
                <a:tab pos="2286000" algn="l"/>
              </a:tabLst>
            </a:pPr>
            <a:r>
              <a:rPr lang="en-US" sz="2200" b="1" dirty="0">
                <a:latin typeface="+mj-lt"/>
              </a:rPr>
              <a:t>Tails like serpents, but have heads which harm</a:t>
            </a:r>
          </a:p>
          <a:p>
            <a:pPr marL="285750" indent="-285750">
              <a:buFont typeface="Arial" panose="020B0604020202020204" pitchFamily="34" charset="0"/>
              <a:buChar char="•"/>
              <a:tabLst>
                <a:tab pos="2286000" algn="l"/>
              </a:tabLst>
            </a:pPr>
            <a:r>
              <a:rPr lang="en-US" sz="2200" b="1" dirty="0">
                <a:latin typeface="+mj-lt"/>
              </a:rPr>
              <a:t>Rest of mankind (2/3) do not repent</a:t>
            </a:r>
          </a:p>
          <a:p>
            <a:pPr marL="285750" indent="-285750">
              <a:buFont typeface="Arial" panose="020B0604020202020204" pitchFamily="34" charset="0"/>
              <a:buChar char="•"/>
              <a:tabLst>
                <a:tab pos="2286000" algn="l"/>
              </a:tabLst>
            </a:pPr>
            <a:r>
              <a:rPr lang="en-US" sz="2200" b="1" dirty="0">
                <a:latin typeface="+mj-lt"/>
              </a:rPr>
              <a:t>Repent of works of hands, idolatry, murders, sorceries, sexual immorality or thefts</a:t>
            </a: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3333705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201698"/>
          </a:xfrm>
          <a:prstGeom prst="rect">
            <a:avLst/>
          </a:prstGeom>
          <a:solidFill>
            <a:srgbClr val="04070C"/>
          </a:solidFill>
          <a:ln w="76200">
            <a:solidFill>
              <a:srgbClr val="0000CC"/>
            </a:solidFill>
          </a:ln>
        </p:spPr>
        <p:txBody>
          <a:bodyPr wrap="square" rtlCol="0">
            <a:spAutoFit/>
          </a:bodyPr>
          <a:lstStyle/>
          <a:p>
            <a:pPr algn="ctr"/>
            <a:r>
              <a:rPr lang="en-US" sz="2200" b="1" dirty="0">
                <a:solidFill>
                  <a:srgbClr val="FFFF00"/>
                </a:solidFill>
                <a:latin typeface="+mj-lt"/>
              </a:rPr>
              <a:t>Time of the End of the Mystery</a:t>
            </a:r>
          </a:p>
          <a:p>
            <a:pPr algn="just"/>
            <a:r>
              <a:rPr lang="en-US" sz="2200" b="1" dirty="0">
                <a:solidFill>
                  <a:schemeClr val="bg1"/>
                </a:solidFill>
                <a:latin typeface="+mj-lt"/>
              </a:rPr>
              <a:t>  7  but in the days of the sounding of the seventh angel, when he is about to sound . . .</a:t>
            </a: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1107996"/>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discussing meaning of these six trumpet, look at A VERY IMPORTANT verse setting TIME for these event.</a:t>
            </a:r>
          </a:p>
        </p:txBody>
      </p:sp>
    </p:spTree>
    <p:extLst>
      <p:ext uri="{BB962C8B-B14F-4D97-AF65-F5344CB8AC3E}">
        <p14:creationId xmlns:p14="http://schemas.microsoft.com/office/powerpoint/2010/main" val="3959823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ctr"/>
            <a:r>
              <a:rPr lang="en-US" sz="2200" b="1" dirty="0">
                <a:solidFill>
                  <a:srgbClr val="FFFF00"/>
                </a:solidFill>
                <a:latin typeface="+mj-lt"/>
              </a:rPr>
              <a:t>Time of the End of the Mystery</a:t>
            </a:r>
          </a:p>
          <a:p>
            <a:pPr algn="just"/>
            <a:r>
              <a:rPr lang="en-US" sz="2200" b="1" dirty="0">
                <a:solidFill>
                  <a:schemeClr val="bg1"/>
                </a:solidFill>
                <a:latin typeface="+mj-lt"/>
              </a:rPr>
              <a:t>  7  but in the days of the sounding of the seventh angel, when he is about to sound, the mystery of God would be finished, as He declared to His servants the prophets. 	</a:t>
            </a:r>
            <a:r>
              <a:rPr lang="en-US" sz="2200" b="1" dirty="0">
                <a:solidFill>
                  <a:srgbClr val="FFFF00"/>
                </a:solidFill>
                <a:latin typeface="+mj-lt"/>
              </a:rPr>
              <a:t>Rev. 10:7</a:t>
            </a: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a:p>
            <a:pPr algn="just"/>
            <a:endParaRPr lang="en-US" sz="2200" b="1"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2123658"/>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discussing meaning of these six trumpet, look at A VERY IMPORTANT verse setting TIME for these event.</a:t>
            </a:r>
          </a:p>
          <a:p>
            <a:pPr marL="285750" indent="-285750">
              <a:buFont typeface="Arial" panose="020B0604020202020204" pitchFamily="34" charset="0"/>
              <a:buChar char="•"/>
              <a:tabLst>
                <a:tab pos="2286000" algn="l"/>
              </a:tabLst>
            </a:pPr>
            <a:r>
              <a:rPr lang="en-US" sz="2200" b="1" dirty="0">
                <a:latin typeface="+mj-lt"/>
              </a:rPr>
              <a:t>When seventh angel is about to sound</a:t>
            </a:r>
          </a:p>
          <a:p>
            <a:pPr marL="285750" indent="-285750">
              <a:buFont typeface="Arial" panose="020B0604020202020204" pitchFamily="34" charset="0"/>
              <a:buChar char="•"/>
              <a:tabLst>
                <a:tab pos="2286000" algn="l"/>
              </a:tabLst>
            </a:pPr>
            <a:r>
              <a:rPr lang="en-US" sz="2200" b="1" dirty="0">
                <a:latin typeface="+mj-lt"/>
              </a:rPr>
              <a:t>THE END OF THE MYSTERY HAS COME</a:t>
            </a:r>
          </a:p>
          <a:p>
            <a:pPr>
              <a:tabLst>
                <a:tab pos="2286000" algn="l"/>
              </a:tabLst>
            </a:pPr>
            <a:endParaRPr lang="en-US" sz="2200" b="1" dirty="0">
              <a:latin typeface="+mj-lt"/>
            </a:endParaRPr>
          </a:p>
        </p:txBody>
      </p:sp>
    </p:spTree>
    <p:extLst>
      <p:ext uri="{BB962C8B-B14F-4D97-AF65-F5344CB8AC3E}">
        <p14:creationId xmlns:p14="http://schemas.microsoft.com/office/powerpoint/2010/main" val="2657237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ctr"/>
            <a:r>
              <a:rPr lang="en-US" sz="2200" b="1" dirty="0">
                <a:solidFill>
                  <a:srgbClr val="FFFF00"/>
                </a:solidFill>
                <a:latin typeface="+mj-lt"/>
              </a:rPr>
              <a:t>Time of the End of the Mystery</a:t>
            </a:r>
          </a:p>
          <a:p>
            <a:pPr algn="just"/>
            <a:r>
              <a:rPr lang="en-US" sz="2200" b="1" dirty="0">
                <a:solidFill>
                  <a:schemeClr val="bg1"/>
                </a:solidFill>
                <a:latin typeface="+mj-lt"/>
              </a:rPr>
              <a:t>  7  but in the days of the sounding of the seventh angel, when he is about to sound, the mystery of God would be finished, as He declared to His servants the prophets. 	</a:t>
            </a:r>
            <a:r>
              <a:rPr lang="en-US" sz="2200" b="1" dirty="0">
                <a:solidFill>
                  <a:srgbClr val="FFFF00"/>
                </a:solidFill>
                <a:latin typeface="+mj-lt"/>
              </a:rPr>
              <a:t>Rev. 10:7</a:t>
            </a:r>
          </a:p>
          <a:p>
            <a:pPr algn="ctr"/>
            <a:r>
              <a:rPr lang="en-US" sz="2200" b="1" dirty="0">
                <a:solidFill>
                  <a:srgbClr val="FFFF00"/>
                </a:solidFill>
                <a:latin typeface="+mj-lt"/>
              </a:rPr>
              <a:t>What is the Mystery?</a:t>
            </a:r>
          </a:p>
          <a:p>
            <a:pPr algn="just"/>
            <a:r>
              <a:rPr lang="en-US" sz="2200" b="1" dirty="0">
                <a:solidFill>
                  <a:schemeClr val="bg1"/>
                </a:solidFill>
                <a:latin typeface="+mj-lt"/>
              </a:rPr>
              <a:t>  3  how that by revelation He made known to me </a:t>
            </a:r>
            <a:r>
              <a:rPr lang="en-US" sz="2200" b="1" dirty="0">
                <a:solidFill>
                  <a:srgbClr val="FFFF00"/>
                </a:solidFill>
                <a:latin typeface="+mj-lt"/>
              </a:rPr>
              <a:t>the mystery </a:t>
            </a:r>
            <a:r>
              <a:rPr lang="en-US" sz="2200" b="1" dirty="0">
                <a:solidFill>
                  <a:schemeClr val="bg1"/>
                </a:solidFill>
                <a:latin typeface="+mj-lt"/>
              </a:rPr>
              <a:t>(as I have briefly written already, </a:t>
            </a:r>
          </a:p>
          <a:p>
            <a:pPr algn="just"/>
            <a:r>
              <a:rPr lang="en-US" sz="2200" b="1" dirty="0">
                <a:solidFill>
                  <a:schemeClr val="bg1"/>
                </a:solidFill>
                <a:latin typeface="+mj-lt"/>
              </a:rPr>
              <a:t>  4  by which, when you read, you may understand my knowledge in the mystery of Christ), </a:t>
            </a:r>
          </a:p>
          <a:p>
            <a:pPr algn="just"/>
            <a:r>
              <a:rPr lang="en-US" sz="2200" b="1" dirty="0">
                <a:solidFill>
                  <a:schemeClr val="bg1"/>
                </a:solidFill>
                <a:latin typeface="+mj-lt"/>
              </a:rPr>
              <a:t>  5  which in other ages was not made known to the sons of men, as it has now been revealed by the Spirit to His holy apostles and prophets: </a:t>
            </a:r>
          </a:p>
          <a:p>
            <a:pPr algn="just"/>
            <a:r>
              <a:rPr lang="en-US" sz="2200" b="1" dirty="0">
                <a:solidFill>
                  <a:schemeClr val="bg1"/>
                </a:solidFill>
                <a:latin typeface="+mj-lt"/>
              </a:rPr>
              <a:t>  6  </a:t>
            </a:r>
            <a:r>
              <a:rPr lang="en-US" sz="2200" b="1" dirty="0">
                <a:solidFill>
                  <a:srgbClr val="FFFF00"/>
                </a:solidFill>
                <a:latin typeface="+mj-lt"/>
              </a:rPr>
              <a:t>that the Gentiles should be fellow heirs, of the same body</a:t>
            </a:r>
            <a:r>
              <a:rPr lang="en-US" sz="2200" b="1" dirty="0">
                <a:solidFill>
                  <a:schemeClr val="bg1"/>
                </a:solidFill>
                <a:latin typeface="+mj-lt"/>
              </a:rPr>
              <a:t>, and partakers of His promise in Christ through the gospel              </a:t>
            </a:r>
            <a:r>
              <a:rPr lang="en-US" sz="2200" b="1" dirty="0">
                <a:solidFill>
                  <a:srgbClr val="FFFF00"/>
                </a:solidFill>
                <a:latin typeface="+mj-lt"/>
              </a:rPr>
              <a:t>Eph. 3:3-6</a:t>
            </a:r>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2554545"/>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discussing meaning of these six trumpet, look at A VERY IMPORTANT verse setting TIME for these event.</a:t>
            </a:r>
          </a:p>
          <a:p>
            <a:pPr marL="285750" indent="-285750">
              <a:buFont typeface="Arial" panose="020B0604020202020204" pitchFamily="34" charset="0"/>
              <a:buChar char="•"/>
              <a:tabLst>
                <a:tab pos="2286000" algn="l"/>
              </a:tabLst>
            </a:pPr>
            <a:r>
              <a:rPr lang="en-US" sz="2200" b="1" dirty="0">
                <a:latin typeface="+mj-lt"/>
              </a:rPr>
              <a:t>When seventh angel is about to sound</a:t>
            </a:r>
          </a:p>
          <a:p>
            <a:pPr marL="285750" indent="-285750">
              <a:buFont typeface="Arial" panose="020B0604020202020204" pitchFamily="34" charset="0"/>
              <a:buChar char="•"/>
              <a:tabLst>
                <a:tab pos="2286000" algn="l"/>
              </a:tabLst>
            </a:pPr>
            <a:r>
              <a:rPr lang="en-US" sz="2200" b="1" dirty="0">
                <a:latin typeface="+mj-lt"/>
              </a:rPr>
              <a:t>THE END OF THE MYSTERY HAS COME</a:t>
            </a:r>
          </a:p>
          <a:p>
            <a:pPr marL="285750" indent="-285750">
              <a:buFont typeface="Arial" panose="020B0604020202020204" pitchFamily="34" charset="0"/>
              <a:buChar char="•"/>
              <a:tabLst>
                <a:tab pos="2286000" algn="l"/>
              </a:tabLst>
            </a:pPr>
            <a:endParaRPr lang="en-US" sz="2200" b="1" dirty="0">
              <a:latin typeface="+mj-lt"/>
            </a:endParaRPr>
          </a:p>
          <a:p>
            <a:pPr marL="285750" indent="-285750">
              <a:buFont typeface="Arial" panose="020B0604020202020204" pitchFamily="34" charset="0"/>
              <a:buChar char="•"/>
              <a:tabLst>
                <a:tab pos="2286000" algn="l"/>
              </a:tabLst>
            </a:pPr>
            <a:r>
              <a:rPr lang="en-US" sz="2800" b="1" dirty="0">
                <a:latin typeface="+mj-lt"/>
              </a:rPr>
              <a:t>What is the mystery?  ***Eph. 3:6</a:t>
            </a:r>
            <a:endParaRPr lang="en-US" sz="2200" b="1" dirty="0">
              <a:latin typeface="+mj-lt"/>
            </a:endParaRPr>
          </a:p>
        </p:txBody>
      </p:sp>
    </p:spTree>
    <p:extLst>
      <p:ext uri="{BB962C8B-B14F-4D97-AF65-F5344CB8AC3E}">
        <p14:creationId xmlns:p14="http://schemas.microsoft.com/office/powerpoint/2010/main" val="3116866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Nine—Trumpets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ctr"/>
            <a:r>
              <a:rPr lang="en-US" sz="2200" b="1" dirty="0">
                <a:solidFill>
                  <a:srgbClr val="FFFF00"/>
                </a:solidFill>
                <a:latin typeface="+mj-lt"/>
              </a:rPr>
              <a:t>Time of the End of the Mystery</a:t>
            </a:r>
          </a:p>
          <a:p>
            <a:pPr algn="just"/>
            <a:r>
              <a:rPr lang="en-US" sz="2200" b="1" dirty="0">
                <a:solidFill>
                  <a:schemeClr val="bg1"/>
                </a:solidFill>
                <a:latin typeface="+mj-lt"/>
              </a:rPr>
              <a:t>  7  but in the days of the sounding of the seventh angel, when he is about to sound, the mystery of God would be finished, as He declared to His servants the prophets. 	</a:t>
            </a:r>
            <a:r>
              <a:rPr lang="en-US" sz="2200" b="1" dirty="0">
                <a:solidFill>
                  <a:srgbClr val="FFFF00"/>
                </a:solidFill>
                <a:latin typeface="+mj-lt"/>
              </a:rPr>
              <a:t>Rev. 10:7</a:t>
            </a:r>
          </a:p>
          <a:p>
            <a:pPr algn="ctr"/>
            <a:r>
              <a:rPr lang="en-US" sz="2200" b="1" dirty="0">
                <a:solidFill>
                  <a:srgbClr val="FFFF00"/>
                </a:solidFill>
                <a:latin typeface="+mj-lt"/>
              </a:rPr>
              <a:t>What is the Mystery?</a:t>
            </a:r>
          </a:p>
          <a:p>
            <a:pPr algn="just"/>
            <a:r>
              <a:rPr lang="en-US" sz="2200" b="1" dirty="0">
                <a:solidFill>
                  <a:schemeClr val="bg1"/>
                </a:solidFill>
                <a:latin typeface="+mj-lt"/>
              </a:rPr>
              <a:t>  3  how that by revelation He made known to me </a:t>
            </a:r>
            <a:r>
              <a:rPr lang="en-US" sz="2200" b="1" dirty="0">
                <a:solidFill>
                  <a:srgbClr val="FFFF00"/>
                </a:solidFill>
                <a:latin typeface="+mj-lt"/>
              </a:rPr>
              <a:t>the mystery </a:t>
            </a:r>
            <a:r>
              <a:rPr lang="en-US" sz="2200" b="1" dirty="0">
                <a:solidFill>
                  <a:schemeClr val="bg1"/>
                </a:solidFill>
                <a:latin typeface="+mj-lt"/>
              </a:rPr>
              <a:t>(as I have briefly written already, </a:t>
            </a:r>
          </a:p>
          <a:p>
            <a:pPr algn="just"/>
            <a:r>
              <a:rPr lang="en-US" sz="2200" b="1" dirty="0">
                <a:solidFill>
                  <a:schemeClr val="bg1"/>
                </a:solidFill>
                <a:latin typeface="+mj-lt"/>
              </a:rPr>
              <a:t>  4  by which, when you read, you may understand my knowledge in the mystery of Christ), </a:t>
            </a:r>
          </a:p>
          <a:p>
            <a:pPr algn="just"/>
            <a:r>
              <a:rPr lang="en-US" sz="2200" b="1" dirty="0">
                <a:solidFill>
                  <a:schemeClr val="bg1"/>
                </a:solidFill>
                <a:latin typeface="+mj-lt"/>
              </a:rPr>
              <a:t>  5  which in other ages was not made known to the sons of men, as it has now been revealed by the Spirit to His holy apostles and prophets: </a:t>
            </a:r>
          </a:p>
          <a:p>
            <a:pPr algn="just"/>
            <a:r>
              <a:rPr lang="en-US" sz="2200" b="1" dirty="0">
                <a:solidFill>
                  <a:schemeClr val="bg1"/>
                </a:solidFill>
                <a:latin typeface="+mj-lt"/>
              </a:rPr>
              <a:t>  6  </a:t>
            </a:r>
            <a:r>
              <a:rPr lang="en-US" sz="2200" b="1" dirty="0">
                <a:solidFill>
                  <a:srgbClr val="FFFF00"/>
                </a:solidFill>
                <a:latin typeface="+mj-lt"/>
              </a:rPr>
              <a:t>that the Gentiles should be fellow heirs, of the same body</a:t>
            </a:r>
            <a:r>
              <a:rPr lang="en-US" sz="2200" b="1" dirty="0">
                <a:solidFill>
                  <a:schemeClr val="bg1"/>
                </a:solidFill>
                <a:latin typeface="+mj-lt"/>
              </a:rPr>
              <a:t>, and partakers of His promise in Christ through the gospel              </a:t>
            </a:r>
            <a:r>
              <a:rPr lang="en-US" sz="2200" b="1" dirty="0">
                <a:solidFill>
                  <a:srgbClr val="FFFF00"/>
                </a:solidFill>
                <a:latin typeface="+mj-lt"/>
              </a:rPr>
              <a:t>Eph. 3:3-6</a:t>
            </a:r>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6278642"/>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discussing meaning of these six trumpet, look at A VERY IMPORTANT verse setting TIME for these event.</a:t>
            </a:r>
          </a:p>
          <a:p>
            <a:pPr marL="285750" indent="-285750">
              <a:buFont typeface="Arial" panose="020B0604020202020204" pitchFamily="34" charset="0"/>
              <a:buChar char="•"/>
              <a:tabLst>
                <a:tab pos="2286000" algn="l"/>
              </a:tabLst>
            </a:pPr>
            <a:r>
              <a:rPr lang="en-US" sz="2200" b="1" dirty="0">
                <a:latin typeface="+mj-lt"/>
              </a:rPr>
              <a:t>When seventh angel is about to sound</a:t>
            </a:r>
          </a:p>
          <a:p>
            <a:pPr marL="285750" indent="-285750">
              <a:buFont typeface="Arial" panose="020B0604020202020204" pitchFamily="34" charset="0"/>
              <a:buChar char="•"/>
              <a:tabLst>
                <a:tab pos="2286000" algn="l"/>
              </a:tabLst>
            </a:pPr>
            <a:r>
              <a:rPr lang="en-US" sz="2200" b="1" dirty="0">
                <a:latin typeface="+mj-lt"/>
              </a:rPr>
              <a:t>THE END OF THE MYSTERY HAS COME</a:t>
            </a:r>
          </a:p>
          <a:p>
            <a:pPr marL="285750" indent="-285750">
              <a:buFont typeface="Arial" panose="020B0604020202020204" pitchFamily="34" charset="0"/>
              <a:buChar char="•"/>
              <a:tabLst>
                <a:tab pos="2286000" algn="l"/>
              </a:tabLst>
            </a:pPr>
            <a:endParaRPr lang="en-US" sz="2200" b="1" dirty="0">
              <a:latin typeface="+mj-lt"/>
            </a:endParaRPr>
          </a:p>
          <a:p>
            <a:pPr marL="285750" indent="-285750">
              <a:buFont typeface="Arial" panose="020B0604020202020204" pitchFamily="34" charset="0"/>
              <a:buChar char="•"/>
              <a:tabLst>
                <a:tab pos="2286000" algn="l"/>
              </a:tabLst>
            </a:pPr>
            <a:r>
              <a:rPr lang="en-US" sz="2800" b="1" dirty="0">
                <a:latin typeface="+mj-lt"/>
              </a:rPr>
              <a:t>What is the mystery?  ***Eph. 3:6</a:t>
            </a:r>
          </a:p>
          <a:p>
            <a:pPr marL="285750" indent="-28575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Mystery was preached at Pentecost</a:t>
            </a:r>
          </a:p>
          <a:p>
            <a:pPr marL="342900" indent="-342900">
              <a:buFont typeface="Arial" panose="020B0604020202020204" pitchFamily="34" charset="0"/>
              <a:buChar char="•"/>
              <a:tabLst>
                <a:tab pos="2286000" algn="l"/>
              </a:tabLst>
            </a:pPr>
            <a:r>
              <a:rPr lang="en-US" sz="2200" b="1" dirty="0">
                <a:latin typeface="+mj-lt"/>
              </a:rPr>
              <a:t>Gentiles brought into church in Acts 10</a:t>
            </a:r>
          </a:p>
          <a:p>
            <a:pPr marL="342900" indent="-342900">
              <a:buFont typeface="Arial" panose="020B0604020202020204" pitchFamily="34" charset="0"/>
              <a:buChar char="•"/>
              <a:tabLst>
                <a:tab pos="2286000" algn="l"/>
              </a:tabLst>
            </a:pPr>
            <a:r>
              <a:rPr lang="en-US" sz="2200" b="1" dirty="0">
                <a:latin typeface="+mj-lt"/>
              </a:rPr>
              <a:t>It was not understood—Acts 11</a:t>
            </a:r>
          </a:p>
          <a:p>
            <a:pPr marL="342900" indent="-342900">
              <a:buFont typeface="Arial" panose="020B0604020202020204" pitchFamily="34" charset="0"/>
              <a:buChar char="•"/>
              <a:tabLst>
                <a:tab pos="2286000" algn="l"/>
              </a:tabLst>
            </a:pPr>
            <a:r>
              <a:rPr lang="en-US" sz="2200" b="1" dirty="0">
                <a:latin typeface="+mj-lt"/>
              </a:rPr>
              <a:t>Epistles show that for decades the church struggled to understand relationship between O.T. circumcision and the gospel</a:t>
            </a:r>
          </a:p>
          <a:p>
            <a:pPr marL="342900" indent="-342900">
              <a:buFont typeface="Arial" panose="020B0604020202020204" pitchFamily="34" charset="0"/>
              <a:buChar char="•"/>
              <a:tabLst>
                <a:tab pos="2286000" algn="l"/>
              </a:tabLst>
            </a:pPr>
            <a:r>
              <a:rPr lang="en-US" sz="2200" b="1" dirty="0">
                <a:latin typeface="+mj-lt"/>
              </a:rPr>
              <a:t>The destruction of the temple in A.D. 70 ended the problem—end of O.T. priests, altar and sacrifices </a:t>
            </a:r>
          </a:p>
          <a:p>
            <a:pPr>
              <a:tabLst>
                <a:tab pos="2286000" algn="l"/>
              </a:tabLst>
            </a:pPr>
            <a:endParaRPr lang="en-US" sz="2200" b="1" dirty="0">
              <a:latin typeface="+mj-lt"/>
            </a:endParaRPr>
          </a:p>
        </p:txBody>
      </p:sp>
    </p:spTree>
    <p:extLst>
      <p:ext uri="{BB962C8B-B14F-4D97-AF65-F5344CB8AC3E}">
        <p14:creationId xmlns:p14="http://schemas.microsoft.com/office/powerpoint/2010/main" val="3747251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184161"/>
            <a:ext cx="11660550" cy="584775"/>
          </a:xfrm>
          <a:prstGeom prst="rect">
            <a:avLst/>
          </a:prstGeom>
          <a:noFill/>
        </p:spPr>
        <p:txBody>
          <a:bodyPr wrap="square" rtlCol="0">
            <a:spAutoFit/>
          </a:bodyPr>
          <a:lstStyle/>
          <a:p>
            <a:pPr algn="ctr"/>
            <a:r>
              <a:rPr lang="en-US" sz="3200" b="1" dirty="0">
                <a:latin typeface="+mj-lt"/>
              </a:rPr>
              <a:t>Joel 1—Plague of Real Locust on Sinful Israel Because of Sin</a:t>
            </a:r>
          </a:p>
        </p:txBody>
      </p:sp>
      <p:sp>
        <p:nvSpPr>
          <p:cNvPr id="7" name="TextBox 6">
            <a:extLst>
              <a:ext uri="{FF2B5EF4-FFF2-40B4-BE49-F238E27FC236}">
                <a16:creationId xmlns:a16="http://schemas.microsoft.com/office/drawing/2014/main" id="{D0D64047-FF29-42A8-BD41-85625C1E25E8}"/>
              </a:ext>
            </a:extLst>
          </p:cNvPr>
          <p:cNvSpPr txBox="1"/>
          <p:nvPr/>
        </p:nvSpPr>
        <p:spPr>
          <a:xfrm>
            <a:off x="296579" y="655993"/>
            <a:ext cx="11553673" cy="6186309"/>
          </a:xfrm>
          <a:prstGeom prst="rect">
            <a:avLst/>
          </a:prstGeom>
          <a:noFill/>
        </p:spPr>
        <p:txBody>
          <a:bodyPr wrap="square" rtlCol="0">
            <a:spAutoFit/>
          </a:bodyPr>
          <a:lstStyle/>
          <a:p>
            <a:pPr algn="just"/>
            <a:r>
              <a:rPr lang="en-US" sz="2150" b="1" dirty="0">
                <a:latin typeface="+mj-lt"/>
              </a:rPr>
              <a:t>1   The word of the LORD that came to Joel the son of </a:t>
            </a:r>
            <a:r>
              <a:rPr lang="en-US" sz="2150" b="1" dirty="0" err="1">
                <a:latin typeface="+mj-lt"/>
              </a:rPr>
              <a:t>Pethuel</a:t>
            </a:r>
            <a:r>
              <a:rPr lang="en-US" sz="2150" b="1" dirty="0">
                <a:latin typeface="+mj-lt"/>
              </a:rPr>
              <a:t>. </a:t>
            </a:r>
          </a:p>
          <a:p>
            <a:pPr algn="just"/>
            <a:r>
              <a:rPr lang="en-US" sz="2150" b="1" dirty="0">
                <a:latin typeface="+mj-lt"/>
              </a:rPr>
              <a:t>2  Hear this, you elders, And give ear, all you inhabitants of the land! Has anything like this happened in your days, Or even in the days of your fathers? </a:t>
            </a:r>
          </a:p>
          <a:p>
            <a:pPr algn="just"/>
            <a:r>
              <a:rPr lang="en-US" sz="2150" b="1" dirty="0">
                <a:latin typeface="+mj-lt"/>
              </a:rPr>
              <a:t>3  Tell your children about it, Let your children tell their children, And their children another generation. </a:t>
            </a:r>
          </a:p>
          <a:p>
            <a:pPr algn="just"/>
            <a:r>
              <a:rPr lang="en-US" sz="2150" b="1" dirty="0">
                <a:latin typeface="+mj-lt"/>
              </a:rPr>
              <a:t>4  What </a:t>
            </a:r>
            <a:r>
              <a:rPr lang="en-US" sz="2150" b="1" dirty="0">
                <a:solidFill>
                  <a:srgbClr val="FFFF00"/>
                </a:solidFill>
                <a:latin typeface="+mj-lt"/>
              </a:rPr>
              <a:t>the chewing locust </a:t>
            </a:r>
            <a:r>
              <a:rPr lang="en-US" sz="2150" b="1" dirty="0">
                <a:latin typeface="+mj-lt"/>
              </a:rPr>
              <a:t>left, the </a:t>
            </a:r>
            <a:r>
              <a:rPr lang="en-US" sz="2150" b="1" dirty="0">
                <a:solidFill>
                  <a:srgbClr val="FFFF00"/>
                </a:solidFill>
                <a:latin typeface="+mj-lt"/>
              </a:rPr>
              <a:t>swarming locust </a:t>
            </a:r>
            <a:r>
              <a:rPr lang="en-US" sz="2150" b="1" dirty="0">
                <a:latin typeface="+mj-lt"/>
              </a:rPr>
              <a:t>has eaten; What </a:t>
            </a:r>
            <a:r>
              <a:rPr lang="en-US" sz="2150" b="1" dirty="0">
                <a:solidFill>
                  <a:schemeClr val="tx1"/>
                </a:solidFill>
                <a:latin typeface="+mj-lt"/>
              </a:rPr>
              <a:t>the swarming locust </a:t>
            </a:r>
            <a:r>
              <a:rPr lang="en-US" sz="2150" b="1" dirty="0">
                <a:latin typeface="+mj-lt"/>
              </a:rPr>
              <a:t>left, the </a:t>
            </a:r>
            <a:r>
              <a:rPr lang="en-US" sz="2150" b="1" dirty="0">
                <a:solidFill>
                  <a:srgbClr val="FFFF00"/>
                </a:solidFill>
                <a:latin typeface="+mj-lt"/>
              </a:rPr>
              <a:t>crawling locust </a:t>
            </a:r>
            <a:r>
              <a:rPr lang="en-US" sz="2150" b="1" dirty="0">
                <a:latin typeface="+mj-lt"/>
              </a:rPr>
              <a:t>has eaten; And what the crawling locust left, the consuming locust has eaten. </a:t>
            </a:r>
          </a:p>
          <a:p>
            <a:pPr algn="just"/>
            <a:r>
              <a:rPr lang="en-US" sz="2150" b="1" dirty="0">
                <a:latin typeface="+mj-lt"/>
              </a:rPr>
              <a:t> 5  Awake, you </a:t>
            </a:r>
            <a:r>
              <a:rPr lang="en-US" sz="2150" b="1" dirty="0">
                <a:solidFill>
                  <a:srgbClr val="FFFF00"/>
                </a:solidFill>
                <a:latin typeface="+mj-lt"/>
              </a:rPr>
              <a:t>drunkards, and weep</a:t>
            </a:r>
            <a:r>
              <a:rPr lang="en-US" sz="2150" b="1" dirty="0">
                <a:latin typeface="+mj-lt"/>
              </a:rPr>
              <a:t>; And wail, all you drinkers of wine, Because of the new wine, For it has been cut off from your mouth. </a:t>
            </a:r>
          </a:p>
          <a:p>
            <a:pPr algn="just"/>
            <a:r>
              <a:rPr lang="en-US" sz="2150" b="1" dirty="0">
                <a:latin typeface="+mj-lt"/>
              </a:rPr>
              <a:t>6  </a:t>
            </a:r>
            <a:r>
              <a:rPr lang="en-US" sz="2150" b="1" dirty="0">
                <a:solidFill>
                  <a:srgbClr val="FFFF00"/>
                </a:solidFill>
                <a:latin typeface="+mj-lt"/>
              </a:rPr>
              <a:t>For a nation has come up against My land</a:t>
            </a:r>
            <a:r>
              <a:rPr lang="en-US" sz="2150" b="1" dirty="0">
                <a:latin typeface="+mj-lt"/>
              </a:rPr>
              <a:t>, Strong, and without number; His teeth are the teeth of a lion, And he has the </a:t>
            </a:r>
            <a:r>
              <a:rPr lang="en-US" sz="2150" b="1" dirty="0">
                <a:solidFill>
                  <a:srgbClr val="FFFF00"/>
                </a:solidFill>
                <a:latin typeface="+mj-lt"/>
              </a:rPr>
              <a:t>fangs of a fierce lion</a:t>
            </a:r>
            <a:r>
              <a:rPr lang="en-US" sz="2150" b="1" dirty="0">
                <a:latin typeface="+mj-lt"/>
              </a:rPr>
              <a:t>. </a:t>
            </a:r>
          </a:p>
          <a:p>
            <a:pPr algn="just"/>
            <a:r>
              <a:rPr lang="en-US" sz="2150" b="1" dirty="0">
                <a:latin typeface="+mj-lt"/>
              </a:rPr>
              <a:t>7  He has laid waste My vine, And ruined My fig tree; He has stripped it bare and thrown it away; Its branches are made white. </a:t>
            </a:r>
          </a:p>
          <a:p>
            <a:pPr algn="just"/>
            <a:r>
              <a:rPr lang="en-US" sz="2150" b="1" dirty="0">
                <a:latin typeface="+mj-lt"/>
              </a:rPr>
              <a:t>8  Lament like a virgin girded with sackcloth For the husband of her youth. </a:t>
            </a:r>
          </a:p>
          <a:p>
            <a:pPr algn="just"/>
            <a:r>
              <a:rPr lang="en-US" sz="2150" b="1" dirty="0">
                <a:latin typeface="+mj-lt"/>
              </a:rPr>
              <a:t>9  The grain offering and the drink offering Have been cut off from the house of the LORD; The priests mourn, who minister to the Lord. </a:t>
            </a:r>
          </a:p>
          <a:p>
            <a:pPr algn="just"/>
            <a:r>
              <a:rPr lang="en-US" sz="2150" b="1" dirty="0">
                <a:latin typeface="+mj-lt"/>
              </a:rPr>
              <a:t>10  </a:t>
            </a:r>
            <a:r>
              <a:rPr lang="en-US" sz="2150" b="1" dirty="0">
                <a:solidFill>
                  <a:srgbClr val="FFFF00"/>
                </a:solidFill>
                <a:latin typeface="+mj-lt"/>
              </a:rPr>
              <a:t>The field</a:t>
            </a:r>
            <a:r>
              <a:rPr lang="en-US" sz="2150" b="1" dirty="0">
                <a:latin typeface="+mj-lt"/>
              </a:rPr>
              <a:t> is wasted, </a:t>
            </a:r>
            <a:r>
              <a:rPr lang="en-US" sz="2150" b="1" dirty="0">
                <a:solidFill>
                  <a:srgbClr val="FFFF00"/>
                </a:solidFill>
                <a:latin typeface="+mj-lt"/>
              </a:rPr>
              <a:t>The land </a:t>
            </a:r>
            <a:r>
              <a:rPr lang="en-US" sz="2150" b="1" dirty="0">
                <a:latin typeface="+mj-lt"/>
              </a:rPr>
              <a:t>mourns; For </a:t>
            </a:r>
            <a:r>
              <a:rPr lang="en-US" sz="2150" b="1" dirty="0">
                <a:solidFill>
                  <a:srgbClr val="FFFF00"/>
                </a:solidFill>
                <a:latin typeface="+mj-lt"/>
              </a:rPr>
              <a:t>the grain</a:t>
            </a:r>
            <a:r>
              <a:rPr lang="en-US" sz="2150" b="1" dirty="0">
                <a:latin typeface="+mj-lt"/>
              </a:rPr>
              <a:t> is ruined, The </a:t>
            </a:r>
            <a:r>
              <a:rPr lang="en-US" sz="2150" b="1" dirty="0">
                <a:solidFill>
                  <a:srgbClr val="FFFF00"/>
                </a:solidFill>
                <a:latin typeface="+mj-lt"/>
              </a:rPr>
              <a:t>new wine </a:t>
            </a:r>
            <a:r>
              <a:rPr lang="en-US" sz="2150" b="1" dirty="0">
                <a:latin typeface="+mj-lt"/>
              </a:rPr>
              <a:t>is dried up, The oil fails.</a:t>
            </a:r>
          </a:p>
        </p:txBody>
      </p:sp>
    </p:spTree>
    <p:extLst>
      <p:ext uri="{BB962C8B-B14F-4D97-AF65-F5344CB8AC3E}">
        <p14:creationId xmlns:p14="http://schemas.microsoft.com/office/powerpoint/2010/main" val="3575429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184161"/>
            <a:ext cx="11660550" cy="569387"/>
          </a:xfrm>
          <a:prstGeom prst="rect">
            <a:avLst/>
          </a:prstGeom>
          <a:noFill/>
        </p:spPr>
        <p:txBody>
          <a:bodyPr wrap="square" rtlCol="0">
            <a:spAutoFit/>
          </a:bodyPr>
          <a:lstStyle/>
          <a:p>
            <a:pPr algn="ctr"/>
            <a:r>
              <a:rPr lang="en-US" sz="3100" b="1" dirty="0">
                <a:latin typeface="+mj-lt"/>
              </a:rPr>
              <a:t>Locusts from Bottomless Pit—Joel 1—Locust on Israel Because of Sin</a:t>
            </a:r>
          </a:p>
        </p:txBody>
      </p:sp>
      <p:sp>
        <p:nvSpPr>
          <p:cNvPr id="7" name="TextBox 6">
            <a:extLst>
              <a:ext uri="{FF2B5EF4-FFF2-40B4-BE49-F238E27FC236}">
                <a16:creationId xmlns:a16="http://schemas.microsoft.com/office/drawing/2014/main" id="{D0D64047-FF29-42A8-BD41-85625C1E25E8}"/>
              </a:ext>
            </a:extLst>
          </p:cNvPr>
          <p:cNvSpPr txBox="1"/>
          <p:nvPr/>
        </p:nvSpPr>
        <p:spPr>
          <a:xfrm>
            <a:off x="319163" y="655993"/>
            <a:ext cx="11553673" cy="5917004"/>
          </a:xfrm>
          <a:prstGeom prst="rect">
            <a:avLst/>
          </a:prstGeom>
          <a:noFill/>
        </p:spPr>
        <p:txBody>
          <a:bodyPr wrap="square" rtlCol="0">
            <a:spAutoFit/>
          </a:bodyPr>
          <a:lstStyle/>
          <a:p>
            <a:pPr algn="just"/>
            <a:r>
              <a:rPr lang="en-US" sz="2150" b="1" dirty="0">
                <a:latin typeface="+mj-lt"/>
              </a:rPr>
              <a:t>  11  </a:t>
            </a:r>
            <a:r>
              <a:rPr lang="en-US" sz="2150" b="1" dirty="0">
                <a:solidFill>
                  <a:srgbClr val="FFFF00"/>
                </a:solidFill>
                <a:latin typeface="+mj-lt"/>
              </a:rPr>
              <a:t>Be ashamed, you farmers</a:t>
            </a:r>
            <a:r>
              <a:rPr lang="en-US" sz="2150" b="1" dirty="0">
                <a:latin typeface="+mj-lt"/>
              </a:rPr>
              <a:t>, Wail, you </a:t>
            </a:r>
            <a:r>
              <a:rPr lang="en-US" sz="2150" b="1" dirty="0">
                <a:solidFill>
                  <a:srgbClr val="FFFF00"/>
                </a:solidFill>
                <a:latin typeface="+mj-lt"/>
              </a:rPr>
              <a:t>vinedressers</a:t>
            </a:r>
            <a:r>
              <a:rPr lang="en-US" sz="2150" b="1" dirty="0">
                <a:latin typeface="+mj-lt"/>
              </a:rPr>
              <a:t>, For the wheat and the barley; Because the harvest of the field has perished.   12  </a:t>
            </a:r>
            <a:r>
              <a:rPr lang="en-US" sz="2150" b="1" dirty="0">
                <a:solidFill>
                  <a:srgbClr val="FFFF00"/>
                </a:solidFill>
                <a:latin typeface="+mj-lt"/>
              </a:rPr>
              <a:t>The vine </a:t>
            </a:r>
            <a:r>
              <a:rPr lang="en-US" sz="2150" b="1" dirty="0">
                <a:latin typeface="+mj-lt"/>
              </a:rPr>
              <a:t>has dried up, And the </a:t>
            </a:r>
            <a:r>
              <a:rPr lang="en-US" sz="2150" b="1" dirty="0">
                <a:solidFill>
                  <a:srgbClr val="FFFF00"/>
                </a:solidFill>
                <a:latin typeface="+mj-lt"/>
              </a:rPr>
              <a:t>fig tree </a:t>
            </a:r>
            <a:r>
              <a:rPr lang="en-US" sz="2150" b="1" dirty="0">
                <a:latin typeface="+mj-lt"/>
              </a:rPr>
              <a:t>has withered; The </a:t>
            </a:r>
            <a:r>
              <a:rPr lang="en-US" sz="2150" b="1" dirty="0">
                <a:solidFill>
                  <a:srgbClr val="FFFF00"/>
                </a:solidFill>
                <a:latin typeface="+mj-lt"/>
              </a:rPr>
              <a:t>pomegranate tree</a:t>
            </a:r>
            <a:r>
              <a:rPr lang="en-US" sz="2150" b="1" dirty="0">
                <a:latin typeface="+mj-lt"/>
              </a:rPr>
              <a:t>, </a:t>
            </a:r>
            <a:r>
              <a:rPr lang="en-US" sz="2150" b="1" dirty="0">
                <a:solidFill>
                  <a:srgbClr val="FFFF00"/>
                </a:solidFill>
                <a:latin typeface="+mj-lt"/>
              </a:rPr>
              <a:t>The palm tree </a:t>
            </a:r>
            <a:r>
              <a:rPr lang="en-US" sz="2150" b="1" dirty="0">
                <a:latin typeface="+mj-lt"/>
              </a:rPr>
              <a:t>also, And </a:t>
            </a:r>
            <a:r>
              <a:rPr lang="en-US" sz="2150" b="1" dirty="0">
                <a:solidFill>
                  <a:srgbClr val="FFFF00"/>
                </a:solidFill>
                <a:latin typeface="+mj-lt"/>
              </a:rPr>
              <a:t>the apple tree</a:t>
            </a:r>
            <a:r>
              <a:rPr lang="en-US" sz="2150" b="1" dirty="0">
                <a:latin typeface="+mj-lt"/>
              </a:rPr>
              <a:t>—</a:t>
            </a:r>
            <a:r>
              <a:rPr lang="en-US" sz="2150" b="1" dirty="0">
                <a:solidFill>
                  <a:srgbClr val="FFFF00"/>
                </a:solidFill>
                <a:latin typeface="+mj-lt"/>
              </a:rPr>
              <a:t>All the trees </a:t>
            </a:r>
            <a:r>
              <a:rPr lang="en-US" sz="2150" b="1" dirty="0">
                <a:latin typeface="+mj-lt"/>
              </a:rPr>
              <a:t>of the field are withered; Surely joy has withered away from the sons of men.    13  Gird yourselves and </a:t>
            </a:r>
            <a:r>
              <a:rPr lang="en-US" sz="2150" b="1" dirty="0">
                <a:solidFill>
                  <a:srgbClr val="FFFF00"/>
                </a:solidFill>
                <a:latin typeface="+mj-lt"/>
              </a:rPr>
              <a:t>lament, you priests</a:t>
            </a:r>
            <a:r>
              <a:rPr lang="en-US" sz="2150" b="1" dirty="0">
                <a:latin typeface="+mj-lt"/>
              </a:rPr>
              <a:t>; Wail, you who minister before the altar; Come, lie all night in sackcloth, You who minister to my God; For </a:t>
            </a:r>
            <a:r>
              <a:rPr lang="en-US" sz="2150" b="1" dirty="0">
                <a:solidFill>
                  <a:srgbClr val="FFFF00"/>
                </a:solidFill>
                <a:latin typeface="+mj-lt"/>
              </a:rPr>
              <a:t>the grain offering and the drink offering Are withheld </a:t>
            </a:r>
            <a:r>
              <a:rPr lang="en-US" sz="2150" b="1" dirty="0">
                <a:latin typeface="+mj-lt"/>
              </a:rPr>
              <a:t>from the house of your God.    14  Consecrate a fast, Call a sacred assembly; Gather the elders And all the inhabitants of the land Into the house of the LORD your God, And cry out to the Lord. </a:t>
            </a:r>
          </a:p>
          <a:p>
            <a:pPr algn="just"/>
            <a:r>
              <a:rPr lang="en-US" sz="2800" b="1" dirty="0">
                <a:latin typeface="+mj-lt"/>
              </a:rPr>
              <a:t>    15  Alas for the day! For </a:t>
            </a:r>
            <a:r>
              <a:rPr lang="en-US" sz="2800" b="1" dirty="0">
                <a:solidFill>
                  <a:srgbClr val="FFFF00"/>
                </a:solidFill>
                <a:latin typeface="+mj-lt"/>
              </a:rPr>
              <a:t>the day of the Lord is at hand</a:t>
            </a:r>
            <a:r>
              <a:rPr lang="en-US" sz="2800" b="1" dirty="0">
                <a:latin typeface="+mj-lt"/>
              </a:rPr>
              <a:t>; It shall </a:t>
            </a:r>
            <a:r>
              <a:rPr lang="en-US" sz="2800" b="1" dirty="0">
                <a:solidFill>
                  <a:srgbClr val="FFFF00"/>
                </a:solidFill>
                <a:latin typeface="+mj-lt"/>
              </a:rPr>
              <a:t>come as destruction </a:t>
            </a:r>
            <a:r>
              <a:rPr lang="en-US" sz="2800" b="1" dirty="0">
                <a:latin typeface="+mj-lt"/>
              </a:rPr>
              <a:t>from the Almighty. </a:t>
            </a:r>
          </a:p>
          <a:p>
            <a:pPr algn="just"/>
            <a:r>
              <a:rPr lang="en-US" sz="2150" b="1" dirty="0">
                <a:latin typeface="+mj-lt"/>
              </a:rPr>
              <a:t>  16  Is not the </a:t>
            </a:r>
            <a:r>
              <a:rPr lang="en-US" sz="2150" b="1" dirty="0">
                <a:solidFill>
                  <a:srgbClr val="FFFF00"/>
                </a:solidFill>
                <a:latin typeface="+mj-lt"/>
              </a:rPr>
              <a:t>food cut </a:t>
            </a:r>
            <a:r>
              <a:rPr lang="en-US" sz="2150" b="1" dirty="0">
                <a:latin typeface="+mj-lt"/>
              </a:rPr>
              <a:t>off before our eyes, Joy and gladness from the house of our God?        17  The </a:t>
            </a:r>
            <a:r>
              <a:rPr lang="en-US" sz="2150" b="1" dirty="0">
                <a:solidFill>
                  <a:srgbClr val="FFFF00"/>
                </a:solidFill>
                <a:latin typeface="+mj-lt"/>
              </a:rPr>
              <a:t>seed shrivels </a:t>
            </a:r>
            <a:r>
              <a:rPr lang="en-US" sz="2150" b="1" dirty="0">
                <a:latin typeface="+mj-lt"/>
              </a:rPr>
              <a:t>under the clods, </a:t>
            </a:r>
            <a:r>
              <a:rPr lang="en-US" sz="2150" b="1" dirty="0">
                <a:solidFill>
                  <a:srgbClr val="FFFF00"/>
                </a:solidFill>
                <a:latin typeface="+mj-lt"/>
              </a:rPr>
              <a:t>Storehouses are in shambles</a:t>
            </a:r>
            <a:r>
              <a:rPr lang="en-US" sz="2150" b="1" dirty="0">
                <a:latin typeface="+mj-lt"/>
              </a:rPr>
              <a:t>; </a:t>
            </a:r>
            <a:r>
              <a:rPr lang="en-US" sz="2150" b="1" dirty="0">
                <a:solidFill>
                  <a:srgbClr val="FFFF00"/>
                </a:solidFill>
                <a:latin typeface="+mj-lt"/>
              </a:rPr>
              <a:t>Barns are broken </a:t>
            </a:r>
            <a:r>
              <a:rPr lang="en-US" sz="2150" b="1" dirty="0">
                <a:latin typeface="+mj-lt"/>
              </a:rPr>
              <a:t>down, For the grain has withered.   18  How </a:t>
            </a:r>
            <a:r>
              <a:rPr lang="en-US" sz="2150" b="1" dirty="0">
                <a:solidFill>
                  <a:srgbClr val="FFFF00"/>
                </a:solidFill>
                <a:latin typeface="+mj-lt"/>
              </a:rPr>
              <a:t>the animals groan</a:t>
            </a:r>
            <a:r>
              <a:rPr lang="en-US" sz="2150" b="1" dirty="0">
                <a:latin typeface="+mj-lt"/>
              </a:rPr>
              <a:t>! </a:t>
            </a:r>
            <a:r>
              <a:rPr lang="en-US" sz="2150" b="1" dirty="0">
                <a:solidFill>
                  <a:srgbClr val="FFFF00"/>
                </a:solidFill>
                <a:latin typeface="+mj-lt"/>
              </a:rPr>
              <a:t>The herds of cattle </a:t>
            </a:r>
            <a:r>
              <a:rPr lang="en-US" sz="2150" b="1" dirty="0">
                <a:latin typeface="+mj-lt"/>
              </a:rPr>
              <a:t>are restless, Because they have no pasture; Even </a:t>
            </a:r>
            <a:r>
              <a:rPr lang="en-US" sz="2150" b="1" dirty="0">
                <a:solidFill>
                  <a:srgbClr val="FFFF00"/>
                </a:solidFill>
                <a:latin typeface="+mj-lt"/>
              </a:rPr>
              <a:t>the flocks of sheep </a:t>
            </a:r>
            <a:r>
              <a:rPr lang="en-US" sz="2150" b="1" dirty="0">
                <a:latin typeface="+mj-lt"/>
              </a:rPr>
              <a:t>suffer punishment.   19  O Lord, to You I cry out; For fire has devoured the open pastures, And a flame has burned all the trees of the field.   20  </a:t>
            </a:r>
            <a:r>
              <a:rPr lang="en-US" sz="2150" b="1" dirty="0">
                <a:solidFill>
                  <a:srgbClr val="FFFF00"/>
                </a:solidFill>
                <a:latin typeface="+mj-lt"/>
              </a:rPr>
              <a:t>The beasts of the field also cry out to You</a:t>
            </a:r>
            <a:r>
              <a:rPr lang="en-US" sz="2150" b="1" dirty="0">
                <a:latin typeface="+mj-lt"/>
              </a:rPr>
              <a:t>, For the water brooks are dried up, And fire has devoured the open pastures. </a:t>
            </a:r>
          </a:p>
        </p:txBody>
      </p:sp>
    </p:spTree>
    <p:extLst>
      <p:ext uri="{BB962C8B-B14F-4D97-AF65-F5344CB8AC3E}">
        <p14:creationId xmlns:p14="http://schemas.microsoft.com/office/powerpoint/2010/main" val="1961974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a:t>
            </a:r>
            <a:r>
              <a:rPr lang="en-US" sz="2400" b="1" dirty="0">
                <a:solidFill>
                  <a:srgbClr val="FFFF00"/>
                </a:solidFill>
                <a:latin typeface="+mj-lt"/>
              </a:rPr>
              <a:t> The REVELATION of Jesus Christ, </a:t>
            </a:r>
            <a:r>
              <a:rPr lang="en-US" sz="2400" b="1" dirty="0">
                <a:solidFill>
                  <a:schemeClr val="bg1"/>
                </a:solidFill>
                <a:latin typeface="+mj-lt"/>
              </a:rPr>
              <a:t>which God gave Him to show His servants—things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523220"/>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25760"/>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908676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254354" y="184161"/>
            <a:ext cx="11660550" cy="569387"/>
          </a:xfrm>
          <a:prstGeom prst="rect">
            <a:avLst/>
          </a:prstGeom>
          <a:noFill/>
        </p:spPr>
        <p:txBody>
          <a:bodyPr wrap="square" rtlCol="0">
            <a:spAutoFit/>
          </a:bodyPr>
          <a:lstStyle/>
          <a:p>
            <a:pPr algn="ctr"/>
            <a:r>
              <a:rPr lang="en-US" sz="3100" b="1" dirty="0">
                <a:latin typeface="+mj-lt"/>
              </a:rPr>
              <a:t>Joel 2—A Real Army Like Locusts Come from the North—(700+ B.C. ?)</a:t>
            </a:r>
          </a:p>
        </p:txBody>
      </p:sp>
      <p:sp>
        <p:nvSpPr>
          <p:cNvPr id="7" name="TextBox 6">
            <a:extLst>
              <a:ext uri="{FF2B5EF4-FFF2-40B4-BE49-F238E27FC236}">
                <a16:creationId xmlns:a16="http://schemas.microsoft.com/office/drawing/2014/main" id="{D0D64047-FF29-42A8-BD41-85625C1E25E8}"/>
              </a:ext>
            </a:extLst>
          </p:cNvPr>
          <p:cNvSpPr txBox="1"/>
          <p:nvPr/>
        </p:nvSpPr>
        <p:spPr>
          <a:xfrm>
            <a:off x="296579" y="655993"/>
            <a:ext cx="11553673" cy="5847755"/>
          </a:xfrm>
          <a:prstGeom prst="rect">
            <a:avLst/>
          </a:prstGeom>
          <a:noFill/>
        </p:spPr>
        <p:txBody>
          <a:bodyPr wrap="square" rtlCol="0">
            <a:spAutoFit/>
          </a:bodyPr>
          <a:lstStyle/>
          <a:p>
            <a:pPr algn="just"/>
            <a:r>
              <a:rPr lang="en-US" sz="2200" b="1" dirty="0">
                <a:latin typeface="+mj-lt"/>
              </a:rPr>
              <a:t> 1  Blow the trumpet in Zion, And sound an alarm in My holy mountain! Let all the inhabitants of the land tremble; </a:t>
            </a:r>
            <a:r>
              <a:rPr lang="en-US" sz="2200" b="1" dirty="0">
                <a:solidFill>
                  <a:srgbClr val="FFFF00"/>
                </a:solidFill>
                <a:latin typeface="+mj-lt"/>
              </a:rPr>
              <a:t>For the day of the Lord is coming</a:t>
            </a:r>
            <a:r>
              <a:rPr lang="en-US" sz="2200" b="1" dirty="0">
                <a:latin typeface="+mj-lt"/>
              </a:rPr>
              <a:t>, For </a:t>
            </a:r>
            <a:r>
              <a:rPr lang="en-US" sz="2200" b="1" dirty="0">
                <a:solidFill>
                  <a:srgbClr val="FFFF00"/>
                </a:solidFill>
                <a:latin typeface="+mj-lt"/>
              </a:rPr>
              <a:t>it is at hand</a:t>
            </a:r>
            <a:r>
              <a:rPr lang="en-US" sz="2200" b="1" dirty="0">
                <a:latin typeface="+mj-lt"/>
              </a:rPr>
              <a:t>: </a:t>
            </a:r>
          </a:p>
          <a:p>
            <a:pPr algn="just"/>
            <a:r>
              <a:rPr lang="en-US" sz="2200" b="1" dirty="0">
                <a:latin typeface="+mj-lt"/>
              </a:rPr>
              <a:t>  2  </a:t>
            </a:r>
            <a:r>
              <a:rPr lang="en-US" sz="2200" b="1" dirty="0">
                <a:solidFill>
                  <a:srgbClr val="FFFF00"/>
                </a:solidFill>
                <a:latin typeface="+mj-lt"/>
              </a:rPr>
              <a:t>A day of darkness and gloominess, A day of clouds and thick darkness, </a:t>
            </a:r>
            <a:r>
              <a:rPr lang="en-US" sz="2200" b="1" dirty="0">
                <a:solidFill>
                  <a:schemeClr val="tx1"/>
                </a:solidFill>
                <a:latin typeface="+mj-lt"/>
              </a:rPr>
              <a:t>Like the morning clouds spread over the mountains. </a:t>
            </a:r>
            <a:r>
              <a:rPr lang="en-US" sz="2200" b="1" dirty="0">
                <a:solidFill>
                  <a:srgbClr val="FFFF00"/>
                </a:solidFill>
                <a:latin typeface="+mj-lt"/>
              </a:rPr>
              <a:t>A people come</a:t>
            </a:r>
            <a:r>
              <a:rPr lang="en-US" sz="2200" b="1" dirty="0">
                <a:solidFill>
                  <a:schemeClr val="tx1"/>
                </a:solidFill>
                <a:latin typeface="+mj-lt"/>
              </a:rPr>
              <a:t>, great and strong, The like of whom has never been; Nor will there ever be any such after them, Even for many successive generations. </a:t>
            </a:r>
          </a:p>
          <a:p>
            <a:pPr algn="just"/>
            <a:r>
              <a:rPr lang="en-US" sz="2200" b="1" dirty="0">
                <a:latin typeface="+mj-lt"/>
              </a:rPr>
              <a:t>  3  A fire devours before them, And behind them a flame burns; The land is like the Garden of Eden before them, And behind them a desolate wilderness; Surely nothing shall escape them. </a:t>
            </a:r>
          </a:p>
          <a:p>
            <a:pPr algn="just"/>
            <a:r>
              <a:rPr lang="en-US" sz="2200" b="1" dirty="0">
                <a:latin typeface="+mj-lt"/>
              </a:rPr>
              <a:t>  4  Their </a:t>
            </a:r>
            <a:r>
              <a:rPr lang="en-US" sz="2200" b="1" dirty="0">
                <a:solidFill>
                  <a:srgbClr val="FFFF00"/>
                </a:solidFill>
                <a:latin typeface="+mj-lt"/>
              </a:rPr>
              <a:t>appearance is like the appearance of horses</a:t>
            </a:r>
            <a:r>
              <a:rPr lang="en-US" sz="2200" b="1" dirty="0">
                <a:latin typeface="+mj-lt"/>
              </a:rPr>
              <a:t>; And like swift steeds, so they run. </a:t>
            </a:r>
          </a:p>
          <a:p>
            <a:pPr algn="just"/>
            <a:r>
              <a:rPr lang="en-US" sz="2200" b="1" dirty="0">
                <a:latin typeface="+mj-lt"/>
              </a:rPr>
              <a:t>  5  With a </a:t>
            </a:r>
            <a:r>
              <a:rPr lang="en-US" sz="2200" b="1" dirty="0">
                <a:solidFill>
                  <a:srgbClr val="FFFF00"/>
                </a:solidFill>
                <a:latin typeface="+mj-lt"/>
              </a:rPr>
              <a:t>noise like chariots </a:t>
            </a:r>
            <a:r>
              <a:rPr lang="en-US" sz="2200" b="1" dirty="0">
                <a:latin typeface="+mj-lt"/>
              </a:rPr>
              <a:t>Over mountaintops they leap, Like the noise of a flaming fire that devours the stubble, Like a strong people set in battle array. </a:t>
            </a:r>
          </a:p>
          <a:p>
            <a:pPr algn="just"/>
            <a:r>
              <a:rPr lang="en-US" sz="2200" b="1" dirty="0">
                <a:latin typeface="+mj-lt"/>
              </a:rPr>
              <a:t>  6  Before them people writhe in pain; All faces are drained of color. </a:t>
            </a:r>
          </a:p>
          <a:p>
            <a:pPr algn="just"/>
            <a:r>
              <a:rPr lang="en-US" sz="2200" b="1" dirty="0">
                <a:latin typeface="+mj-lt"/>
              </a:rPr>
              <a:t>  7  They run like mighty men, </a:t>
            </a:r>
            <a:r>
              <a:rPr lang="en-US" sz="2200" b="1" dirty="0">
                <a:solidFill>
                  <a:srgbClr val="FFFF00"/>
                </a:solidFill>
                <a:latin typeface="+mj-lt"/>
              </a:rPr>
              <a:t>They climb</a:t>
            </a:r>
            <a:r>
              <a:rPr lang="en-US" sz="2200" b="1" dirty="0">
                <a:latin typeface="+mj-lt"/>
              </a:rPr>
              <a:t> the wall like men of war; Every one </a:t>
            </a:r>
            <a:r>
              <a:rPr lang="en-US" sz="2200" b="1" dirty="0">
                <a:solidFill>
                  <a:srgbClr val="FFFF00"/>
                </a:solidFill>
                <a:latin typeface="+mj-lt"/>
              </a:rPr>
              <a:t>marches in formation</a:t>
            </a:r>
            <a:r>
              <a:rPr lang="en-US" sz="2200" b="1" dirty="0">
                <a:latin typeface="+mj-lt"/>
              </a:rPr>
              <a:t>, And they </a:t>
            </a:r>
            <a:r>
              <a:rPr lang="en-US" sz="2200" b="1" dirty="0">
                <a:solidFill>
                  <a:srgbClr val="FFFF00"/>
                </a:solidFill>
                <a:latin typeface="+mj-lt"/>
              </a:rPr>
              <a:t>do not break ranks</a:t>
            </a:r>
            <a:r>
              <a:rPr lang="en-US" sz="2200" b="1" dirty="0">
                <a:latin typeface="+mj-lt"/>
              </a:rPr>
              <a:t>. </a:t>
            </a:r>
          </a:p>
          <a:p>
            <a:pPr algn="just"/>
            <a:r>
              <a:rPr lang="en-US" sz="2200" b="1" dirty="0">
                <a:latin typeface="+mj-lt"/>
              </a:rPr>
              <a:t>  8  They do not push one another; Every one marches in his own column. Though they lunge between the weapons, They are not cut down. </a:t>
            </a:r>
          </a:p>
          <a:p>
            <a:pPr algn="just"/>
            <a:r>
              <a:rPr lang="en-US" sz="2200" b="1" dirty="0">
                <a:latin typeface="+mj-lt"/>
              </a:rPr>
              <a:t>  9  They run to and </a:t>
            </a:r>
            <a:r>
              <a:rPr lang="en-US" sz="2200" b="1" dirty="0" err="1">
                <a:latin typeface="+mj-lt"/>
              </a:rPr>
              <a:t>fro</a:t>
            </a:r>
            <a:r>
              <a:rPr lang="en-US" sz="2200" b="1" dirty="0">
                <a:latin typeface="+mj-lt"/>
              </a:rPr>
              <a:t> in the city, They run on the wall; They climb into the houses, </a:t>
            </a:r>
            <a:r>
              <a:rPr lang="en-US" sz="2200" b="1" dirty="0">
                <a:solidFill>
                  <a:srgbClr val="FFFF00"/>
                </a:solidFill>
                <a:latin typeface="+mj-lt"/>
              </a:rPr>
              <a:t>They enter </a:t>
            </a:r>
            <a:r>
              <a:rPr lang="en-US" sz="2200" b="1" dirty="0">
                <a:latin typeface="+mj-lt"/>
              </a:rPr>
              <a:t>at the windows like a thief. </a:t>
            </a:r>
          </a:p>
        </p:txBody>
      </p:sp>
    </p:spTree>
    <p:extLst>
      <p:ext uri="{BB962C8B-B14F-4D97-AF65-F5344CB8AC3E}">
        <p14:creationId xmlns:p14="http://schemas.microsoft.com/office/powerpoint/2010/main" val="2032919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7" name="TextBox 6">
            <a:extLst>
              <a:ext uri="{FF2B5EF4-FFF2-40B4-BE49-F238E27FC236}">
                <a16:creationId xmlns:a16="http://schemas.microsoft.com/office/drawing/2014/main" id="{D0D64047-FF29-42A8-BD41-85625C1E25E8}"/>
              </a:ext>
            </a:extLst>
          </p:cNvPr>
          <p:cNvSpPr txBox="1"/>
          <p:nvPr/>
        </p:nvSpPr>
        <p:spPr>
          <a:xfrm>
            <a:off x="296579" y="655993"/>
            <a:ext cx="11553673" cy="5847755"/>
          </a:xfrm>
          <a:prstGeom prst="rect">
            <a:avLst/>
          </a:prstGeom>
          <a:noFill/>
        </p:spPr>
        <p:txBody>
          <a:bodyPr wrap="square" rtlCol="0">
            <a:spAutoFit/>
          </a:bodyPr>
          <a:lstStyle/>
          <a:p>
            <a:pPr algn="just"/>
            <a:r>
              <a:rPr lang="en-US" sz="2200" b="1" dirty="0">
                <a:latin typeface="+mj-lt"/>
              </a:rPr>
              <a:t>  10  </a:t>
            </a:r>
            <a:r>
              <a:rPr lang="en-US" sz="2200" b="1" dirty="0">
                <a:solidFill>
                  <a:srgbClr val="FFFF00"/>
                </a:solidFill>
                <a:latin typeface="+mj-lt"/>
              </a:rPr>
              <a:t>The earth quakes </a:t>
            </a:r>
            <a:r>
              <a:rPr lang="en-US" sz="2200" b="1" dirty="0">
                <a:latin typeface="+mj-lt"/>
              </a:rPr>
              <a:t>before them, </a:t>
            </a:r>
            <a:r>
              <a:rPr lang="en-US" sz="2200" b="1" dirty="0">
                <a:solidFill>
                  <a:srgbClr val="FFFF00"/>
                </a:solidFill>
                <a:latin typeface="+mj-lt"/>
              </a:rPr>
              <a:t>The heavens tremble</a:t>
            </a:r>
            <a:r>
              <a:rPr lang="en-US" sz="2200" b="1" dirty="0">
                <a:latin typeface="+mj-lt"/>
              </a:rPr>
              <a:t>; </a:t>
            </a:r>
            <a:r>
              <a:rPr lang="en-US" sz="2200" b="1" dirty="0">
                <a:solidFill>
                  <a:srgbClr val="FFFF00"/>
                </a:solidFill>
                <a:latin typeface="+mj-lt"/>
              </a:rPr>
              <a:t>The sun and moon </a:t>
            </a:r>
            <a:r>
              <a:rPr lang="en-US" sz="2200" b="1" dirty="0">
                <a:latin typeface="+mj-lt"/>
              </a:rPr>
              <a:t>grow dark, And </a:t>
            </a:r>
            <a:r>
              <a:rPr lang="en-US" sz="2200" b="1" dirty="0">
                <a:solidFill>
                  <a:srgbClr val="FFFF00"/>
                </a:solidFill>
                <a:latin typeface="+mj-lt"/>
              </a:rPr>
              <a:t>the stars </a:t>
            </a:r>
            <a:r>
              <a:rPr lang="en-US" sz="2200" b="1" dirty="0">
                <a:latin typeface="+mj-lt"/>
              </a:rPr>
              <a:t>diminish their brightness. </a:t>
            </a:r>
          </a:p>
          <a:p>
            <a:pPr algn="just"/>
            <a:r>
              <a:rPr lang="en-US" sz="2200" b="1" dirty="0">
                <a:latin typeface="+mj-lt"/>
              </a:rPr>
              <a:t>  11  </a:t>
            </a:r>
            <a:r>
              <a:rPr lang="en-US" sz="2200" b="1" dirty="0">
                <a:solidFill>
                  <a:srgbClr val="FFFF00"/>
                </a:solidFill>
                <a:latin typeface="+mj-lt"/>
              </a:rPr>
              <a:t>The Lord </a:t>
            </a:r>
            <a:r>
              <a:rPr lang="en-US" sz="2200" b="1" dirty="0">
                <a:latin typeface="+mj-lt"/>
              </a:rPr>
              <a:t>gives voice before </a:t>
            </a:r>
            <a:r>
              <a:rPr lang="en-US" sz="2200" b="1" dirty="0">
                <a:solidFill>
                  <a:srgbClr val="FFFF00"/>
                </a:solidFill>
                <a:latin typeface="+mj-lt"/>
              </a:rPr>
              <a:t>His army</a:t>
            </a:r>
            <a:r>
              <a:rPr lang="en-US" sz="2200" b="1" dirty="0">
                <a:latin typeface="+mj-lt"/>
              </a:rPr>
              <a:t>, For His camp is </a:t>
            </a:r>
            <a:r>
              <a:rPr lang="en-US" sz="2200" b="1" dirty="0">
                <a:solidFill>
                  <a:srgbClr val="FFFF00"/>
                </a:solidFill>
                <a:latin typeface="+mj-lt"/>
              </a:rPr>
              <a:t>very great</a:t>
            </a:r>
            <a:r>
              <a:rPr lang="en-US" sz="2200" b="1" dirty="0">
                <a:latin typeface="+mj-lt"/>
              </a:rPr>
              <a:t>; For strong is the One who executes His word. For </a:t>
            </a:r>
            <a:r>
              <a:rPr lang="en-US" sz="2200" b="1" dirty="0">
                <a:solidFill>
                  <a:srgbClr val="FFFF00"/>
                </a:solidFill>
                <a:latin typeface="+mj-lt"/>
              </a:rPr>
              <a:t>the day of the Lord is great and very terrible; Who can endure it</a:t>
            </a:r>
            <a:r>
              <a:rPr lang="en-US" sz="2200" b="1" dirty="0">
                <a:latin typeface="+mj-lt"/>
              </a:rPr>
              <a:t>? </a:t>
            </a:r>
          </a:p>
          <a:p>
            <a:pPr algn="just"/>
            <a:r>
              <a:rPr lang="en-US" sz="2200" b="1" dirty="0">
                <a:latin typeface="+mj-lt"/>
              </a:rPr>
              <a:t>  12  "Now, therefore," says the Lord, "Turn to Me with all your heart, With fasting, with weeping, and with mourning." </a:t>
            </a:r>
          </a:p>
          <a:p>
            <a:pPr algn="just"/>
            <a:r>
              <a:rPr lang="en-US" sz="2200" b="1" dirty="0">
                <a:latin typeface="+mj-lt"/>
              </a:rPr>
              <a:t>  13  So rend your heart, and not your garments; Return to the Lord your God, For He is gracious and merciful, Slow to anger, and of great kindness; And He relents from doing harm. </a:t>
            </a:r>
          </a:p>
          <a:p>
            <a:pPr algn="just"/>
            <a:r>
              <a:rPr lang="en-US" sz="2200" b="1" dirty="0">
                <a:latin typeface="+mj-lt"/>
              </a:rPr>
              <a:t>  14  Who knows if He will turn and relent, And leave a blessing behind Him—A grain offering and a drink offering For the Lord your God? </a:t>
            </a:r>
          </a:p>
          <a:p>
            <a:pPr algn="just"/>
            <a:r>
              <a:rPr lang="en-US" sz="2200" b="1" dirty="0">
                <a:latin typeface="+mj-lt"/>
              </a:rPr>
              <a:t>  15  Blow the trumpet in Zion, Consecrate a fast, </a:t>
            </a:r>
            <a:r>
              <a:rPr lang="en-US" sz="2200" b="1" dirty="0">
                <a:solidFill>
                  <a:srgbClr val="FFFF00"/>
                </a:solidFill>
                <a:latin typeface="+mj-lt"/>
              </a:rPr>
              <a:t>Call a sacred assembly</a:t>
            </a:r>
            <a:r>
              <a:rPr lang="en-US" sz="2200" b="1" dirty="0">
                <a:latin typeface="+mj-lt"/>
              </a:rPr>
              <a:t>; </a:t>
            </a:r>
          </a:p>
          <a:p>
            <a:pPr algn="just"/>
            <a:r>
              <a:rPr lang="en-US" sz="2200" b="1" dirty="0">
                <a:latin typeface="+mj-lt"/>
              </a:rPr>
              <a:t>  16  </a:t>
            </a:r>
            <a:r>
              <a:rPr lang="en-US" sz="2200" b="1" dirty="0">
                <a:solidFill>
                  <a:srgbClr val="FFFF00"/>
                </a:solidFill>
                <a:latin typeface="+mj-lt"/>
              </a:rPr>
              <a:t>Gather the people</a:t>
            </a:r>
            <a:r>
              <a:rPr lang="en-US" sz="2200" b="1" dirty="0">
                <a:latin typeface="+mj-lt"/>
              </a:rPr>
              <a:t>, Sanctify the congregation, Assemble the elders, Gather the children and nursing babes; Let the bridegroom go out from his chamber, And the bride from her dressing room. </a:t>
            </a:r>
          </a:p>
          <a:p>
            <a:pPr algn="just"/>
            <a:r>
              <a:rPr lang="en-US" sz="2200" b="1" dirty="0">
                <a:latin typeface="+mj-lt"/>
              </a:rPr>
              <a:t>  17  Let the priests, who minister to the Lord, Weep between the porch and the altar; Let them say, "Spare Your people, O Lord, And do not give Your heritage to reproach, That the nations should rule over them. Why should they say among the peoples, 'Where is their God?' " </a:t>
            </a:r>
          </a:p>
        </p:txBody>
      </p:sp>
      <p:sp>
        <p:nvSpPr>
          <p:cNvPr id="4" name="TextBox 3">
            <a:extLst>
              <a:ext uri="{FF2B5EF4-FFF2-40B4-BE49-F238E27FC236}">
                <a16:creationId xmlns:a16="http://schemas.microsoft.com/office/drawing/2014/main" id="{49EB93DF-107A-419D-A9FB-69A270433815}"/>
              </a:ext>
            </a:extLst>
          </p:cNvPr>
          <p:cNvSpPr txBox="1"/>
          <p:nvPr/>
        </p:nvSpPr>
        <p:spPr>
          <a:xfrm>
            <a:off x="235882" y="184161"/>
            <a:ext cx="11660550" cy="569387"/>
          </a:xfrm>
          <a:prstGeom prst="rect">
            <a:avLst/>
          </a:prstGeom>
          <a:noFill/>
        </p:spPr>
        <p:txBody>
          <a:bodyPr wrap="square" rtlCol="0">
            <a:spAutoFit/>
          </a:bodyPr>
          <a:lstStyle/>
          <a:p>
            <a:pPr algn="ctr"/>
            <a:r>
              <a:rPr lang="en-US" sz="3100" b="1" dirty="0">
                <a:latin typeface="+mj-lt"/>
              </a:rPr>
              <a:t>Joel 2—A Real Army Like Locusts Come from the North—(700+ B.C. ?)</a:t>
            </a:r>
          </a:p>
        </p:txBody>
      </p:sp>
    </p:spTree>
    <p:extLst>
      <p:ext uri="{BB962C8B-B14F-4D97-AF65-F5344CB8AC3E}">
        <p14:creationId xmlns:p14="http://schemas.microsoft.com/office/powerpoint/2010/main" val="1353820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7" name="TextBox 6">
            <a:extLst>
              <a:ext uri="{FF2B5EF4-FFF2-40B4-BE49-F238E27FC236}">
                <a16:creationId xmlns:a16="http://schemas.microsoft.com/office/drawing/2014/main" id="{D0D64047-FF29-42A8-BD41-85625C1E25E8}"/>
              </a:ext>
            </a:extLst>
          </p:cNvPr>
          <p:cNvSpPr txBox="1"/>
          <p:nvPr/>
        </p:nvSpPr>
        <p:spPr>
          <a:xfrm>
            <a:off x="296579" y="655993"/>
            <a:ext cx="11553673" cy="2462213"/>
          </a:xfrm>
          <a:prstGeom prst="rect">
            <a:avLst/>
          </a:prstGeom>
          <a:noFill/>
        </p:spPr>
        <p:txBody>
          <a:bodyPr wrap="square" rtlCol="0">
            <a:spAutoFit/>
          </a:bodyPr>
          <a:lstStyle/>
          <a:p>
            <a:pPr algn="just"/>
            <a:r>
              <a:rPr lang="en-US" sz="2200" b="1" dirty="0">
                <a:latin typeface="+mj-lt"/>
              </a:rPr>
              <a:t>  18  Then the Lord will be zealous for His land, And pity His people. </a:t>
            </a:r>
          </a:p>
          <a:p>
            <a:pPr algn="just"/>
            <a:r>
              <a:rPr lang="en-US" sz="2200" b="1" dirty="0">
                <a:latin typeface="+mj-lt"/>
              </a:rPr>
              <a:t>  19  The Lord will answer and say to His people, "Behold, I will send you grain and new wine and oil, And you will be satisfied by them; I will no longer make you a reproach among the nations. </a:t>
            </a:r>
          </a:p>
          <a:p>
            <a:pPr algn="just"/>
            <a:r>
              <a:rPr lang="en-US" sz="2200" b="1" dirty="0">
                <a:latin typeface="+mj-lt"/>
              </a:rPr>
              <a:t>  20  "But I will remove far from you </a:t>
            </a:r>
            <a:r>
              <a:rPr lang="en-US" sz="2200" b="1" dirty="0">
                <a:solidFill>
                  <a:srgbClr val="FFFF00"/>
                </a:solidFill>
                <a:latin typeface="+mj-lt"/>
              </a:rPr>
              <a:t>the northern army</a:t>
            </a:r>
            <a:r>
              <a:rPr lang="en-US" sz="2200" b="1" dirty="0">
                <a:latin typeface="+mj-lt"/>
              </a:rPr>
              <a:t>, And will drive him away into a barren and desolate land, With his face toward the eastern sea And his back toward the western sea; His stench will come up, And his foul odor will rise, Because he has done monstrous things." </a:t>
            </a:r>
          </a:p>
          <a:p>
            <a:pPr algn="just"/>
            <a:r>
              <a:rPr lang="en-US" sz="2200" b="1" dirty="0">
                <a:latin typeface="+mj-lt"/>
              </a:rPr>
              <a:t>  21  Fear not, O land; Be glad and rejoice, For the LORD has done marvelous things!  . . .</a:t>
            </a:r>
          </a:p>
        </p:txBody>
      </p:sp>
      <p:sp>
        <p:nvSpPr>
          <p:cNvPr id="4" name="TextBox 3">
            <a:extLst>
              <a:ext uri="{FF2B5EF4-FFF2-40B4-BE49-F238E27FC236}">
                <a16:creationId xmlns:a16="http://schemas.microsoft.com/office/drawing/2014/main" id="{E07F4E4F-94BD-4976-A415-2E4D0DFE65B7}"/>
              </a:ext>
            </a:extLst>
          </p:cNvPr>
          <p:cNvSpPr txBox="1"/>
          <p:nvPr/>
        </p:nvSpPr>
        <p:spPr>
          <a:xfrm>
            <a:off x="226646" y="184161"/>
            <a:ext cx="11651314" cy="569387"/>
          </a:xfrm>
          <a:prstGeom prst="rect">
            <a:avLst/>
          </a:prstGeom>
          <a:noFill/>
        </p:spPr>
        <p:txBody>
          <a:bodyPr wrap="square" rtlCol="0">
            <a:spAutoFit/>
          </a:bodyPr>
          <a:lstStyle/>
          <a:p>
            <a:pPr algn="ctr"/>
            <a:r>
              <a:rPr lang="en-US" sz="3100" b="1" dirty="0">
                <a:latin typeface="+mj-lt"/>
              </a:rPr>
              <a:t>Joel 2—A Real Army Like Locusts Come from the North—(700+ B.C. ?)</a:t>
            </a:r>
          </a:p>
        </p:txBody>
      </p:sp>
    </p:spTree>
    <p:extLst>
      <p:ext uri="{BB962C8B-B14F-4D97-AF65-F5344CB8AC3E}">
        <p14:creationId xmlns:p14="http://schemas.microsoft.com/office/powerpoint/2010/main" val="1702685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7" name="TextBox 6">
            <a:extLst>
              <a:ext uri="{FF2B5EF4-FFF2-40B4-BE49-F238E27FC236}">
                <a16:creationId xmlns:a16="http://schemas.microsoft.com/office/drawing/2014/main" id="{D0D64047-FF29-42A8-BD41-85625C1E25E8}"/>
              </a:ext>
            </a:extLst>
          </p:cNvPr>
          <p:cNvSpPr txBox="1"/>
          <p:nvPr/>
        </p:nvSpPr>
        <p:spPr>
          <a:xfrm>
            <a:off x="296579" y="655993"/>
            <a:ext cx="11553673" cy="6863417"/>
          </a:xfrm>
          <a:prstGeom prst="rect">
            <a:avLst/>
          </a:prstGeom>
          <a:noFill/>
        </p:spPr>
        <p:txBody>
          <a:bodyPr wrap="square" rtlCol="0">
            <a:spAutoFit/>
          </a:bodyPr>
          <a:lstStyle/>
          <a:p>
            <a:pPr algn="just"/>
            <a:r>
              <a:rPr lang="en-US" sz="2200" b="1" dirty="0">
                <a:latin typeface="+mj-lt"/>
              </a:rPr>
              <a:t>  18  Then the Lord will be zealous for His land, And pity His people. </a:t>
            </a:r>
          </a:p>
          <a:p>
            <a:pPr algn="just"/>
            <a:r>
              <a:rPr lang="en-US" sz="2200" b="1" dirty="0">
                <a:latin typeface="+mj-lt"/>
              </a:rPr>
              <a:t>  19  The Lord will answer and say to His people, "Behold, I will send you grain and new wine and oil, And you will be satisfied by them; I will no longer make you a reproach among the nations. </a:t>
            </a:r>
          </a:p>
          <a:p>
            <a:pPr algn="just"/>
            <a:r>
              <a:rPr lang="en-US" sz="2200" b="1" dirty="0">
                <a:latin typeface="+mj-lt"/>
              </a:rPr>
              <a:t>  20  "But I will remove far from you the northern army, And will drive him away into a barren and desolate land, With his face toward the eastern sea And his back toward the western sea; His stench will come up, And his foul odor will rise, Because he has done monstrous things." </a:t>
            </a:r>
          </a:p>
          <a:p>
            <a:pPr algn="just"/>
            <a:r>
              <a:rPr lang="en-US" sz="2200" b="1" dirty="0">
                <a:latin typeface="+mj-lt"/>
              </a:rPr>
              <a:t>  21  Fear not, O land; Be glad and rejoice, For the LORD has done marvelous things!  . . .</a:t>
            </a:r>
          </a:p>
          <a:p>
            <a:pPr algn="just"/>
            <a:r>
              <a:rPr lang="en-US" sz="2200" b="1" dirty="0">
                <a:latin typeface="+mj-lt"/>
              </a:rPr>
              <a:t>  . . . 28  "</a:t>
            </a:r>
            <a:r>
              <a:rPr lang="en-US" sz="2200" b="1" dirty="0">
                <a:solidFill>
                  <a:srgbClr val="FFFF00"/>
                </a:solidFill>
                <a:latin typeface="+mj-lt"/>
              </a:rPr>
              <a:t>And it shall come to pass afterward </a:t>
            </a:r>
            <a:r>
              <a:rPr lang="en-US" sz="2200" b="1" dirty="0">
                <a:latin typeface="+mj-lt"/>
              </a:rPr>
              <a:t>That </a:t>
            </a:r>
            <a:r>
              <a:rPr lang="en-US" sz="2200" b="1" dirty="0">
                <a:solidFill>
                  <a:srgbClr val="FFFF00"/>
                </a:solidFill>
                <a:latin typeface="+mj-lt"/>
              </a:rPr>
              <a:t>I will pour out My Spirit on all flesh</a:t>
            </a:r>
            <a:r>
              <a:rPr lang="en-US" sz="2200" b="1" dirty="0">
                <a:latin typeface="+mj-lt"/>
              </a:rPr>
              <a:t>; Your sons and your daughters shall prophesy, Your old men shall dream dreams, Your young men shall see visions. </a:t>
            </a:r>
          </a:p>
          <a:p>
            <a:pPr algn="just"/>
            <a:r>
              <a:rPr lang="en-US" sz="2200" b="1" dirty="0">
                <a:latin typeface="+mj-lt"/>
              </a:rPr>
              <a:t>  29  And also on My menservants and on My maidservants I will pour out My Spirit in those days. </a:t>
            </a:r>
          </a:p>
          <a:p>
            <a:pPr algn="just"/>
            <a:r>
              <a:rPr lang="en-US" sz="2200" b="1" dirty="0">
                <a:latin typeface="+mj-lt"/>
              </a:rPr>
              <a:t>  30  "And I will show wonders in the heavens and in the earth: Blood and fire and pillars of smoke. </a:t>
            </a:r>
          </a:p>
          <a:p>
            <a:pPr algn="just"/>
            <a:r>
              <a:rPr lang="en-US" sz="2200" b="1" dirty="0">
                <a:latin typeface="+mj-lt"/>
              </a:rPr>
              <a:t>  31  The sun shall be turned into darkness, And the moon into blood, Before </a:t>
            </a:r>
            <a:r>
              <a:rPr lang="en-US" sz="2200" b="1" dirty="0">
                <a:solidFill>
                  <a:srgbClr val="FFFF00"/>
                </a:solidFill>
                <a:latin typeface="+mj-lt"/>
              </a:rPr>
              <a:t>the coming of the great and awesome day of the LORD.</a:t>
            </a:r>
            <a:r>
              <a:rPr lang="en-US" sz="2200" b="1" dirty="0">
                <a:latin typeface="+mj-lt"/>
              </a:rPr>
              <a:t> </a:t>
            </a:r>
          </a:p>
          <a:p>
            <a:pPr algn="just"/>
            <a:r>
              <a:rPr lang="en-US" sz="2200" b="1" dirty="0">
                <a:latin typeface="+mj-lt"/>
              </a:rPr>
              <a:t>  32  And it shall come to pass That whoever calls on the name of the LORD Shall be saved. For in Mount Zion and in Jerusalem there shall be deliverance, As the LORD has said, Among the remnant whom the LORD calls. </a:t>
            </a:r>
          </a:p>
          <a:p>
            <a:pPr algn="just"/>
            <a:endParaRPr lang="en-US" sz="2200" b="1" dirty="0">
              <a:latin typeface="+mj-lt"/>
            </a:endParaRPr>
          </a:p>
          <a:p>
            <a:pPr algn="just"/>
            <a:endParaRPr lang="en-US" sz="2200" b="1" dirty="0">
              <a:latin typeface="+mj-lt"/>
            </a:endParaRPr>
          </a:p>
        </p:txBody>
      </p:sp>
      <p:sp>
        <p:nvSpPr>
          <p:cNvPr id="4" name="TextBox 3">
            <a:extLst>
              <a:ext uri="{FF2B5EF4-FFF2-40B4-BE49-F238E27FC236}">
                <a16:creationId xmlns:a16="http://schemas.microsoft.com/office/drawing/2014/main" id="{F291CDC6-CDBB-4132-9AA3-1015532B33E9}"/>
              </a:ext>
            </a:extLst>
          </p:cNvPr>
          <p:cNvSpPr txBox="1"/>
          <p:nvPr/>
        </p:nvSpPr>
        <p:spPr>
          <a:xfrm>
            <a:off x="235882" y="184161"/>
            <a:ext cx="11660550" cy="569387"/>
          </a:xfrm>
          <a:prstGeom prst="rect">
            <a:avLst/>
          </a:prstGeom>
          <a:noFill/>
        </p:spPr>
        <p:txBody>
          <a:bodyPr wrap="square" rtlCol="0">
            <a:spAutoFit/>
          </a:bodyPr>
          <a:lstStyle/>
          <a:p>
            <a:pPr algn="ctr"/>
            <a:r>
              <a:rPr lang="en-US" sz="3100" b="1" dirty="0">
                <a:latin typeface="+mj-lt"/>
              </a:rPr>
              <a:t>Joel 2—A Real Army Like Locusts Come from the North—(700+ B.C. ?)</a:t>
            </a:r>
          </a:p>
        </p:txBody>
      </p:sp>
    </p:spTree>
    <p:extLst>
      <p:ext uri="{BB962C8B-B14F-4D97-AF65-F5344CB8AC3E}">
        <p14:creationId xmlns:p14="http://schemas.microsoft.com/office/powerpoint/2010/main" val="2534596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Ten—The Little Book</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1  I </a:t>
            </a:r>
            <a:r>
              <a:rPr lang="en-US" sz="2200" b="1" dirty="0">
                <a:solidFill>
                  <a:srgbClr val="FFFF00"/>
                </a:solidFill>
                <a:latin typeface="+mj-lt"/>
              </a:rPr>
              <a:t>saw still another mighty angel</a:t>
            </a:r>
            <a:r>
              <a:rPr lang="en-US" sz="2200" b="1" dirty="0">
                <a:solidFill>
                  <a:schemeClr val="bg1"/>
                </a:solidFill>
                <a:latin typeface="+mj-lt"/>
              </a:rPr>
              <a:t> coming down from heaven, clothed with </a:t>
            </a:r>
            <a:r>
              <a:rPr lang="en-US" sz="2200" b="1" dirty="0">
                <a:solidFill>
                  <a:srgbClr val="FFFF00"/>
                </a:solidFill>
                <a:latin typeface="+mj-lt"/>
              </a:rPr>
              <a:t>a cloud</a:t>
            </a:r>
            <a:r>
              <a:rPr lang="en-US" sz="2200" b="1" dirty="0">
                <a:solidFill>
                  <a:schemeClr val="bg1"/>
                </a:solidFill>
                <a:latin typeface="+mj-lt"/>
              </a:rPr>
              <a:t>. And a </a:t>
            </a:r>
            <a:r>
              <a:rPr lang="en-US" sz="2200" b="1" dirty="0">
                <a:solidFill>
                  <a:srgbClr val="FFFF00"/>
                </a:solidFill>
                <a:latin typeface="+mj-lt"/>
              </a:rPr>
              <a:t>rainbow</a:t>
            </a:r>
            <a:r>
              <a:rPr lang="en-US" sz="2200" b="1" dirty="0">
                <a:solidFill>
                  <a:schemeClr val="bg1"/>
                </a:solidFill>
                <a:latin typeface="+mj-lt"/>
              </a:rPr>
              <a:t> was on his head, his </a:t>
            </a:r>
            <a:r>
              <a:rPr lang="en-US" sz="2200" b="1" dirty="0">
                <a:solidFill>
                  <a:srgbClr val="FFFF00"/>
                </a:solidFill>
                <a:latin typeface="+mj-lt"/>
              </a:rPr>
              <a:t>face</a:t>
            </a:r>
            <a:r>
              <a:rPr lang="en-US" sz="2200" b="1" dirty="0">
                <a:solidFill>
                  <a:schemeClr val="bg1"/>
                </a:solidFill>
                <a:latin typeface="+mj-lt"/>
              </a:rPr>
              <a:t> was like the sun, and his </a:t>
            </a:r>
            <a:r>
              <a:rPr lang="en-US" sz="2200" b="1" dirty="0">
                <a:solidFill>
                  <a:srgbClr val="FFFF00"/>
                </a:solidFill>
                <a:latin typeface="+mj-lt"/>
              </a:rPr>
              <a:t>feet</a:t>
            </a:r>
            <a:r>
              <a:rPr lang="en-US" sz="2200" b="1" dirty="0">
                <a:solidFill>
                  <a:schemeClr val="bg1"/>
                </a:solidFill>
                <a:latin typeface="+mj-lt"/>
              </a:rPr>
              <a:t> like pillars of fire. </a:t>
            </a:r>
          </a:p>
          <a:p>
            <a:pPr algn="just"/>
            <a:r>
              <a:rPr lang="en-US" sz="2200" b="1" dirty="0">
                <a:solidFill>
                  <a:schemeClr val="bg1"/>
                </a:solidFill>
                <a:latin typeface="+mj-lt"/>
              </a:rPr>
              <a:t>  2  He had a </a:t>
            </a:r>
            <a:r>
              <a:rPr lang="en-US" sz="2200" b="1" dirty="0">
                <a:solidFill>
                  <a:srgbClr val="FFFF00"/>
                </a:solidFill>
                <a:latin typeface="+mj-lt"/>
              </a:rPr>
              <a:t>little book open in his hand</a:t>
            </a:r>
            <a:r>
              <a:rPr lang="en-US" sz="2200" b="1" dirty="0">
                <a:solidFill>
                  <a:schemeClr val="bg1"/>
                </a:solidFill>
                <a:latin typeface="+mj-lt"/>
              </a:rPr>
              <a:t>. And he set his </a:t>
            </a:r>
            <a:r>
              <a:rPr lang="en-US" sz="2200" b="1" dirty="0">
                <a:solidFill>
                  <a:srgbClr val="FFFF00"/>
                </a:solidFill>
                <a:latin typeface="+mj-lt"/>
              </a:rPr>
              <a:t>right foot </a:t>
            </a:r>
            <a:r>
              <a:rPr lang="en-US" sz="2200" b="1" dirty="0">
                <a:solidFill>
                  <a:schemeClr val="bg1"/>
                </a:solidFill>
                <a:latin typeface="+mj-lt"/>
              </a:rPr>
              <a:t>on the sea and </a:t>
            </a:r>
            <a:r>
              <a:rPr lang="en-US" sz="2200" b="1" dirty="0">
                <a:solidFill>
                  <a:srgbClr val="FFFF00"/>
                </a:solidFill>
                <a:latin typeface="+mj-lt"/>
              </a:rPr>
              <a:t>his left foot </a:t>
            </a:r>
            <a:r>
              <a:rPr lang="en-US" sz="2200" b="1" dirty="0">
                <a:solidFill>
                  <a:schemeClr val="bg1"/>
                </a:solidFill>
                <a:latin typeface="+mj-lt"/>
              </a:rPr>
              <a:t>on the land, </a:t>
            </a:r>
          </a:p>
          <a:p>
            <a:pPr algn="just"/>
            <a:r>
              <a:rPr lang="en-US" sz="2200" b="1" dirty="0">
                <a:solidFill>
                  <a:schemeClr val="bg1"/>
                </a:solidFill>
                <a:latin typeface="+mj-lt"/>
              </a:rPr>
              <a:t>  3  and </a:t>
            </a:r>
            <a:r>
              <a:rPr lang="en-US" sz="2200" b="1" dirty="0">
                <a:solidFill>
                  <a:srgbClr val="FFFF00"/>
                </a:solidFill>
                <a:latin typeface="+mj-lt"/>
              </a:rPr>
              <a:t>cried with a loud voice</a:t>
            </a:r>
            <a:r>
              <a:rPr lang="en-US" sz="2200" b="1" dirty="0">
                <a:solidFill>
                  <a:schemeClr val="bg1"/>
                </a:solidFill>
                <a:latin typeface="+mj-lt"/>
              </a:rPr>
              <a:t>, as when a lion roars. When he cried out, </a:t>
            </a:r>
            <a:r>
              <a:rPr lang="en-US" sz="2200" b="1" dirty="0">
                <a:solidFill>
                  <a:srgbClr val="FFFF00"/>
                </a:solidFill>
                <a:latin typeface="+mj-lt"/>
              </a:rPr>
              <a:t>seven thunders uttered their voices. </a:t>
            </a:r>
          </a:p>
          <a:p>
            <a:pPr algn="just"/>
            <a:r>
              <a:rPr lang="en-US" sz="2200" b="1" dirty="0">
                <a:solidFill>
                  <a:schemeClr val="bg1"/>
                </a:solidFill>
                <a:latin typeface="+mj-lt"/>
              </a:rPr>
              <a:t>  4  Now when the seven thunders uttered their voices, I was about to write; but I heard a voice from heaven saying to me, "</a:t>
            </a:r>
            <a:r>
              <a:rPr lang="en-US" sz="2200" b="1" dirty="0">
                <a:solidFill>
                  <a:srgbClr val="FFFF00"/>
                </a:solidFill>
                <a:latin typeface="+mj-lt"/>
              </a:rPr>
              <a:t>Seal up the things which the seven thunders uttered</a:t>
            </a:r>
            <a:r>
              <a:rPr lang="en-US" sz="2200" b="1" dirty="0">
                <a:solidFill>
                  <a:schemeClr val="bg1"/>
                </a:solidFill>
                <a:latin typeface="+mj-lt"/>
              </a:rPr>
              <a:t>, and do not write them." </a:t>
            </a: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2800767"/>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sounding of seventh trumpet</a:t>
            </a:r>
          </a:p>
          <a:p>
            <a:pPr marL="285750" indent="-285750">
              <a:buFont typeface="Arial" panose="020B0604020202020204" pitchFamily="34" charset="0"/>
              <a:buChar char="•"/>
              <a:tabLst>
                <a:tab pos="2286000" algn="l"/>
              </a:tabLst>
            </a:pPr>
            <a:r>
              <a:rPr lang="en-US" sz="2200" b="1" dirty="0">
                <a:latin typeface="+mj-lt"/>
              </a:rPr>
              <a:t>An angel clothed with cloud, rainbow, face like sun, feet like pillars of fire</a:t>
            </a:r>
          </a:p>
          <a:p>
            <a:pPr marL="285750" indent="-285750">
              <a:buFont typeface="Arial" panose="020B0604020202020204" pitchFamily="34" charset="0"/>
              <a:buChar char="•"/>
              <a:tabLst>
                <a:tab pos="2286000" algn="l"/>
              </a:tabLst>
            </a:pPr>
            <a:r>
              <a:rPr lang="en-US" sz="2200" b="1" dirty="0">
                <a:latin typeface="+mj-lt"/>
              </a:rPr>
              <a:t>Little book open in his hand; right foot on the sea, left on the land</a:t>
            </a:r>
          </a:p>
          <a:p>
            <a:pPr marL="285750" indent="-285750">
              <a:buFont typeface="Arial" panose="020B0604020202020204" pitchFamily="34" charset="0"/>
              <a:buChar char="•"/>
              <a:tabLst>
                <a:tab pos="2286000" algn="l"/>
              </a:tabLst>
            </a:pPr>
            <a:r>
              <a:rPr lang="en-US" sz="2200" b="1" dirty="0">
                <a:latin typeface="+mj-lt"/>
              </a:rPr>
              <a:t>Cries out, seven thunders speak</a:t>
            </a:r>
          </a:p>
          <a:p>
            <a:pPr marL="285750" indent="-285750">
              <a:buFont typeface="Arial" panose="020B0604020202020204" pitchFamily="34" charset="0"/>
              <a:buChar char="•"/>
              <a:tabLst>
                <a:tab pos="2286000" algn="l"/>
              </a:tabLst>
            </a:pPr>
            <a:r>
              <a:rPr lang="en-US" sz="2200" b="1" dirty="0">
                <a:latin typeface="+mj-lt"/>
              </a:rPr>
              <a:t>John forbidden to write what was said. Was told to seal up and do not write them</a:t>
            </a:r>
          </a:p>
        </p:txBody>
      </p:sp>
    </p:spTree>
    <p:extLst>
      <p:ext uri="{BB962C8B-B14F-4D97-AF65-F5344CB8AC3E}">
        <p14:creationId xmlns:p14="http://schemas.microsoft.com/office/powerpoint/2010/main" val="3833611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Ten—The Little Book  </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5  The angel whom I saw standing on the sea and on the land raised up his hand to heaven </a:t>
            </a:r>
          </a:p>
          <a:p>
            <a:pPr algn="just"/>
            <a:r>
              <a:rPr lang="en-US" sz="2200" b="1" dirty="0">
                <a:solidFill>
                  <a:schemeClr val="bg1"/>
                </a:solidFill>
                <a:latin typeface="+mj-lt"/>
              </a:rPr>
              <a:t>  6  and </a:t>
            </a:r>
            <a:r>
              <a:rPr lang="en-US" sz="2200" b="1" dirty="0">
                <a:solidFill>
                  <a:srgbClr val="FFFF00"/>
                </a:solidFill>
                <a:latin typeface="+mj-lt"/>
              </a:rPr>
              <a:t>swore by Him </a:t>
            </a:r>
            <a:r>
              <a:rPr lang="en-US" sz="2200" b="1" dirty="0">
                <a:solidFill>
                  <a:schemeClr val="bg1"/>
                </a:solidFill>
                <a:latin typeface="+mj-lt"/>
              </a:rPr>
              <a:t>who lives forever and ever, who created heaven and the things that are in it, the earth and the things that are in it, and the sea and the things that are in it, that </a:t>
            </a:r>
            <a:r>
              <a:rPr lang="en-US" sz="2200" b="1" dirty="0">
                <a:solidFill>
                  <a:srgbClr val="FFFF00"/>
                </a:solidFill>
                <a:latin typeface="+mj-lt"/>
              </a:rPr>
              <a:t>there should be delay no longer</a:t>
            </a:r>
            <a:r>
              <a:rPr lang="en-US" sz="2200" b="1" dirty="0">
                <a:solidFill>
                  <a:schemeClr val="bg1"/>
                </a:solidFill>
                <a:latin typeface="+mj-lt"/>
              </a:rPr>
              <a:t>, </a:t>
            </a:r>
          </a:p>
          <a:p>
            <a:pPr algn="just"/>
            <a:r>
              <a:rPr lang="en-US" sz="2200" b="1" dirty="0">
                <a:solidFill>
                  <a:schemeClr val="bg1"/>
                </a:solidFill>
                <a:latin typeface="+mj-lt"/>
              </a:rPr>
              <a:t>  7  but </a:t>
            </a:r>
            <a:r>
              <a:rPr lang="en-US" sz="2200" b="1" dirty="0">
                <a:solidFill>
                  <a:srgbClr val="FFFF00"/>
                </a:solidFill>
                <a:latin typeface="+mj-lt"/>
              </a:rPr>
              <a:t>in the days of the sounding </a:t>
            </a:r>
            <a:r>
              <a:rPr lang="en-US" sz="2200" b="1" dirty="0">
                <a:solidFill>
                  <a:schemeClr val="bg1"/>
                </a:solidFill>
                <a:latin typeface="+mj-lt"/>
              </a:rPr>
              <a:t>of the seventh angel, when he is about to sound, the </a:t>
            </a:r>
            <a:r>
              <a:rPr lang="en-US" sz="2200" b="1" dirty="0">
                <a:solidFill>
                  <a:srgbClr val="FFFF00"/>
                </a:solidFill>
                <a:latin typeface="+mj-lt"/>
              </a:rPr>
              <a:t>mystery of God would be finished</a:t>
            </a:r>
            <a:r>
              <a:rPr lang="en-US" sz="2200" b="1" dirty="0">
                <a:solidFill>
                  <a:schemeClr val="bg1"/>
                </a:solidFill>
                <a:latin typeface="+mj-lt"/>
              </a:rPr>
              <a:t>, as He </a:t>
            </a:r>
            <a:r>
              <a:rPr lang="en-US" sz="2200" b="1" dirty="0">
                <a:solidFill>
                  <a:srgbClr val="FFFF00"/>
                </a:solidFill>
                <a:latin typeface="+mj-lt"/>
              </a:rPr>
              <a:t>declared to </a:t>
            </a:r>
            <a:r>
              <a:rPr lang="en-US" sz="2200" b="1" dirty="0">
                <a:solidFill>
                  <a:schemeClr val="bg1"/>
                </a:solidFill>
                <a:latin typeface="+mj-lt"/>
              </a:rPr>
              <a:t>His servants </a:t>
            </a:r>
            <a:r>
              <a:rPr lang="en-US" sz="2200" b="1" dirty="0">
                <a:solidFill>
                  <a:srgbClr val="FFFF00"/>
                </a:solidFill>
                <a:latin typeface="+mj-lt"/>
              </a:rPr>
              <a:t>the prophets</a:t>
            </a:r>
            <a:r>
              <a:rPr lang="en-US" sz="2200" b="1" dirty="0">
                <a:solidFill>
                  <a:schemeClr val="bg1"/>
                </a:solidFill>
                <a:latin typeface="+mj-lt"/>
              </a:rPr>
              <a:t>. </a:t>
            </a: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4154984"/>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sounding of seventh trumpet</a:t>
            </a:r>
          </a:p>
          <a:p>
            <a:pPr marL="285750" indent="-285750">
              <a:buFont typeface="Arial" panose="020B0604020202020204" pitchFamily="34" charset="0"/>
              <a:buChar char="•"/>
              <a:tabLst>
                <a:tab pos="2286000" algn="l"/>
              </a:tabLst>
            </a:pPr>
            <a:r>
              <a:rPr lang="en-US" sz="2200" b="1" dirty="0">
                <a:latin typeface="+mj-lt"/>
              </a:rPr>
              <a:t>An angel clothed with cloud, rainbow, face like sun, feet like pillars of fire</a:t>
            </a:r>
          </a:p>
          <a:p>
            <a:pPr marL="285750" indent="-285750">
              <a:buFont typeface="Arial" panose="020B0604020202020204" pitchFamily="34" charset="0"/>
              <a:buChar char="•"/>
              <a:tabLst>
                <a:tab pos="2286000" algn="l"/>
              </a:tabLst>
            </a:pPr>
            <a:r>
              <a:rPr lang="en-US" sz="2200" b="1" dirty="0">
                <a:latin typeface="+mj-lt"/>
              </a:rPr>
              <a:t>Little book open in his hand; right foot on the sea, left on the land</a:t>
            </a:r>
          </a:p>
          <a:p>
            <a:pPr marL="285750" indent="-285750">
              <a:buFont typeface="Arial" panose="020B0604020202020204" pitchFamily="34" charset="0"/>
              <a:buChar char="•"/>
              <a:tabLst>
                <a:tab pos="2286000" algn="l"/>
              </a:tabLst>
            </a:pPr>
            <a:r>
              <a:rPr lang="en-US" sz="2200" b="1" dirty="0">
                <a:latin typeface="+mj-lt"/>
              </a:rPr>
              <a:t>Cries out, seven thunders speak</a:t>
            </a:r>
          </a:p>
          <a:p>
            <a:pPr marL="285750" indent="-285750">
              <a:buFont typeface="Arial" panose="020B0604020202020204" pitchFamily="34" charset="0"/>
              <a:buChar char="•"/>
              <a:tabLst>
                <a:tab pos="2286000" algn="l"/>
              </a:tabLst>
            </a:pPr>
            <a:r>
              <a:rPr lang="en-US" sz="2200" b="1" dirty="0">
                <a:latin typeface="+mj-lt"/>
              </a:rPr>
              <a:t>John forbidden to write what was said. Was told to seal up and do not write them</a:t>
            </a:r>
          </a:p>
          <a:p>
            <a:pPr marL="285750" indent="-285750">
              <a:buFont typeface="Arial" panose="020B0604020202020204" pitchFamily="34" charset="0"/>
              <a:buChar char="•"/>
              <a:tabLst>
                <a:tab pos="2286000" algn="l"/>
              </a:tabLst>
            </a:pPr>
            <a:r>
              <a:rPr lang="en-US" sz="2200" b="1" dirty="0">
                <a:latin typeface="+mj-lt"/>
              </a:rPr>
              <a:t>Announces, swears, there will be no delay for with sounding of seventh trumpet the mystery of God, declared to prophets is </a:t>
            </a:r>
            <a:r>
              <a:rPr lang="en-US" sz="2200" b="1">
                <a:latin typeface="+mj-lt"/>
              </a:rPr>
              <a:t>finished.</a:t>
            </a:r>
            <a:endParaRPr lang="en-US" sz="2200" b="1" dirty="0">
              <a:latin typeface="+mj-lt"/>
            </a:endParaRPr>
          </a:p>
        </p:txBody>
      </p:sp>
    </p:spTree>
    <p:extLst>
      <p:ext uri="{BB962C8B-B14F-4D97-AF65-F5344CB8AC3E}">
        <p14:creationId xmlns:p14="http://schemas.microsoft.com/office/powerpoint/2010/main" val="17221103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Ten—The Little Book  </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186309"/>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8  Then the voice which I heard from heaven spoke to me again and said, "</a:t>
            </a:r>
            <a:r>
              <a:rPr lang="en-US" sz="2200" b="1" dirty="0">
                <a:solidFill>
                  <a:srgbClr val="FFFF00"/>
                </a:solidFill>
                <a:latin typeface="+mj-lt"/>
              </a:rPr>
              <a:t>Go, take the little book</a:t>
            </a:r>
            <a:r>
              <a:rPr lang="en-US" sz="2200" b="1" dirty="0">
                <a:solidFill>
                  <a:schemeClr val="bg1"/>
                </a:solidFill>
                <a:latin typeface="+mj-lt"/>
              </a:rPr>
              <a:t> which is </a:t>
            </a:r>
            <a:r>
              <a:rPr lang="en-US" sz="2200" b="1" dirty="0">
                <a:solidFill>
                  <a:srgbClr val="FFFF00"/>
                </a:solidFill>
                <a:latin typeface="+mj-lt"/>
              </a:rPr>
              <a:t>open </a:t>
            </a:r>
            <a:r>
              <a:rPr lang="en-US" sz="2200" b="1" dirty="0">
                <a:solidFill>
                  <a:schemeClr val="bg1"/>
                </a:solidFill>
                <a:latin typeface="+mj-lt"/>
              </a:rPr>
              <a:t>in the hand of the angel who stands on the sea and on the earth." </a:t>
            </a:r>
          </a:p>
          <a:p>
            <a:pPr algn="just"/>
            <a:r>
              <a:rPr lang="en-US" sz="2200" b="1" dirty="0">
                <a:solidFill>
                  <a:schemeClr val="bg1"/>
                </a:solidFill>
                <a:latin typeface="+mj-lt"/>
              </a:rPr>
              <a:t>  9  So I went to the angel and said to him, "Give me the little book." And he said to me, "</a:t>
            </a:r>
            <a:r>
              <a:rPr lang="en-US" sz="2200" b="1" dirty="0">
                <a:solidFill>
                  <a:srgbClr val="FFFF00"/>
                </a:solidFill>
                <a:latin typeface="+mj-lt"/>
              </a:rPr>
              <a:t>Take and eat it</a:t>
            </a:r>
            <a:r>
              <a:rPr lang="en-US" sz="2200" b="1" dirty="0">
                <a:solidFill>
                  <a:schemeClr val="bg1"/>
                </a:solidFill>
                <a:latin typeface="+mj-lt"/>
              </a:rPr>
              <a:t>; and it will </a:t>
            </a:r>
            <a:r>
              <a:rPr lang="en-US" sz="2200" b="1" dirty="0">
                <a:solidFill>
                  <a:srgbClr val="FFFF00"/>
                </a:solidFill>
                <a:latin typeface="+mj-lt"/>
              </a:rPr>
              <a:t>make your stomach bitter</a:t>
            </a:r>
            <a:r>
              <a:rPr lang="en-US" sz="2200" b="1" dirty="0">
                <a:solidFill>
                  <a:schemeClr val="bg1"/>
                </a:solidFill>
                <a:latin typeface="+mj-lt"/>
              </a:rPr>
              <a:t>, but it will be as </a:t>
            </a:r>
            <a:r>
              <a:rPr lang="en-US" sz="2200" b="1" dirty="0">
                <a:solidFill>
                  <a:srgbClr val="FFFF00"/>
                </a:solidFill>
                <a:latin typeface="+mj-lt"/>
              </a:rPr>
              <a:t>sweet as honey </a:t>
            </a:r>
            <a:r>
              <a:rPr lang="en-US" sz="2200" b="1" dirty="0">
                <a:solidFill>
                  <a:schemeClr val="bg1"/>
                </a:solidFill>
                <a:latin typeface="+mj-lt"/>
              </a:rPr>
              <a:t>in your mouth." </a:t>
            </a:r>
          </a:p>
          <a:p>
            <a:pPr algn="just"/>
            <a:r>
              <a:rPr lang="en-US" sz="2200" b="1" dirty="0">
                <a:solidFill>
                  <a:schemeClr val="bg1"/>
                </a:solidFill>
                <a:latin typeface="+mj-lt"/>
              </a:rPr>
              <a:t>  10  Then I took the little book out of the angel's hand and ate it, and it was as sweet as honey in my mouth. But when I had eaten it, my stomach became bitter. </a:t>
            </a:r>
          </a:p>
          <a:p>
            <a:pPr algn="just"/>
            <a:r>
              <a:rPr lang="en-US" sz="2200" b="1" dirty="0">
                <a:solidFill>
                  <a:schemeClr val="bg1"/>
                </a:solidFill>
                <a:latin typeface="+mj-lt"/>
              </a:rPr>
              <a:t>  11  And he said to me, "You must prophesy </a:t>
            </a:r>
            <a:r>
              <a:rPr lang="en-US" sz="2200" b="1" dirty="0">
                <a:solidFill>
                  <a:srgbClr val="FFFF00"/>
                </a:solidFill>
                <a:latin typeface="+mj-lt"/>
              </a:rPr>
              <a:t>again</a:t>
            </a:r>
            <a:r>
              <a:rPr lang="en-US" sz="2200" b="1" dirty="0">
                <a:solidFill>
                  <a:schemeClr val="bg1"/>
                </a:solidFill>
                <a:latin typeface="+mj-lt"/>
              </a:rPr>
              <a:t> about </a:t>
            </a:r>
            <a:r>
              <a:rPr lang="en-US" sz="2200" b="1" dirty="0">
                <a:solidFill>
                  <a:srgbClr val="FFFF00"/>
                </a:solidFill>
                <a:latin typeface="+mj-lt"/>
              </a:rPr>
              <a:t>many</a:t>
            </a:r>
            <a:r>
              <a:rPr lang="en-US" sz="2200" b="1" dirty="0">
                <a:solidFill>
                  <a:schemeClr val="bg1"/>
                </a:solidFill>
                <a:latin typeface="+mj-lt"/>
              </a:rPr>
              <a:t> peoples, nations, tongues, and kings." </a:t>
            </a:r>
          </a:p>
          <a:p>
            <a:pPr algn="just"/>
            <a:endParaRPr lang="en-US" sz="2200" b="1" dirty="0">
              <a:solidFill>
                <a:schemeClr val="bg1"/>
              </a:solidFill>
              <a:latin typeface="+mj-lt"/>
            </a:endParaRPr>
          </a:p>
          <a:p>
            <a:pPr algn="just"/>
            <a:endParaRPr lang="en-US" sz="2200" b="1" dirty="0">
              <a:solidFill>
                <a:schemeClr val="bg1"/>
              </a:solidFill>
              <a:latin typeface="+mj-lt"/>
            </a:endParaRPr>
          </a:p>
          <a:p>
            <a:pPr algn="just"/>
            <a:endParaRPr lang="en-US" sz="2200" b="1" dirty="0">
              <a:solidFill>
                <a:schemeClr val="bg1"/>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5509200"/>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Before sounding of seventh trumpet</a:t>
            </a:r>
          </a:p>
          <a:p>
            <a:pPr marL="285750" indent="-285750">
              <a:buFont typeface="Arial" panose="020B0604020202020204" pitchFamily="34" charset="0"/>
              <a:buChar char="•"/>
              <a:tabLst>
                <a:tab pos="2286000" algn="l"/>
              </a:tabLst>
            </a:pPr>
            <a:r>
              <a:rPr lang="en-US" sz="2200" b="1" dirty="0">
                <a:latin typeface="+mj-lt"/>
              </a:rPr>
              <a:t>An angel clothed with cloud, rainbow, face like sun, feet like pillars of fire</a:t>
            </a:r>
          </a:p>
          <a:p>
            <a:pPr marL="285750" indent="-285750">
              <a:buFont typeface="Arial" panose="020B0604020202020204" pitchFamily="34" charset="0"/>
              <a:buChar char="•"/>
              <a:tabLst>
                <a:tab pos="2286000" algn="l"/>
              </a:tabLst>
            </a:pPr>
            <a:r>
              <a:rPr lang="en-US" sz="2200" b="1" dirty="0">
                <a:latin typeface="+mj-lt"/>
              </a:rPr>
              <a:t>Little book open in his hand; right foot on the sea, left on the land</a:t>
            </a:r>
          </a:p>
          <a:p>
            <a:pPr marL="285750" indent="-285750">
              <a:buFont typeface="Arial" panose="020B0604020202020204" pitchFamily="34" charset="0"/>
              <a:buChar char="•"/>
              <a:tabLst>
                <a:tab pos="2286000" algn="l"/>
              </a:tabLst>
            </a:pPr>
            <a:r>
              <a:rPr lang="en-US" sz="2200" b="1" dirty="0">
                <a:latin typeface="+mj-lt"/>
              </a:rPr>
              <a:t>Cries out, seven thunders speak</a:t>
            </a:r>
          </a:p>
          <a:p>
            <a:pPr marL="285750" indent="-285750">
              <a:buFont typeface="Arial" panose="020B0604020202020204" pitchFamily="34" charset="0"/>
              <a:buChar char="•"/>
              <a:tabLst>
                <a:tab pos="2286000" algn="l"/>
              </a:tabLst>
            </a:pPr>
            <a:r>
              <a:rPr lang="en-US" sz="2200" b="1" dirty="0">
                <a:latin typeface="+mj-lt"/>
              </a:rPr>
              <a:t>John forbidden to write what was said. Was told to seal up and do not write them</a:t>
            </a:r>
          </a:p>
          <a:p>
            <a:pPr marL="285750" indent="-285750">
              <a:buFont typeface="Arial" panose="020B0604020202020204" pitchFamily="34" charset="0"/>
              <a:buChar char="•"/>
              <a:tabLst>
                <a:tab pos="2286000" algn="l"/>
              </a:tabLst>
            </a:pPr>
            <a:r>
              <a:rPr lang="en-US" sz="2200" b="1" dirty="0">
                <a:latin typeface="+mj-lt"/>
              </a:rPr>
              <a:t>Announces, swears, there will be no delay for with sounding of seventh trumpet the mystery of God, declared to prophets is finished.</a:t>
            </a:r>
          </a:p>
          <a:p>
            <a:pPr marL="285750" indent="-285750">
              <a:buFont typeface="Arial" panose="020B0604020202020204" pitchFamily="34" charset="0"/>
              <a:buChar char="•"/>
              <a:tabLst>
                <a:tab pos="2286000" algn="l"/>
              </a:tabLst>
            </a:pPr>
            <a:r>
              <a:rPr lang="en-US" sz="2200" b="1" dirty="0">
                <a:latin typeface="+mj-lt"/>
              </a:rPr>
              <a:t>John told to take book and eat it. Sweet as honey in mouth but bitter in stomach</a:t>
            </a:r>
          </a:p>
          <a:p>
            <a:pPr marL="285750" indent="-285750">
              <a:buFont typeface="Arial" panose="020B0604020202020204" pitchFamily="34" charset="0"/>
              <a:buChar char="•"/>
              <a:tabLst>
                <a:tab pos="2286000" algn="l"/>
              </a:tabLst>
            </a:pPr>
            <a:r>
              <a:rPr lang="en-US" sz="2200" b="1" dirty="0">
                <a:latin typeface="+mj-lt"/>
              </a:rPr>
              <a:t>John told, “You must prophecy again about many people, nations, tongues and kings” </a:t>
            </a:r>
          </a:p>
        </p:txBody>
      </p:sp>
    </p:spTree>
    <p:extLst>
      <p:ext uri="{BB962C8B-B14F-4D97-AF65-F5344CB8AC3E}">
        <p14:creationId xmlns:p14="http://schemas.microsoft.com/office/powerpoint/2010/main" val="1927255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1569660"/>
          </a:xfrm>
          <a:prstGeom prst="rect">
            <a:avLst/>
          </a:prstGeom>
          <a:noFill/>
        </p:spPr>
        <p:txBody>
          <a:bodyPr wrap="square" rtlCol="0">
            <a:spAutoFit/>
          </a:bodyPr>
          <a:lstStyle/>
          <a:p>
            <a:pPr algn="ctr"/>
            <a:r>
              <a:rPr lang="en-US" sz="3200" b="1" dirty="0">
                <a:latin typeface="+mj-lt"/>
              </a:rPr>
              <a:t>Chapter Ten—The Little Book</a:t>
            </a:r>
          </a:p>
          <a:p>
            <a:pPr algn="ctr"/>
            <a:r>
              <a:rPr lang="en-US" sz="3200" b="1" dirty="0">
                <a:latin typeface="+mj-lt"/>
              </a:rPr>
              <a:t>Understanding Eating the Book</a:t>
            </a:r>
          </a:p>
          <a:p>
            <a:pPr algn="ctr"/>
            <a:r>
              <a:rPr lang="en-US" sz="3200" b="1" dirty="0">
                <a:latin typeface="+mj-lt"/>
              </a:rPr>
              <a:t>  </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83828"/>
            <a:ext cx="5851490" cy="6240170"/>
          </a:xfrm>
          <a:prstGeom prst="rect">
            <a:avLst/>
          </a:prstGeom>
          <a:solidFill>
            <a:srgbClr val="04070C"/>
          </a:solidFill>
          <a:ln w="76200">
            <a:solidFill>
              <a:srgbClr val="0000CC"/>
            </a:solidFill>
          </a:ln>
        </p:spPr>
        <p:txBody>
          <a:bodyPr wrap="square" rtlCol="0">
            <a:spAutoFit/>
          </a:bodyPr>
          <a:lstStyle/>
          <a:p>
            <a:pPr algn="just"/>
            <a:r>
              <a:rPr lang="en-US" sz="2350" b="1" dirty="0">
                <a:solidFill>
                  <a:schemeClr val="bg1"/>
                </a:solidFill>
                <a:latin typeface="+mj-lt"/>
              </a:rPr>
              <a:t>  7  You shall </a:t>
            </a:r>
            <a:r>
              <a:rPr lang="en-US" sz="2350" b="1" dirty="0">
                <a:solidFill>
                  <a:srgbClr val="FFFF00"/>
                </a:solidFill>
                <a:latin typeface="+mj-lt"/>
              </a:rPr>
              <a:t>speak My words to them</a:t>
            </a:r>
            <a:r>
              <a:rPr lang="en-US" sz="2350" b="1" dirty="0">
                <a:solidFill>
                  <a:schemeClr val="bg1"/>
                </a:solidFill>
                <a:latin typeface="+mj-lt"/>
              </a:rPr>
              <a:t>, whether they hear or whether they refuse, for they are rebellious. </a:t>
            </a:r>
          </a:p>
          <a:p>
            <a:pPr algn="just"/>
            <a:r>
              <a:rPr lang="en-US" sz="2350" b="1" dirty="0">
                <a:solidFill>
                  <a:schemeClr val="bg1"/>
                </a:solidFill>
                <a:latin typeface="+mj-lt"/>
              </a:rPr>
              <a:t>  8  But you, son of man, </a:t>
            </a:r>
            <a:r>
              <a:rPr lang="en-US" sz="2350" b="1" dirty="0">
                <a:solidFill>
                  <a:srgbClr val="FFFF00"/>
                </a:solidFill>
                <a:latin typeface="+mj-lt"/>
              </a:rPr>
              <a:t>hear what I say to you </a:t>
            </a:r>
            <a:r>
              <a:rPr lang="en-US" sz="2350" b="1" dirty="0">
                <a:solidFill>
                  <a:schemeClr val="bg1"/>
                </a:solidFill>
                <a:latin typeface="+mj-lt"/>
              </a:rPr>
              <a:t>... </a:t>
            </a:r>
            <a:r>
              <a:rPr lang="en-US" sz="2350" b="1" dirty="0">
                <a:solidFill>
                  <a:srgbClr val="FFFF00"/>
                </a:solidFill>
                <a:latin typeface="+mj-lt"/>
              </a:rPr>
              <a:t>open your mouth and eat what I give you." </a:t>
            </a:r>
            <a:r>
              <a:rPr lang="en-US" sz="2350" b="1" dirty="0">
                <a:solidFill>
                  <a:schemeClr val="bg1"/>
                </a:solidFill>
                <a:latin typeface="+mj-lt"/>
              </a:rPr>
              <a:t> 9 . . . Now when I looked, there was a hand stretched out to me; and behold, a scroll of a book was in it. . . 10 written on it were </a:t>
            </a:r>
            <a:r>
              <a:rPr lang="en-US" sz="2350" b="1" dirty="0">
                <a:solidFill>
                  <a:srgbClr val="FFFF00"/>
                </a:solidFill>
                <a:latin typeface="+mj-lt"/>
              </a:rPr>
              <a:t>lamentations and mourning and woe</a:t>
            </a:r>
            <a:r>
              <a:rPr lang="en-US" sz="2350" b="1" dirty="0">
                <a:solidFill>
                  <a:schemeClr val="bg1"/>
                </a:solidFill>
                <a:latin typeface="+mj-lt"/>
              </a:rPr>
              <a:t>.          			 </a:t>
            </a:r>
            <a:r>
              <a:rPr lang="en-US" sz="2350" b="1" dirty="0" err="1">
                <a:solidFill>
                  <a:schemeClr val="bg1"/>
                </a:solidFill>
                <a:latin typeface="+mj-lt"/>
              </a:rPr>
              <a:t>Eze</a:t>
            </a:r>
            <a:r>
              <a:rPr lang="en-US" sz="2350" b="1" dirty="0">
                <a:solidFill>
                  <a:schemeClr val="bg1"/>
                </a:solidFill>
                <a:latin typeface="+mj-lt"/>
              </a:rPr>
              <a:t>. 2:7-10</a:t>
            </a:r>
          </a:p>
          <a:p>
            <a:pPr algn="just"/>
            <a:r>
              <a:rPr lang="en-US" sz="2350" b="1" dirty="0">
                <a:solidFill>
                  <a:schemeClr val="bg1"/>
                </a:solidFill>
                <a:latin typeface="+mj-lt"/>
              </a:rPr>
              <a:t> 3:1 … "Son of man, eat what you find; </a:t>
            </a:r>
            <a:r>
              <a:rPr lang="en-US" sz="2350" b="1" dirty="0">
                <a:solidFill>
                  <a:srgbClr val="FFFF00"/>
                </a:solidFill>
                <a:latin typeface="+mj-lt"/>
              </a:rPr>
              <a:t>eat this scroll</a:t>
            </a:r>
            <a:r>
              <a:rPr lang="en-US" sz="2350" b="1" dirty="0">
                <a:solidFill>
                  <a:schemeClr val="bg1"/>
                </a:solidFill>
                <a:latin typeface="+mj-lt"/>
              </a:rPr>
              <a:t>… go, speak to the house of Israel." </a:t>
            </a:r>
          </a:p>
          <a:p>
            <a:pPr algn="just"/>
            <a:r>
              <a:rPr lang="en-US" sz="2350" b="1" dirty="0">
                <a:solidFill>
                  <a:schemeClr val="bg1"/>
                </a:solidFill>
                <a:latin typeface="+mj-lt"/>
              </a:rPr>
              <a:t>  2  So I opened my mouth, and He caused me to eat that scroll. </a:t>
            </a:r>
          </a:p>
          <a:p>
            <a:pPr algn="just"/>
            <a:r>
              <a:rPr lang="en-US" sz="2350" b="1" dirty="0">
                <a:solidFill>
                  <a:schemeClr val="bg1"/>
                </a:solidFill>
                <a:latin typeface="+mj-lt"/>
              </a:rPr>
              <a:t>  3  And He said to me, "Son of man … fill your stomach with this scroll that I give you." So I ate, and it was </a:t>
            </a:r>
            <a:r>
              <a:rPr lang="en-US" sz="2350" b="1" dirty="0">
                <a:solidFill>
                  <a:srgbClr val="FFFF00"/>
                </a:solidFill>
                <a:latin typeface="+mj-lt"/>
              </a:rPr>
              <a:t>in my mouth like honey</a:t>
            </a:r>
            <a:r>
              <a:rPr lang="en-US" sz="2350" b="1" dirty="0">
                <a:solidFill>
                  <a:schemeClr val="bg1"/>
                </a:solidFill>
                <a:latin typeface="+mj-lt"/>
              </a:rPr>
              <a:t>… </a:t>
            </a:r>
          </a:p>
        </p:txBody>
      </p:sp>
      <p:sp>
        <p:nvSpPr>
          <p:cNvPr id="6" name="TextBox 5">
            <a:extLst>
              <a:ext uri="{FF2B5EF4-FFF2-40B4-BE49-F238E27FC236}">
                <a16:creationId xmlns:a16="http://schemas.microsoft.com/office/drawing/2014/main" id="{CEE3F495-8A77-48EB-9677-BE2ED642D549}"/>
              </a:ext>
            </a:extLst>
          </p:cNvPr>
          <p:cNvSpPr txBox="1"/>
          <p:nvPr/>
        </p:nvSpPr>
        <p:spPr>
          <a:xfrm>
            <a:off x="241163" y="1154750"/>
            <a:ext cx="5778637" cy="1446550"/>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The call of Ezekiel to be God’s messenger</a:t>
            </a:r>
          </a:p>
          <a:p>
            <a:pPr marL="285750" indent="-285750">
              <a:buFont typeface="Arial" panose="020B0604020202020204" pitchFamily="34" charset="0"/>
              <a:buChar char="•"/>
              <a:tabLst>
                <a:tab pos="2286000" algn="l"/>
              </a:tabLst>
            </a:pPr>
            <a:r>
              <a:rPr lang="en-US" sz="2200" b="1" dirty="0">
                <a:latin typeface="+mj-lt"/>
              </a:rPr>
              <a:t>Speak my words</a:t>
            </a:r>
          </a:p>
          <a:p>
            <a:pPr marL="285750" indent="-285750">
              <a:buFont typeface="Arial" panose="020B0604020202020204" pitchFamily="34" charset="0"/>
              <a:buChar char="•"/>
              <a:tabLst>
                <a:tab pos="2286000" algn="l"/>
              </a:tabLst>
            </a:pPr>
            <a:r>
              <a:rPr lang="en-US" sz="2200" b="1" dirty="0">
                <a:latin typeface="+mj-lt"/>
              </a:rPr>
              <a:t>Eat my words of lamentations and woe</a:t>
            </a:r>
          </a:p>
          <a:p>
            <a:pPr marL="285750" indent="-285750">
              <a:buFont typeface="Arial" panose="020B0604020202020204" pitchFamily="34" charset="0"/>
              <a:buChar char="•"/>
              <a:tabLst>
                <a:tab pos="2286000" algn="l"/>
              </a:tabLst>
            </a:pPr>
            <a:r>
              <a:rPr lang="en-US" sz="2200" b="1" dirty="0">
                <a:latin typeface="+mj-lt"/>
              </a:rPr>
              <a:t>The prophet ate the book, Taste was sweet</a:t>
            </a:r>
          </a:p>
        </p:txBody>
      </p:sp>
    </p:spTree>
    <p:extLst>
      <p:ext uri="{BB962C8B-B14F-4D97-AF65-F5344CB8AC3E}">
        <p14:creationId xmlns:p14="http://schemas.microsoft.com/office/powerpoint/2010/main" val="392335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1569660"/>
          </a:xfrm>
          <a:prstGeom prst="rect">
            <a:avLst/>
          </a:prstGeom>
          <a:noFill/>
        </p:spPr>
        <p:txBody>
          <a:bodyPr wrap="square" rtlCol="0">
            <a:spAutoFit/>
          </a:bodyPr>
          <a:lstStyle/>
          <a:p>
            <a:pPr algn="ctr"/>
            <a:r>
              <a:rPr lang="en-US" sz="3200" b="1" dirty="0">
                <a:latin typeface="+mj-lt"/>
              </a:rPr>
              <a:t>Chapter Ten—The Little Book</a:t>
            </a:r>
          </a:p>
          <a:p>
            <a:pPr algn="ctr"/>
            <a:r>
              <a:rPr lang="en-US" sz="3200" b="1" dirty="0">
                <a:latin typeface="+mj-lt"/>
              </a:rPr>
              <a:t>Understanding Eating the Book</a:t>
            </a:r>
          </a:p>
          <a:p>
            <a:pPr algn="ctr"/>
            <a:r>
              <a:rPr lang="en-US" sz="3200" b="1" dirty="0">
                <a:latin typeface="+mj-lt"/>
              </a:rPr>
              <a:t>  </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240170"/>
          </a:xfrm>
          <a:prstGeom prst="rect">
            <a:avLst/>
          </a:prstGeom>
          <a:solidFill>
            <a:srgbClr val="04070C"/>
          </a:solidFill>
          <a:ln w="76200">
            <a:solidFill>
              <a:srgbClr val="0000CC"/>
            </a:solidFill>
          </a:ln>
        </p:spPr>
        <p:txBody>
          <a:bodyPr wrap="square" rtlCol="0">
            <a:spAutoFit/>
          </a:bodyPr>
          <a:lstStyle/>
          <a:p>
            <a:pPr algn="just"/>
            <a:r>
              <a:rPr lang="en-US" sz="2350" b="1" dirty="0">
                <a:solidFill>
                  <a:schemeClr val="bg1"/>
                </a:solidFill>
                <a:latin typeface="+mj-lt"/>
              </a:rPr>
              <a:t>  4  Then    said to me: "Son of man, </a:t>
            </a:r>
            <a:r>
              <a:rPr lang="en-US" sz="2350" b="1" dirty="0">
                <a:solidFill>
                  <a:srgbClr val="FFFF00"/>
                </a:solidFill>
                <a:latin typeface="+mj-lt"/>
              </a:rPr>
              <a:t>go</a:t>
            </a:r>
            <a:r>
              <a:rPr lang="en-US" sz="2350" b="1" dirty="0">
                <a:solidFill>
                  <a:schemeClr val="bg1"/>
                </a:solidFill>
                <a:latin typeface="+mj-lt"/>
              </a:rPr>
              <a:t> to the house of Israel and </a:t>
            </a:r>
            <a:r>
              <a:rPr lang="en-US" sz="2350" b="1" dirty="0">
                <a:solidFill>
                  <a:srgbClr val="FFFF00"/>
                </a:solidFill>
                <a:latin typeface="+mj-lt"/>
              </a:rPr>
              <a:t>speak with My words to them. </a:t>
            </a:r>
          </a:p>
          <a:p>
            <a:pPr algn="just"/>
            <a:r>
              <a:rPr lang="en-US" sz="2350" b="1" dirty="0">
                <a:solidFill>
                  <a:schemeClr val="bg1"/>
                </a:solidFill>
                <a:latin typeface="+mj-lt"/>
              </a:rPr>
              <a:t>  5  For you are not sent to a people of unfamiliar speech and of hard language, but to the house of Israel, </a:t>
            </a:r>
          </a:p>
          <a:p>
            <a:pPr algn="just"/>
            <a:r>
              <a:rPr lang="en-US" sz="2350" b="1" dirty="0">
                <a:solidFill>
                  <a:schemeClr val="bg1"/>
                </a:solidFill>
                <a:latin typeface="+mj-lt"/>
              </a:rPr>
              <a:t>  6  not to many people of unfamiliar speech and of hard language, whose words you cannot understand. Surely, had I sent you to them, they would have listened to you. </a:t>
            </a:r>
          </a:p>
          <a:p>
            <a:pPr algn="just"/>
            <a:r>
              <a:rPr lang="en-US" sz="2350" b="1" dirty="0">
                <a:solidFill>
                  <a:schemeClr val="bg1"/>
                </a:solidFill>
                <a:latin typeface="+mj-lt"/>
              </a:rPr>
              <a:t>  7  But the </a:t>
            </a:r>
            <a:r>
              <a:rPr lang="en-US" sz="2350" b="1" dirty="0">
                <a:solidFill>
                  <a:srgbClr val="FFFF00"/>
                </a:solidFill>
                <a:latin typeface="+mj-lt"/>
              </a:rPr>
              <a:t>house of Israel will not listen to you</a:t>
            </a:r>
            <a:r>
              <a:rPr lang="en-US" sz="2350" b="1" dirty="0">
                <a:solidFill>
                  <a:schemeClr val="bg1"/>
                </a:solidFill>
                <a:latin typeface="+mj-lt"/>
              </a:rPr>
              <a:t>, because they will not listen to Me; for all the house of Israel are impudent and hard-hearted.</a:t>
            </a:r>
          </a:p>
          <a:p>
            <a:pPr algn="just"/>
            <a:endParaRPr lang="en-US" sz="2350" b="1" dirty="0">
              <a:solidFill>
                <a:schemeClr val="bg1"/>
              </a:solidFill>
              <a:latin typeface="+mj-lt"/>
            </a:endParaRPr>
          </a:p>
          <a:p>
            <a:pPr algn="just"/>
            <a:endParaRPr lang="en-US" sz="2350" b="1" dirty="0">
              <a:solidFill>
                <a:schemeClr val="bg1"/>
              </a:solidFill>
              <a:latin typeface="+mj-lt"/>
            </a:endParaRPr>
          </a:p>
          <a:p>
            <a:pPr algn="just"/>
            <a:endParaRPr lang="en-US" sz="2350" b="1" dirty="0">
              <a:solidFill>
                <a:schemeClr val="bg1"/>
              </a:solidFill>
              <a:latin typeface="+mj-lt"/>
            </a:endParaRPr>
          </a:p>
        </p:txBody>
      </p:sp>
      <p:sp>
        <p:nvSpPr>
          <p:cNvPr id="8" name="TextBox 7">
            <a:extLst>
              <a:ext uri="{FF2B5EF4-FFF2-40B4-BE49-F238E27FC236}">
                <a16:creationId xmlns:a16="http://schemas.microsoft.com/office/drawing/2014/main" id="{3E6E6B5E-4D94-40AF-ADD2-9B3C5C0554B6}"/>
              </a:ext>
            </a:extLst>
          </p:cNvPr>
          <p:cNvSpPr txBox="1"/>
          <p:nvPr/>
        </p:nvSpPr>
        <p:spPr>
          <a:xfrm>
            <a:off x="241163" y="1154750"/>
            <a:ext cx="5778637" cy="2123658"/>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The call of Ezekiel to be God’s messenger</a:t>
            </a:r>
          </a:p>
          <a:p>
            <a:pPr marL="285750" indent="-285750">
              <a:buFont typeface="Arial" panose="020B0604020202020204" pitchFamily="34" charset="0"/>
              <a:buChar char="•"/>
              <a:tabLst>
                <a:tab pos="2286000" algn="l"/>
              </a:tabLst>
            </a:pPr>
            <a:r>
              <a:rPr lang="en-US" sz="2200" b="1" dirty="0">
                <a:latin typeface="+mj-lt"/>
              </a:rPr>
              <a:t>Speak my words</a:t>
            </a:r>
          </a:p>
          <a:p>
            <a:pPr marL="285750" indent="-285750">
              <a:buFont typeface="Arial" panose="020B0604020202020204" pitchFamily="34" charset="0"/>
              <a:buChar char="•"/>
              <a:tabLst>
                <a:tab pos="2286000" algn="l"/>
              </a:tabLst>
            </a:pPr>
            <a:r>
              <a:rPr lang="en-US" sz="2200" b="1" dirty="0">
                <a:latin typeface="+mj-lt"/>
              </a:rPr>
              <a:t>Eat my words of lamentations and woe</a:t>
            </a:r>
          </a:p>
          <a:p>
            <a:pPr marL="285750" indent="-285750">
              <a:buFont typeface="Arial" panose="020B0604020202020204" pitchFamily="34" charset="0"/>
              <a:buChar char="•"/>
              <a:tabLst>
                <a:tab pos="2286000" algn="l"/>
              </a:tabLst>
            </a:pPr>
            <a:r>
              <a:rPr lang="en-US" sz="2200" b="1" dirty="0">
                <a:latin typeface="+mj-lt"/>
              </a:rPr>
              <a:t>The prophet ate the book, Taste was sweet</a:t>
            </a:r>
          </a:p>
          <a:p>
            <a:pPr marL="285750" indent="-285750">
              <a:buFont typeface="Arial" panose="020B0604020202020204" pitchFamily="34" charset="0"/>
              <a:buChar char="•"/>
              <a:tabLst>
                <a:tab pos="2286000" algn="l"/>
              </a:tabLst>
            </a:pPr>
            <a:r>
              <a:rPr lang="en-US" sz="2200" b="1" dirty="0">
                <a:latin typeface="+mj-lt"/>
              </a:rPr>
              <a:t>Go, speak my words </a:t>
            </a:r>
          </a:p>
          <a:p>
            <a:pPr marL="285750" indent="-285750">
              <a:buFont typeface="Arial" panose="020B0604020202020204" pitchFamily="34" charset="0"/>
              <a:buChar char="•"/>
              <a:tabLst>
                <a:tab pos="2286000" algn="l"/>
              </a:tabLst>
            </a:pPr>
            <a:r>
              <a:rPr lang="en-US" sz="2200" b="1" dirty="0">
                <a:latin typeface="+mj-lt"/>
              </a:rPr>
              <a:t>But they will not listen</a:t>
            </a:r>
          </a:p>
        </p:txBody>
      </p:sp>
    </p:spTree>
    <p:extLst>
      <p:ext uri="{BB962C8B-B14F-4D97-AF65-F5344CB8AC3E}">
        <p14:creationId xmlns:p14="http://schemas.microsoft.com/office/powerpoint/2010/main" val="33471084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1569660"/>
          </a:xfrm>
          <a:prstGeom prst="rect">
            <a:avLst/>
          </a:prstGeom>
          <a:noFill/>
        </p:spPr>
        <p:txBody>
          <a:bodyPr wrap="square" rtlCol="0">
            <a:spAutoFit/>
          </a:bodyPr>
          <a:lstStyle/>
          <a:p>
            <a:pPr algn="ctr"/>
            <a:r>
              <a:rPr lang="en-US" sz="3200" b="1" dirty="0">
                <a:latin typeface="+mj-lt"/>
              </a:rPr>
              <a:t>Chapter Ten—The Little Book</a:t>
            </a:r>
          </a:p>
          <a:p>
            <a:pPr algn="ctr"/>
            <a:r>
              <a:rPr lang="en-US" sz="3200" b="1" dirty="0">
                <a:latin typeface="+mj-lt"/>
              </a:rPr>
              <a:t>Understanding Eating the Book</a:t>
            </a:r>
          </a:p>
          <a:p>
            <a:pPr algn="ctr"/>
            <a:r>
              <a:rPr lang="en-US" sz="3200" b="1" dirty="0">
                <a:latin typeface="+mj-lt"/>
              </a:rPr>
              <a:t>  </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93064"/>
            <a:ext cx="5851490" cy="6240170"/>
          </a:xfrm>
          <a:prstGeom prst="rect">
            <a:avLst/>
          </a:prstGeom>
          <a:solidFill>
            <a:srgbClr val="04070C"/>
          </a:solidFill>
          <a:ln w="76200">
            <a:solidFill>
              <a:srgbClr val="0000CC"/>
            </a:solidFill>
          </a:ln>
        </p:spPr>
        <p:txBody>
          <a:bodyPr wrap="square" rtlCol="0">
            <a:spAutoFit/>
          </a:bodyPr>
          <a:lstStyle/>
          <a:p>
            <a:pPr algn="just"/>
            <a:r>
              <a:rPr lang="en-US" sz="2350" b="1" dirty="0">
                <a:solidFill>
                  <a:schemeClr val="bg1"/>
                </a:solidFill>
                <a:latin typeface="+mj-lt"/>
              </a:rPr>
              <a:t>  4  Then    said to me: "Son of man, </a:t>
            </a:r>
            <a:r>
              <a:rPr lang="en-US" sz="2350" b="1" dirty="0">
                <a:solidFill>
                  <a:srgbClr val="FFFF00"/>
                </a:solidFill>
                <a:latin typeface="+mj-lt"/>
              </a:rPr>
              <a:t>go</a:t>
            </a:r>
            <a:r>
              <a:rPr lang="en-US" sz="2350" b="1" dirty="0">
                <a:solidFill>
                  <a:schemeClr val="bg1"/>
                </a:solidFill>
                <a:latin typeface="+mj-lt"/>
              </a:rPr>
              <a:t> to the house of Israel and </a:t>
            </a:r>
            <a:r>
              <a:rPr lang="en-US" sz="2350" b="1" dirty="0">
                <a:solidFill>
                  <a:srgbClr val="FFFF00"/>
                </a:solidFill>
                <a:latin typeface="+mj-lt"/>
              </a:rPr>
              <a:t>speak with My words to them. </a:t>
            </a:r>
          </a:p>
          <a:p>
            <a:pPr algn="just"/>
            <a:r>
              <a:rPr lang="en-US" sz="2350" b="1" dirty="0">
                <a:solidFill>
                  <a:schemeClr val="bg1"/>
                </a:solidFill>
                <a:latin typeface="+mj-lt"/>
              </a:rPr>
              <a:t>  5  For you are not sent to a people of unfamiliar speech and of hard language, but to the house of Israel, </a:t>
            </a:r>
          </a:p>
          <a:p>
            <a:pPr algn="just"/>
            <a:r>
              <a:rPr lang="en-US" sz="2350" b="1" dirty="0">
                <a:solidFill>
                  <a:schemeClr val="bg1"/>
                </a:solidFill>
                <a:latin typeface="+mj-lt"/>
              </a:rPr>
              <a:t>  6  not to many people of unfamiliar speech and of hard language, whose words you cannot understand. Surely, had I sent you to them, they would have listened to you. </a:t>
            </a:r>
          </a:p>
          <a:p>
            <a:pPr algn="just"/>
            <a:r>
              <a:rPr lang="en-US" sz="2350" b="1" dirty="0">
                <a:solidFill>
                  <a:schemeClr val="bg1"/>
                </a:solidFill>
                <a:latin typeface="+mj-lt"/>
              </a:rPr>
              <a:t>  7  But the </a:t>
            </a:r>
            <a:r>
              <a:rPr lang="en-US" sz="2350" b="1" dirty="0">
                <a:solidFill>
                  <a:srgbClr val="FFFF00"/>
                </a:solidFill>
                <a:latin typeface="+mj-lt"/>
              </a:rPr>
              <a:t>house of Israel will not listen to you</a:t>
            </a:r>
            <a:r>
              <a:rPr lang="en-US" sz="2350" b="1" dirty="0">
                <a:solidFill>
                  <a:schemeClr val="bg1"/>
                </a:solidFill>
                <a:latin typeface="+mj-lt"/>
              </a:rPr>
              <a:t>, because they will not listen to Me; for all the house of Israel are impudent and hard-hearted.</a:t>
            </a:r>
          </a:p>
          <a:p>
            <a:pPr algn="just"/>
            <a:endParaRPr lang="en-US" sz="2350" b="1" dirty="0">
              <a:solidFill>
                <a:schemeClr val="bg1"/>
              </a:solidFill>
              <a:latin typeface="+mj-lt"/>
            </a:endParaRPr>
          </a:p>
          <a:p>
            <a:pPr algn="just"/>
            <a:endParaRPr lang="en-US" sz="2350" b="1" dirty="0">
              <a:solidFill>
                <a:schemeClr val="bg1"/>
              </a:solidFill>
              <a:latin typeface="+mj-lt"/>
            </a:endParaRPr>
          </a:p>
          <a:p>
            <a:pPr algn="just"/>
            <a:endParaRPr lang="en-US" sz="2350" b="1" dirty="0">
              <a:solidFill>
                <a:schemeClr val="bg1"/>
              </a:solidFill>
              <a:latin typeface="+mj-lt"/>
            </a:endParaRPr>
          </a:p>
        </p:txBody>
      </p:sp>
      <p:sp>
        <p:nvSpPr>
          <p:cNvPr id="8" name="TextBox 7">
            <a:extLst>
              <a:ext uri="{FF2B5EF4-FFF2-40B4-BE49-F238E27FC236}">
                <a16:creationId xmlns:a16="http://schemas.microsoft.com/office/drawing/2014/main" id="{3E6E6B5E-4D94-40AF-ADD2-9B3C5C0554B6}"/>
              </a:ext>
            </a:extLst>
          </p:cNvPr>
          <p:cNvSpPr txBox="1"/>
          <p:nvPr/>
        </p:nvSpPr>
        <p:spPr>
          <a:xfrm>
            <a:off x="241163" y="1154750"/>
            <a:ext cx="5778637" cy="4154984"/>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The call of Ezekiel to be God’s messenger</a:t>
            </a:r>
          </a:p>
          <a:p>
            <a:pPr marL="285750" indent="-285750">
              <a:buFont typeface="Arial" panose="020B0604020202020204" pitchFamily="34" charset="0"/>
              <a:buChar char="•"/>
              <a:tabLst>
                <a:tab pos="2286000" algn="l"/>
              </a:tabLst>
            </a:pPr>
            <a:r>
              <a:rPr lang="en-US" sz="2200" b="1" dirty="0">
                <a:latin typeface="+mj-lt"/>
              </a:rPr>
              <a:t>Speak my words</a:t>
            </a:r>
          </a:p>
          <a:p>
            <a:pPr marL="285750" indent="-285750">
              <a:buFont typeface="Arial" panose="020B0604020202020204" pitchFamily="34" charset="0"/>
              <a:buChar char="•"/>
              <a:tabLst>
                <a:tab pos="2286000" algn="l"/>
              </a:tabLst>
            </a:pPr>
            <a:r>
              <a:rPr lang="en-US" sz="2200" b="1" dirty="0">
                <a:latin typeface="+mj-lt"/>
              </a:rPr>
              <a:t>Eat my words of lamentations and woe</a:t>
            </a:r>
          </a:p>
          <a:p>
            <a:pPr marL="285750" indent="-285750">
              <a:buFont typeface="Arial" panose="020B0604020202020204" pitchFamily="34" charset="0"/>
              <a:buChar char="•"/>
              <a:tabLst>
                <a:tab pos="2286000" algn="l"/>
              </a:tabLst>
            </a:pPr>
            <a:r>
              <a:rPr lang="en-US" sz="2200" b="1" dirty="0">
                <a:latin typeface="+mj-lt"/>
              </a:rPr>
              <a:t>The prophet ate the book, Taste was sweet</a:t>
            </a:r>
          </a:p>
          <a:p>
            <a:pPr marL="285750" indent="-285750">
              <a:buFont typeface="Arial" panose="020B0604020202020204" pitchFamily="34" charset="0"/>
              <a:buChar char="•"/>
              <a:tabLst>
                <a:tab pos="2286000" algn="l"/>
              </a:tabLst>
            </a:pPr>
            <a:r>
              <a:rPr lang="en-US" sz="2200" b="1" dirty="0">
                <a:latin typeface="+mj-lt"/>
              </a:rPr>
              <a:t>Go, speak my words </a:t>
            </a:r>
          </a:p>
          <a:p>
            <a:pPr marL="285750" indent="-285750">
              <a:buFont typeface="Arial" panose="020B0604020202020204" pitchFamily="34" charset="0"/>
              <a:buChar char="•"/>
              <a:tabLst>
                <a:tab pos="2286000" algn="l"/>
              </a:tabLst>
            </a:pPr>
            <a:r>
              <a:rPr lang="en-US" sz="2200" b="1" dirty="0">
                <a:latin typeface="+mj-lt"/>
              </a:rPr>
              <a:t>But they will not listen</a:t>
            </a:r>
          </a:p>
          <a:p>
            <a:pPr marL="285750" indent="-285750">
              <a:buFont typeface="Arial" panose="020B0604020202020204" pitchFamily="34" charset="0"/>
              <a:buChar char="•"/>
              <a:tabLst>
                <a:tab pos="2286000" algn="l"/>
              </a:tabLst>
            </a:pPr>
            <a:endParaRPr lang="en-US" sz="2200" b="1" dirty="0">
              <a:latin typeface="+mj-lt"/>
            </a:endParaRPr>
          </a:p>
          <a:p>
            <a:pPr marL="285750" indent="-285750">
              <a:buFont typeface="Arial" panose="020B0604020202020204" pitchFamily="34" charset="0"/>
              <a:buChar char="•"/>
              <a:tabLst>
                <a:tab pos="2286000" algn="l"/>
              </a:tabLst>
            </a:pPr>
            <a:endParaRPr lang="en-US" sz="2200" b="1" dirty="0">
              <a:latin typeface="+mj-lt"/>
            </a:endParaRPr>
          </a:p>
          <a:p>
            <a:pPr marL="285750" indent="-285750">
              <a:buFont typeface="Arial" panose="020B0604020202020204" pitchFamily="34" charset="0"/>
              <a:buChar char="•"/>
              <a:tabLst>
                <a:tab pos="2286000" algn="l"/>
              </a:tabLst>
            </a:pPr>
            <a:r>
              <a:rPr lang="en-US" sz="2200" b="1" dirty="0">
                <a:latin typeface="+mj-lt"/>
              </a:rPr>
              <a:t>Two prophets, Ezekiel and John, given a book to eat; it was at first sweet like honey</a:t>
            </a:r>
          </a:p>
          <a:p>
            <a:pPr marL="285750" indent="-285750">
              <a:buFont typeface="Arial" panose="020B0604020202020204" pitchFamily="34" charset="0"/>
              <a:buChar char="•"/>
              <a:tabLst>
                <a:tab pos="2286000" algn="l"/>
              </a:tabLst>
            </a:pPr>
            <a:r>
              <a:rPr lang="en-US" sz="2200" b="1" dirty="0">
                <a:latin typeface="+mj-lt"/>
              </a:rPr>
              <a:t>Ezekiel told to go to rebellious Jews</a:t>
            </a:r>
          </a:p>
          <a:p>
            <a:pPr marL="285750" indent="-285750">
              <a:buFont typeface="Arial" panose="020B0604020202020204" pitchFamily="34" charset="0"/>
              <a:buChar char="•"/>
              <a:tabLst>
                <a:tab pos="2286000" algn="l"/>
              </a:tabLst>
            </a:pPr>
            <a:r>
              <a:rPr lang="en-US" sz="2200" b="1" dirty="0">
                <a:latin typeface="+mj-lt"/>
              </a:rPr>
              <a:t>John told he would again speak God’s word</a:t>
            </a:r>
          </a:p>
        </p:txBody>
      </p:sp>
    </p:spTree>
    <p:extLst>
      <p:ext uri="{BB962C8B-B14F-4D97-AF65-F5344CB8AC3E}">
        <p14:creationId xmlns:p14="http://schemas.microsoft.com/office/powerpoint/2010/main" val="3523766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a:t>
            </a:r>
            <a:r>
              <a:rPr lang="en-US" sz="2400" b="1" dirty="0">
                <a:solidFill>
                  <a:srgbClr val="FFFF00"/>
                </a:solidFill>
                <a:latin typeface="+mj-lt"/>
              </a:rPr>
              <a:t>to show HIS SERVANTS</a:t>
            </a:r>
            <a:r>
              <a:rPr lang="en-US" sz="2400" b="1" dirty="0">
                <a:solidFill>
                  <a:schemeClr val="bg1"/>
                </a:solidFill>
                <a:latin typeface="+mj-lt"/>
              </a:rPr>
              <a:t>—things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1615827"/>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2693424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83128" y="211869"/>
            <a:ext cx="6105237" cy="569387"/>
          </a:xfrm>
          <a:prstGeom prst="rect">
            <a:avLst/>
          </a:prstGeom>
          <a:noFill/>
        </p:spPr>
        <p:txBody>
          <a:bodyPr wrap="square" rtlCol="0">
            <a:spAutoFit/>
          </a:bodyPr>
          <a:lstStyle/>
          <a:p>
            <a:pPr algn="ctr"/>
            <a:r>
              <a:rPr lang="en-US" sz="3000" b="1" dirty="0">
                <a:latin typeface="+mj-lt"/>
              </a:rPr>
              <a:t>Chapter Eleven—Measuring Temple</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00704"/>
            <a:ext cx="5851490" cy="6186309"/>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1  Then I was given a reed like a measuring rod. And the angel stood, saying, "Rise and measure the temple of God, the altar, and those who worship there. </a:t>
            </a:r>
          </a:p>
          <a:p>
            <a:pPr algn="just"/>
            <a:r>
              <a:rPr lang="en-US" sz="2200" b="1" dirty="0">
                <a:solidFill>
                  <a:schemeClr val="bg1"/>
                </a:solidFill>
                <a:latin typeface="+mj-lt"/>
              </a:rPr>
              <a:t>  2  But leave out the court which is outside the temple, and do not measure it, for it has been given to the Gentiles. And they will tread the holy city underfoot for forty-two months. </a:t>
            </a:r>
          </a:p>
          <a:p>
            <a:pPr algn="just"/>
            <a:r>
              <a:rPr lang="en-US" sz="2200" b="1" dirty="0">
                <a:solidFill>
                  <a:schemeClr val="bg1"/>
                </a:solidFill>
                <a:latin typeface="+mj-lt"/>
              </a:rPr>
              <a:t>  3  And I will give power to my two witnesses, and they will prophesy one thousand two hundred and sixty days, clothed in sackcloth." </a:t>
            </a:r>
          </a:p>
          <a:p>
            <a:pPr algn="just"/>
            <a:r>
              <a:rPr lang="en-US" sz="2200" b="1" dirty="0">
                <a:solidFill>
                  <a:schemeClr val="bg1"/>
                </a:solidFill>
                <a:latin typeface="+mj-lt"/>
              </a:rPr>
              <a:t>  4  These are the two olive trees and the two lampstands standing before the God of the earth. </a:t>
            </a:r>
          </a:p>
          <a:p>
            <a:pPr algn="just"/>
            <a:r>
              <a:rPr lang="en-US" sz="2200" b="1" dirty="0">
                <a:solidFill>
                  <a:schemeClr val="bg1"/>
                </a:solidFill>
                <a:latin typeface="+mj-lt"/>
              </a:rPr>
              <a:t>  5  And if anyone wants to harm them, fire proceeds from their mouth and devours their enemies. And if anyone wants to harm them, he must be killed in this manner. </a:t>
            </a:r>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2800767"/>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Measure temple, altar, worshipers</a:t>
            </a:r>
          </a:p>
          <a:p>
            <a:pPr marL="285750" indent="-285750">
              <a:buFont typeface="Arial" panose="020B0604020202020204" pitchFamily="34" charset="0"/>
              <a:buChar char="•"/>
              <a:tabLst>
                <a:tab pos="2286000" algn="l"/>
              </a:tabLst>
            </a:pPr>
            <a:r>
              <a:rPr lang="en-US" sz="2200" b="1" dirty="0">
                <a:latin typeface="+mj-lt"/>
              </a:rPr>
              <a:t>Not the court, given to Gentiles to tread holy city for 42 months (42 X 30 = 1260 days)</a:t>
            </a:r>
          </a:p>
          <a:p>
            <a:pPr marL="285750" indent="-285750">
              <a:buFont typeface="Arial" panose="020B0604020202020204" pitchFamily="34" charset="0"/>
              <a:buChar char="•"/>
              <a:tabLst>
                <a:tab pos="2286000" algn="l"/>
              </a:tabLst>
            </a:pPr>
            <a:r>
              <a:rPr lang="en-US" sz="2200" b="1" dirty="0">
                <a:latin typeface="+mj-lt"/>
              </a:rPr>
              <a:t>Court=Gentiles; Temple=Jews</a:t>
            </a:r>
          </a:p>
          <a:p>
            <a:pPr marL="285750" indent="-285750">
              <a:buFont typeface="Arial" panose="020B0604020202020204" pitchFamily="34" charset="0"/>
              <a:buChar char="•"/>
              <a:tabLst>
                <a:tab pos="2286000" algn="l"/>
              </a:tabLst>
            </a:pPr>
            <a:r>
              <a:rPr lang="en-US" sz="2200" b="1" dirty="0">
                <a:latin typeface="+mj-lt"/>
              </a:rPr>
              <a:t>Two witnesses in holy city speak 42 months</a:t>
            </a:r>
          </a:p>
          <a:p>
            <a:pPr marL="285750" indent="-285750">
              <a:buFont typeface="Arial" panose="020B0604020202020204" pitchFamily="34" charset="0"/>
              <a:buChar char="•"/>
              <a:tabLst>
                <a:tab pos="2286000" algn="l"/>
              </a:tabLst>
            </a:pPr>
            <a:r>
              <a:rPr lang="en-US" sz="2200" b="1" dirty="0">
                <a:latin typeface="+mj-lt"/>
              </a:rPr>
              <a:t>They stand as two olive trees before God</a:t>
            </a:r>
          </a:p>
          <a:p>
            <a:pPr marL="285750" indent="-285750">
              <a:buFont typeface="Arial" panose="020B0604020202020204" pitchFamily="34" charset="0"/>
              <a:buChar char="•"/>
              <a:tabLst>
                <a:tab pos="2286000" algn="l"/>
              </a:tabLst>
            </a:pPr>
            <a:r>
              <a:rPr lang="en-US" sz="2200" b="1" dirty="0">
                <a:latin typeface="+mj-lt"/>
              </a:rPr>
              <a:t>Harm them=killed by fire from mouths</a:t>
            </a:r>
          </a:p>
          <a:p>
            <a:pPr marL="285750" indent="-285750">
              <a:buFont typeface="Arial" panose="020B0604020202020204" pitchFamily="34" charset="0"/>
              <a:buChar char="•"/>
              <a:tabLst>
                <a:tab pos="2286000" algn="l"/>
              </a:tabLst>
            </a:pPr>
            <a:r>
              <a:rPr lang="en-US" sz="2200" b="1" dirty="0">
                <a:latin typeface="+mj-lt"/>
              </a:rPr>
              <a:t>Power to shut heaven, no rain for </a:t>
            </a:r>
          </a:p>
        </p:txBody>
      </p:sp>
    </p:spTree>
    <p:extLst>
      <p:ext uri="{BB962C8B-B14F-4D97-AF65-F5344CB8AC3E}">
        <p14:creationId xmlns:p14="http://schemas.microsoft.com/office/powerpoint/2010/main" val="3607001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11015"/>
            <a:ext cx="11652739" cy="7340471"/>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r>
              <a:rPr lang="en-US" sz="2400" b="1" dirty="0">
                <a:latin typeface="+mj-lt"/>
              </a:rPr>
              <a:t>CLASS Eleven</a:t>
            </a:r>
          </a:p>
          <a:p>
            <a:pPr algn="ctr"/>
            <a:endParaRPr lang="en-US" sz="2400" b="1" dirty="0">
              <a:latin typeface="+mj-lt"/>
            </a:endParaRPr>
          </a:p>
          <a:p>
            <a:pPr algn="ctr"/>
            <a:r>
              <a:rPr lang="en-US" sz="3800" b="1" dirty="0">
                <a:latin typeface="+mj-lt"/>
              </a:rPr>
              <a:t>Review of First Four Trumpets—Trumpets Five-Seven</a:t>
            </a:r>
          </a:p>
          <a:p>
            <a:pPr algn="ctr"/>
            <a:endParaRPr lang="en-US" sz="2400" b="1" dirty="0">
              <a:latin typeface="+mj-lt"/>
            </a:endParaRPr>
          </a:p>
          <a:p>
            <a:pPr algn="ctr"/>
            <a:r>
              <a:rPr lang="en-US" sz="3600" b="1" dirty="0">
                <a:latin typeface="+mj-lt"/>
              </a:rPr>
              <a:t>Palm Beach Lakes</a:t>
            </a:r>
          </a:p>
          <a:p>
            <a:pPr algn="ctr"/>
            <a:endParaRPr lang="en-US" sz="2400" b="1" dirty="0">
              <a:latin typeface="+mj-lt"/>
            </a:endParaRPr>
          </a:p>
          <a:p>
            <a:pPr algn="ctr"/>
            <a:endParaRPr lang="en-US" sz="2400" b="1" dirty="0">
              <a:latin typeface="+mj-lt"/>
            </a:endParaRPr>
          </a:p>
          <a:p>
            <a:pPr algn="ctr"/>
            <a:r>
              <a:rPr lang="en-US" sz="2400" b="1" dirty="0">
                <a:latin typeface="+mj-lt"/>
              </a:rPr>
              <a:t>Dan Jenkins</a:t>
            </a:r>
          </a:p>
          <a:p>
            <a:pPr algn="ctr"/>
            <a:endParaRPr lang="en-US" sz="2400" b="1" dirty="0">
              <a:latin typeface="+mj-lt"/>
            </a:endParaRPr>
          </a:p>
          <a:p>
            <a:pPr algn="ctr"/>
            <a:r>
              <a:rPr lang="en-US" sz="2400" b="1" dirty="0"/>
              <a:t>March 8, 2020</a:t>
            </a:r>
          </a:p>
          <a:p>
            <a:pPr algn="ctr"/>
            <a:endParaRPr lang="en-US" sz="2400" b="1" dirty="0">
              <a:latin typeface="+mj-lt"/>
            </a:endParaRPr>
          </a:p>
          <a:p>
            <a:pPr algn="ctr"/>
            <a:endParaRPr lang="en-US" sz="2400" b="1" dirty="0">
              <a:latin typeface="+mj-lt"/>
            </a:endParaRPr>
          </a:p>
          <a:p>
            <a:pPr algn="ctr"/>
            <a:endParaRPr lang="en-US" sz="2400" b="1" dirty="0">
              <a:latin typeface="+mj-lt"/>
            </a:endParaRPr>
          </a:p>
        </p:txBody>
      </p:sp>
    </p:spTree>
    <p:extLst>
      <p:ext uri="{BB962C8B-B14F-4D97-AF65-F5344CB8AC3E}">
        <p14:creationId xmlns:p14="http://schemas.microsoft.com/office/powerpoint/2010/main" val="3144583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83128" y="211869"/>
            <a:ext cx="6105237" cy="569387"/>
          </a:xfrm>
          <a:prstGeom prst="rect">
            <a:avLst/>
          </a:prstGeom>
          <a:noFill/>
        </p:spPr>
        <p:txBody>
          <a:bodyPr wrap="square" rtlCol="0">
            <a:spAutoFit/>
          </a:bodyPr>
          <a:lstStyle/>
          <a:p>
            <a:pPr algn="ctr"/>
            <a:r>
              <a:rPr lang="en-US" sz="3000" b="1" dirty="0">
                <a:latin typeface="+mj-lt"/>
              </a:rPr>
              <a:t>Chapter Eleven—Measuring Temple</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00704"/>
            <a:ext cx="5851490" cy="6201698"/>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6  These have power to shut heaven, so that no rain falls in the days of their prophecy; and they have power over waters to turn them to blood, and to strike the earth with all plagues, as often as they desire. </a:t>
            </a:r>
          </a:p>
          <a:p>
            <a:pPr algn="just"/>
            <a:r>
              <a:rPr lang="en-US" sz="2200" b="1" dirty="0">
                <a:solidFill>
                  <a:schemeClr val="bg1"/>
                </a:solidFill>
                <a:latin typeface="+mj-lt"/>
              </a:rPr>
              <a:t>  7  When they finish their testimony, the beast that ascends out of the bottomless pit will make war against them, overcome them, and kill them. </a:t>
            </a:r>
          </a:p>
          <a:p>
            <a:pPr algn="just"/>
            <a:r>
              <a:rPr lang="en-US" sz="2200" b="1" dirty="0">
                <a:solidFill>
                  <a:schemeClr val="bg1"/>
                </a:solidFill>
                <a:latin typeface="+mj-lt"/>
              </a:rPr>
              <a:t>  8  And their dead bodies will lie in the street of the great city which spiritually is called Sodom and Egypt, where also our Lord was crucified. </a:t>
            </a:r>
          </a:p>
          <a:p>
            <a:pPr algn="just"/>
            <a:r>
              <a:rPr lang="en-US" sz="2200" b="1" dirty="0">
                <a:solidFill>
                  <a:schemeClr val="bg1"/>
                </a:solidFill>
                <a:latin typeface="+mj-lt"/>
              </a:rPr>
              <a:t>  9  Then those from the peoples, tribes, tongues, and nations will see their dead bodies three-and-a-half days, and not allow their dead bodies to be put into graves. </a:t>
            </a:r>
          </a:p>
          <a:p>
            <a:pPr algn="just"/>
            <a:endParaRPr lang="en-US" sz="2200" b="1" dirty="0">
              <a:solidFill>
                <a:schemeClr val="bg1"/>
              </a:solidFill>
              <a:latin typeface="+mj-lt"/>
            </a:endParaRPr>
          </a:p>
          <a:p>
            <a:pPr algn="just"/>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4832092"/>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Measure temple, altar, worshipers</a:t>
            </a:r>
          </a:p>
          <a:p>
            <a:pPr marL="285750" indent="-285750">
              <a:buFont typeface="Arial" panose="020B0604020202020204" pitchFamily="34" charset="0"/>
              <a:buChar char="•"/>
              <a:tabLst>
                <a:tab pos="2286000" algn="l"/>
              </a:tabLst>
            </a:pPr>
            <a:r>
              <a:rPr lang="en-US" sz="2200" b="1" dirty="0">
                <a:latin typeface="+mj-lt"/>
              </a:rPr>
              <a:t>Not the court, given to Gentiles to tread holy city for 42 months (42 X 30 = 1260 days)</a:t>
            </a:r>
          </a:p>
          <a:p>
            <a:pPr marL="285750" indent="-285750">
              <a:buFont typeface="Arial" panose="020B0604020202020204" pitchFamily="34" charset="0"/>
              <a:buChar char="•"/>
              <a:tabLst>
                <a:tab pos="2286000" algn="l"/>
              </a:tabLst>
            </a:pPr>
            <a:r>
              <a:rPr lang="en-US" sz="2200" b="1" dirty="0">
                <a:latin typeface="+mj-lt"/>
              </a:rPr>
              <a:t>Court=Gentiles; Temple=Jews</a:t>
            </a:r>
          </a:p>
          <a:p>
            <a:pPr marL="285750" indent="-285750">
              <a:buFont typeface="Arial" panose="020B0604020202020204" pitchFamily="34" charset="0"/>
              <a:buChar char="•"/>
              <a:tabLst>
                <a:tab pos="2286000" algn="l"/>
              </a:tabLst>
            </a:pPr>
            <a:r>
              <a:rPr lang="en-US" sz="2200" b="1" dirty="0">
                <a:latin typeface="+mj-lt"/>
              </a:rPr>
              <a:t>Two witnesses in holy city speak 42 months</a:t>
            </a:r>
          </a:p>
          <a:p>
            <a:pPr marL="285750" indent="-285750">
              <a:buFont typeface="Arial" panose="020B0604020202020204" pitchFamily="34" charset="0"/>
              <a:buChar char="•"/>
              <a:tabLst>
                <a:tab pos="2286000" algn="l"/>
              </a:tabLst>
            </a:pPr>
            <a:r>
              <a:rPr lang="en-US" sz="2200" b="1" dirty="0">
                <a:latin typeface="+mj-lt"/>
              </a:rPr>
              <a:t>They stand as two olive trees before God</a:t>
            </a:r>
          </a:p>
          <a:p>
            <a:pPr marL="285750" indent="-285750">
              <a:buFont typeface="Arial" panose="020B0604020202020204" pitchFamily="34" charset="0"/>
              <a:buChar char="•"/>
              <a:tabLst>
                <a:tab pos="2286000" algn="l"/>
              </a:tabLst>
            </a:pPr>
            <a:r>
              <a:rPr lang="en-US" sz="2200" b="1" dirty="0">
                <a:latin typeface="+mj-lt"/>
              </a:rPr>
              <a:t>Harm them=killed by fire from mouths</a:t>
            </a:r>
          </a:p>
          <a:p>
            <a:pPr marL="285750" indent="-285750">
              <a:buFont typeface="Arial" panose="020B0604020202020204" pitchFamily="34" charset="0"/>
              <a:buChar char="•"/>
              <a:tabLst>
                <a:tab pos="2286000" algn="l"/>
              </a:tabLst>
            </a:pPr>
            <a:r>
              <a:rPr lang="en-US" sz="2200" b="1" dirty="0">
                <a:latin typeface="+mj-lt"/>
              </a:rPr>
              <a:t>Power to shut heaven, no rain for 42 months</a:t>
            </a:r>
          </a:p>
          <a:p>
            <a:pPr marL="285750" indent="-285750">
              <a:buFont typeface="Arial" panose="020B0604020202020204" pitchFamily="34" charset="0"/>
              <a:buChar char="•"/>
              <a:tabLst>
                <a:tab pos="2286000" algn="l"/>
              </a:tabLst>
            </a:pPr>
            <a:r>
              <a:rPr lang="en-US" sz="2200" b="1" dirty="0">
                <a:latin typeface="+mj-lt"/>
              </a:rPr>
              <a:t>Killed by beast from bottomless pit</a:t>
            </a:r>
          </a:p>
          <a:p>
            <a:pPr marL="285750" indent="-285750">
              <a:buFont typeface="Arial" panose="020B0604020202020204" pitchFamily="34" charset="0"/>
              <a:buChar char="•"/>
              <a:tabLst>
                <a:tab pos="2286000" algn="l"/>
              </a:tabLst>
            </a:pPr>
            <a:r>
              <a:rPr lang="en-US" sz="2200" b="1" dirty="0">
                <a:latin typeface="+mj-lt"/>
              </a:rPr>
              <a:t>Bodies in streets of the great city</a:t>
            </a:r>
          </a:p>
          <a:p>
            <a:pPr marL="285750" indent="-285750">
              <a:buFont typeface="Arial" panose="020B0604020202020204" pitchFamily="34" charset="0"/>
              <a:buChar char="•"/>
              <a:tabLst>
                <a:tab pos="2286000" algn="l"/>
              </a:tabLst>
            </a:pPr>
            <a:r>
              <a:rPr lang="en-US" sz="2200" b="1" dirty="0">
                <a:latin typeface="+mj-lt"/>
              </a:rPr>
              <a:t>Great city like Sodom/Egypt—is the city where Jesus was crucified</a:t>
            </a:r>
          </a:p>
          <a:p>
            <a:pPr marL="285750" indent="-285750">
              <a:buFont typeface="Arial" panose="020B0604020202020204" pitchFamily="34" charset="0"/>
              <a:buChar char="•"/>
              <a:tabLst>
                <a:tab pos="2286000" algn="l"/>
              </a:tabLst>
            </a:pPr>
            <a:r>
              <a:rPr lang="en-US" sz="2200" b="1" dirty="0">
                <a:latin typeface="+mj-lt"/>
              </a:rPr>
              <a:t>Bodies ascend into heaven; earth rejoices because no longer tormented by message </a:t>
            </a:r>
          </a:p>
        </p:txBody>
      </p:sp>
    </p:spTree>
    <p:extLst>
      <p:ext uri="{BB962C8B-B14F-4D97-AF65-F5344CB8AC3E}">
        <p14:creationId xmlns:p14="http://schemas.microsoft.com/office/powerpoint/2010/main" val="4111131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83128" y="211869"/>
            <a:ext cx="6105237" cy="569387"/>
          </a:xfrm>
          <a:prstGeom prst="rect">
            <a:avLst/>
          </a:prstGeom>
          <a:noFill/>
        </p:spPr>
        <p:txBody>
          <a:bodyPr wrap="square" rtlCol="0">
            <a:spAutoFit/>
          </a:bodyPr>
          <a:lstStyle/>
          <a:p>
            <a:pPr algn="ctr"/>
            <a:r>
              <a:rPr lang="en-US" sz="3000" b="1" dirty="0">
                <a:latin typeface="+mj-lt"/>
              </a:rPr>
              <a:t>Chapter Eleven—Measuring Temple</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00704"/>
            <a:ext cx="5851490" cy="6524863"/>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 10  And those who dwell on the earth will rejoice over them, make merry, and send gifts to one another, because these two prophets tormented those who dwell on the earth. </a:t>
            </a:r>
          </a:p>
          <a:p>
            <a:pPr algn="just"/>
            <a:r>
              <a:rPr lang="en-US" sz="2200" b="1" dirty="0">
                <a:solidFill>
                  <a:schemeClr val="bg1"/>
                </a:solidFill>
                <a:latin typeface="+mj-lt"/>
              </a:rPr>
              <a:t>  11  Now after the three-and-a-half days the breath of life from God entered them, and they stood on their feet, and great fear fell on those who saw them. </a:t>
            </a:r>
          </a:p>
          <a:p>
            <a:pPr algn="just"/>
            <a:r>
              <a:rPr lang="en-US" sz="2200" b="1" dirty="0">
                <a:solidFill>
                  <a:schemeClr val="bg1"/>
                </a:solidFill>
                <a:latin typeface="+mj-lt"/>
              </a:rPr>
              <a:t>  12  And they heard a loud voice from heaven saying to them, "Come up here." And they ascended to heaven in a cloud, and their enemies saw them. </a:t>
            </a:r>
          </a:p>
          <a:p>
            <a:pPr algn="just"/>
            <a:r>
              <a:rPr lang="en-US" sz="2200" b="1" dirty="0">
                <a:solidFill>
                  <a:schemeClr val="bg1"/>
                </a:solidFill>
                <a:latin typeface="+mj-lt"/>
              </a:rPr>
              <a:t>  13  In the same hour there was a great earthquake, and a tenth of the city fell. In the earthquake seven thousand people were killed, and the rest were afraid and gave glory to the God of heaven. </a:t>
            </a:r>
          </a:p>
          <a:p>
            <a:pPr algn="just"/>
            <a:r>
              <a:rPr lang="en-US" sz="2200" b="1" dirty="0">
                <a:solidFill>
                  <a:schemeClr val="bg1"/>
                </a:solidFill>
                <a:latin typeface="+mj-lt"/>
              </a:rPr>
              <a:t>  14  The second woe is past. Behold, the third woe is coming quickly. </a:t>
            </a:r>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778637" cy="4832092"/>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Measure temple, altar, worshipers</a:t>
            </a:r>
          </a:p>
          <a:p>
            <a:pPr marL="285750" indent="-285750">
              <a:buFont typeface="Arial" panose="020B0604020202020204" pitchFamily="34" charset="0"/>
              <a:buChar char="•"/>
              <a:tabLst>
                <a:tab pos="2286000" algn="l"/>
              </a:tabLst>
            </a:pPr>
            <a:r>
              <a:rPr lang="en-US" sz="2200" b="1" dirty="0">
                <a:latin typeface="+mj-lt"/>
              </a:rPr>
              <a:t>Not the court, given to Gentiles to tread holy city for 42 months (42 X 30 = 1260 days)</a:t>
            </a:r>
          </a:p>
          <a:p>
            <a:pPr marL="285750" indent="-285750">
              <a:buFont typeface="Arial" panose="020B0604020202020204" pitchFamily="34" charset="0"/>
              <a:buChar char="•"/>
              <a:tabLst>
                <a:tab pos="2286000" algn="l"/>
              </a:tabLst>
            </a:pPr>
            <a:r>
              <a:rPr lang="en-US" sz="2200" b="1" dirty="0">
                <a:latin typeface="+mj-lt"/>
              </a:rPr>
              <a:t>Court=Gentiles; Temple=Jews</a:t>
            </a:r>
          </a:p>
          <a:p>
            <a:pPr marL="285750" indent="-285750">
              <a:buFont typeface="Arial" panose="020B0604020202020204" pitchFamily="34" charset="0"/>
              <a:buChar char="•"/>
              <a:tabLst>
                <a:tab pos="2286000" algn="l"/>
              </a:tabLst>
            </a:pPr>
            <a:r>
              <a:rPr lang="en-US" sz="2200" b="1" dirty="0">
                <a:latin typeface="+mj-lt"/>
              </a:rPr>
              <a:t>Two witnesses in holy city speak 42 months</a:t>
            </a:r>
          </a:p>
          <a:p>
            <a:pPr marL="285750" indent="-285750">
              <a:buFont typeface="Arial" panose="020B0604020202020204" pitchFamily="34" charset="0"/>
              <a:buChar char="•"/>
              <a:tabLst>
                <a:tab pos="2286000" algn="l"/>
              </a:tabLst>
            </a:pPr>
            <a:r>
              <a:rPr lang="en-US" sz="2200" b="1" dirty="0">
                <a:latin typeface="+mj-lt"/>
              </a:rPr>
              <a:t>They stand as two olive trees before God</a:t>
            </a:r>
          </a:p>
          <a:p>
            <a:pPr marL="285750" indent="-285750">
              <a:buFont typeface="Arial" panose="020B0604020202020204" pitchFamily="34" charset="0"/>
              <a:buChar char="•"/>
              <a:tabLst>
                <a:tab pos="2286000" algn="l"/>
              </a:tabLst>
            </a:pPr>
            <a:r>
              <a:rPr lang="en-US" sz="2200" b="1" dirty="0">
                <a:latin typeface="+mj-lt"/>
              </a:rPr>
              <a:t>Harm them=killed by fire from mouths</a:t>
            </a:r>
          </a:p>
          <a:p>
            <a:pPr marL="285750" indent="-285750">
              <a:buFont typeface="Arial" panose="020B0604020202020204" pitchFamily="34" charset="0"/>
              <a:buChar char="•"/>
              <a:tabLst>
                <a:tab pos="2286000" algn="l"/>
              </a:tabLst>
            </a:pPr>
            <a:r>
              <a:rPr lang="en-US" sz="2200" b="1" dirty="0">
                <a:latin typeface="+mj-lt"/>
              </a:rPr>
              <a:t>Power to shut heaven, no rain for 42 months</a:t>
            </a:r>
          </a:p>
          <a:p>
            <a:pPr marL="285750" indent="-285750">
              <a:buFont typeface="Arial" panose="020B0604020202020204" pitchFamily="34" charset="0"/>
              <a:buChar char="•"/>
              <a:tabLst>
                <a:tab pos="2286000" algn="l"/>
              </a:tabLst>
            </a:pPr>
            <a:r>
              <a:rPr lang="en-US" sz="2200" b="1" dirty="0">
                <a:latin typeface="+mj-lt"/>
              </a:rPr>
              <a:t>Killed by beast from bottomless pit</a:t>
            </a:r>
          </a:p>
          <a:p>
            <a:pPr marL="285750" indent="-285750">
              <a:buFont typeface="Arial" panose="020B0604020202020204" pitchFamily="34" charset="0"/>
              <a:buChar char="•"/>
              <a:tabLst>
                <a:tab pos="2286000" algn="l"/>
              </a:tabLst>
            </a:pPr>
            <a:r>
              <a:rPr lang="en-US" sz="2200" b="1" dirty="0">
                <a:latin typeface="+mj-lt"/>
              </a:rPr>
              <a:t>Bodies in streets of the great city</a:t>
            </a:r>
          </a:p>
          <a:p>
            <a:pPr marL="285750" indent="-285750">
              <a:buFont typeface="Arial" panose="020B0604020202020204" pitchFamily="34" charset="0"/>
              <a:buChar char="•"/>
              <a:tabLst>
                <a:tab pos="2286000" algn="l"/>
              </a:tabLst>
            </a:pPr>
            <a:r>
              <a:rPr lang="en-US" sz="2200" b="1" dirty="0">
                <a:latin typeface="+mj-lt"/>
              </a:rPr>
              <a:t>Great city like Sodom/Egypt—is the city where Jesus was crucified</a:t>
            </a:r>
          </a:p>
          <a:p>
            <a:pPr marL="285750" indent="-285750">
              <a:buFont typeface="Arial" panose="020B0604020202020204" pitchFamily="34" charset="0"/>
              <a:buChar char="•"/>
              <a:tabLst>
                <a:tab pos="2286000" algn="l"/>
              </a:tabLst>
            </a:pPr>
            <a:r>
              <a:rPr lang="en-US" sz="2200" b="1" dirty="0">
                <a:latin typeface="+mj-lt"/>
              </a:rPr>
              <a:t>Bodies ascend into heaven; earth rejoices because no longer tormented by message </a:t>
            </a:r>
          </a:p>
        </p:txBody>
      </p:sp>
    </p:spTree>
    <p:extLst>
      <p:ext uri="{BB962C8B-B14F-4D97-AF65-F5344CB8AC3E}">
        <p14:creationId xmlns:p14="http://schemas.microsoft.com/office/powerpoint/2010/main" val="14597998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83128" y="211869"/>
            <a:ext cx="6105237" cy="553998"/>
          </a:xfrm>
          <a:prstGeom prst="rect">
            <a:avLst/>
          </a:prstGeom>
          <a:noFill/>
        </p:spPr>
        <p:txBody>
          <a:bodyPr wrap="square" rtlCol="0">
            <a:spAutoFit/>
          </a:bodyPr>
          <a:lstStyle/>
          <a:p>
            <a:pPr algn="ctr"/>
            <a:r>
              <a:rPr lang="en-US" sz="3000" b="1" dirty="0">
                <a:latin typeface="+mj-lt"/>
              </a:rPr>
              <a:t>Chapter Eleven—Seventh Trumpet</a:t>
            </a:r>
          </a:p>
        </p:txBody>
      </p:sp>
      <p:sp>
        <p:nvSpPr>
          <p:cNvPr id="4" name="TextBox 3">
            <a:extLst>
              <a:ext uri="{FF2B5EF4-FFF2-40B4-BE49-F238E27FC236}">
                <a16:creationId xmlns:a16="http://schemas.microsoft.com/office/drawing/2014/main" id="{C0ABCD2B-FAB8-438C-905E-8A88A1B376A6}"/>
              </a:ext>
            </a:extLst>
          </p:cNvPr>
          <p:cNvSpPr txBox="1"/>
          <p:nvPr/>
        </p:nvSpPr>
        <p:spPr>
          <a:xfrm>
            <a:off x="6096000" y="200704"/>
            <a:ext cx="5851490" cy="6524863"/>
          </a:xfrm>
          <a:prstGeom prst="rect">
            <a:avLst/>
          </a:prstGeom>
          <a:solidFill>
            <a:srgbClr val="04070C"/>
          </a:solidFill>
          <a:ln w="76200">
            <a:solidFill>
              <a:srgbClr val="0000CC"/>
            </a:solidFill>
          </a:ln>
        </p:spPr>
        <p:txBody>
          <a:bodyPr wrap="square" rtlCol="0">
            <a:spAutoFit/>
          </a:bodyPr>
          <a:lstStyle/>
          <a:p>
            <a:pPr algn="just"/>
            <a:r>
              <a:rPr lang="en-US" sz="2200" b="1" dirty="0">
                <a:solidFill>
                  <a:schemeClr val="bg1"/>
                </a:solidFill>
                <a:latin typeface="+mj-lt"/>
              </a:rPr>
              <a:t>15  Then the seventh angel sounded: And there were loud voices in heaven, saying, "The kingdoms of this world have become the kingdoms of our Lord and of His Christ, and He shall reign forever and ever!" </a:t>
            </a:r>
          </a:p>
          <a:p>
            <a:pPr algn="just"/>
            <a:r>
              <a:rPr lang="en-US" sz="2200" b="1" dirty="0">
                <a:solidFill>
                  <a:schemeClr val="bg1"/>
                </a:solidFill>
                <a:latin typeface="+mj-lt"/>
              </a:rPr>
              <a:t>  16  And the twenty-four elders who sat before God on their thrones fell on their faces and worshiped God, </a:t>
            </a:r>
          </a:p>
          <a:p>
            <a:pPr algn="just"/>
            <a:r>
              <a:rPr lang="en-US" sz="2200" b="1" dirty="0">
                <a:solidFill>
                  <a:schemeClr val="bg1"/>
                </a:solidFill>
                <a:latin typeface="+mj-lt"/>
              </a:rPr>
              <a:t>  17  saying: "We give You thanks, O Lord God Almighty, The One who is and who was and who is to come, Because You have taken Your great power and reigned. </a:t>
            </a:r>
          </a:p>
          <a:p>
            <a:pPr algn="just"/>
            <a:r>
              <a:rPr lang="en-US" sz="2200" b="1" dirty="0">
                <a:solidFill>
                  <a:schemeClr val="bg1"/>
                </a:solidFill>
                <a:latin typeface="+mj-lt"/>
              </a:rPr>
              <a:t>  18  The nations were angry … Your wrath has come, And the time of the dead, that they should be judged, And that You should reward Your servants the prophets and the saints . . .  </a:t>
            </a:r>
          </a:p>
          <a:p>
            <a:pPr algn="just"/>
            <a:r>
              <a:rPr lang="en-US" sz="2200" b="1" dirty="0">
                <a:solidFill>
                  <a:schemeClr val="bg1"/>
                </a:solidFill>
                <a:latin typeface="+mj-lt"/>
              </a:rPr>
              <a:t>  19  Then the temple of God was opened in heaven, and the ark of His covenant was seen in His temple. And there were lightnings . . .</a:t>
            </a:r>
            <a:endParaRPr lang="en-US" sz="2300" dirty="0">
              <a:solidFill>
                <a:srgbClr val="FFFF00"/>
              </a:solidFill>
              <a:latin typeface="+mj-lt"/>
            </a:endParaRPr>
          </a:p>
        </p:txBody>
      </p:sp>
      <p:sp>
        <p:nvSpPr>
          <p:cNvPr id="7" name="TextBox 6">
            <a:extLst>
              <a:ext uri="{FF2B5EF4-FFF2-40B4-BE49-F238E27FC236}">
                <a16:creationId xmlns:a16="http://schemas.microsoft.com/office/drawing/2014/main" id="{D0D64047-FF29-42A8-BD41-85625C1E25E8}"/>
              </a:ext>
            </a:extLst>
          </p:cNvPr>
          <p:cNvSpPr txBox="1"/>
          <p:nvPr/>
        </p:nvSpPr>
        <p:spPr>
          <a:xfrm>
            <a:off x="241163" y="794533"/>
            <a:ext cx="5947202" cy="3477875"/>
          </a:xfrm>
          <a:prstGeom prst="rect">
            <a:avLst/>
          </a:prstGeom>
          <a:noFill/>
        </p:spPr>
        <p:txBody>
          <a:bodyPr wrap="square" rtlCol="0">
            <a:spAutoFit/>
          </a:bodyPr>
          <a:lstStyle/>
          <a:p>
            <a:pPr marL="285750" indent="-285750">
              <a:buFont typeface="Arial" panose="020B0604020202020204" pitchFamily="34" charset="0"/>
              <a:buChar char="•"/>
              <a:tabLst>
                <a:tab pos="2286000" algn="l"/>
              </a:tabLst>
            </a:pPr>
            <a:r>
              <a:rPr lang="en-US" sz="2200" b="1" dirty="0">
                <a:latin typeface="+mj-lt"/>
              </a:rPr>
              <a:t>Seventh trumpet sounds</a:t>
            </a:r>
          </a:p>
          <a:p>
            <a:pPr marL="285750" indent="-285750">
              <a:buFont typeface="Arial" panose="020B0604020202020204" pitchFamily="34" charset="0"/>
              <a:buChar char="•"/>
              <a:tabLst>
                <a:tab pos="2286000" algn="l"/>
              </a:tabLst>
            </a:pPr>
            <a:r>
              <a:rPr lang="en-US" sz="2200" b="1" dirty="0">
                <a:latin typeface="+mj-lt"/>
              </a:rPr>
              <a:t>Kingdoms of world become the kingdoms of our Lord and His Christ—reigns forever</a:t>
            </a:r>
          </a:p>
          <a:p>
            <a:pPr marL="285750" indent="-285750">
              <a:buFont typeface="Arial" panose="020B0604020202020204" pitchFamily="34" charset="0"/>
              <a:buChar char="•"/>
              <a:tabLst>
                <a:tab pos="2286000" algn="l"/>
              </a:tabLst>
            </a:pPr>
            <a:r>
              <a:rPr lang="en-US" sz="2200" b="1" dirty="0">
                <a:latin typeface="+mj-lt"/>
              </a:rPr>
              <a:t>24 elders worship God, You have now reigned</a:t>
            </a:r>
          </a:p>
          <a:p>
            <a:pPr marL="285750" indent="-285750">
              <a:buFont typeface="Arial" panose="020B0604020202020204" pitchFamily="34" charset="0"/>
              <a:buChar char="•"/>
              <a:tabLst>
                <a:tab pos="2286000" algn="l"/>
              </a:tabLst>
            </a:pPr>
            <a:r>
              <a:rPr lang="en-US" sz="2200" b="1" dirty="0">
                <a:latin typeface="+mj-lt"/>
              </a:rPr>
              <a:t>Nations are angry that wrath come on them</a:t>
            </a:r>
          </a:p>
          <a:p>
            <a:pPr marL="285750" indent="-285750">
              <a:buFont typeface="Arial" panose="020B0604020202020204" pitchFamily="34" charset="0"/>
              <a:buChar char="•"/>
              <a:tabLst>
                <a:tab pos="2286000" algn="l"/>
              </a:tabLst>
            </a:pPr>
            <a:r>
              <a:rPr lang="en-US" sz="2200" b="1" dirty="0">
                <a:latin typeface="+mj-lt"/>
              </a:rPr>
              <a:t>The dead are judged and rewarded</a:t>
            </a:r>
          </a:p>
          <a:p>
            <a:pPr marL="285750" indent="-285750">
              <a:buFont typeface="Arial" panose="020B0604020202020204" pitchFamily="34" charset="0"/>
              <a:buChar char="•"/>
              <a:tabLst>
                <a:tab pos="2286000" algn="l"/>
              </a:tabLst>
            </a:pPr>
            <a:r>
              <a:rPr lang="en-US" sz="2200" b="1" dirty="0">
                <a:latin typeface="+mj-lt"/>
              </a:rPr>
              <a:t>AND that You have reward Your servants</a:t>
            </a:r>
          </a:p>
          <a:p>
            <a:pPr marL="285750" indent="-285750">
              <a:buFont typeface="Arial" panose="020B0604020202020204" pitchFamily="34" charset="0"/>
              <a:buChar char="•"/>
              <a:tabLst>
                <a:tab pos="2286000" algn="l"/>
              </a:tabLst>
            </a:pPr>
            <a:r>
              <a:rPr lang="en-US" sz="2200" b="1" dirty="0">
                <a:latin typeface="+mj-lt"/>
              </a:rPr>
              <a:t>God’s temple opened, ark of covenant in temple (not destroyed by Babylonians) lightening, and a great earthquake, etc. </a:t>
            </a:r>
          </a:p>
        </p:txBody>
      </p:sp>
    </p:spTree>
    <p:extLst>
      <p:ext uri="{BB962C8B-B14F-4D97-AF65-F5344CB8AC3E}">
        <p14:creationId xmlns:p14="http://schemas.microsoft.com/office/powerpoint/2010/main" val="257244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must shortly take place, And </a:t>
            </a:r>
            <a:r>
              <a:rPr lang="en-US" sz="2400" b="1" dirty="0">
                <a:solidFill>
                  <a:srgbClr val="FFFF00"/>
                </a:solidFill>
                <a:latin typeface="+mj-lt"/>
              </a:rPr>
              <a:t>He sent and SIGN-I-FIED it by His angel to His servant John</a:t>
            </a:r>
            <a:r>
              <a:rPr lang="en-US" sz="2400" b="1" dirty="0">
                <a:solidFill>
                  <a:schemeClr val="bg1"/>
                </a:solidFill>
                <a:latin typeface="+mj-lt"/>
              </a:rPr>
              <a:t>,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chemeClr val="bg1"/>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2708434"/>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9323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a:t>
            </a:r>
            <a:r>
              <a:rPr lang="en-US" sz="2400" b="1" dirty="0">
                <a:solidFill>
                  <a:srgbClr val="FFFF00"/>
                </a:solidFill>
                <a:latin typeface="+mj-lt"/>
              </a:rPr>
              <a:t>MUST SHORTLY TAKE PLACE</a:t>
            </a:r>
            <a:r>
              <a:rPr lang="en-US" sz="2400" b="1" dirty="0">
                <a:solidFill>
                  <a:schemeClr val="bg1"/>
                </a:solidFill>
                <a:latin typeface="+mj-lt"/>
              </a:rPr>
              <a:t>.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a:t>
            </a:r>
            <a:r>
              <a:rPr lang="en-US" sz="2400" b="1" dirty="0">
                <a:solidFill>
                  <a:srgbClr val="FFFF00"/>
                </a:solidFill>
                <a:latin typeface="+mj-lt"/>
              </a:rPr>
              <a:t>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4231928"/>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 </a:t>
            </a:r>
          </a:p>
          <a:p>
            <a:pPr marL="339725" indent="-339725">
              <a:spcAft>
                <a:spcPts val="1800"/>
              </a:spcAft>
              <a:buFont typeface="Arial" panose="020B0604020202020204" pitchFamily="34" charset="0"/>
              <a:buChar char="•"/>
            </a:pPr>
            <a:r>
              <a:rPr lang="en-US" sz="2800" b="1" dirty="0">
                <a:latin typeface="+mj-lt"/>
              </a:rPr>
              <a:t>It is a revelation to seven churches in Asia in signs of THINGS WHICH MUST SHORTLY TAKE PLACE</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4037524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11816551" cy="584775"/>
          </a:xfrm>
          <a:prstGeom prst="rect">
            <a:avLst/>
          </a:prstGeom>
          <a:noFill/>
        </p:spPr>
        <p:txBody>
          <a:bodyPr wrap="square" rtlCol="0">
            <a:spAutoFit/>
          </a:bodyPr>
          <a:lstStyle/>
          <a:p>
            <a:pPr algn="ctr"/>
            <a:r>
              <a:rPr lang="en-US" sz="3200" b="1" dirty="0">
                <a:latin typeface="+mj-lt"/>
              </a:rPr>
              <a:t>SUMMARY OF THE SEALS SHOWING WHAT MUST SHORTLY HAPPEN</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11709674" cy="6173485"/>
          </a:xfrm>
          <a:prstGeom prst="rect">
            <a:avLst/>
          </a:prstGeom>
          <a:noFill/>
        </p:spPr>
        <p:txBody>
          <a:bodyPr wrap="square" rtlCol="0">
            <a:spAutoFit/>
          </a:bodyPr>
          <a:lstStyle/>
          <a:p>
            <a:pPr lvl="3" algn="ctr">
              <a:tabLst>
                <a:tab pos="2687638" algn="l"/>
              </a:tabLst>
            </a:pPr>
            <a:endParaRPr lang="en-US" sz="800" b="1" dirty="0"/>
          </a:p>
          <a:p>
            <a:pPr marL="342900" indent="-342900">
              <a:spcAft>
                <a:spcPts val="500"/>
              </a:spcAft>
              <a:buFont typeface="Arial" panose="020B0604020202020204" pitchFamily="34" charset="0"/>
              <a:buChar char="•"/>
              <a:tabLst>
                <a:tab pos="2290763" algn="l"/>
              </a:tabLst>
            </a:pPr>
            <a:r>
              <a:rPr lang="en-US" sz="2400" b="1" dirty="0">
                <a:latin typeface="+mj-lt"/>
              </a:rPr>
              <a:t>FIRST SEAL:	White horse ridden by Jesus went out to overcome &amp; is overcoming</a:t>
            </a:r>
          </a:p>
          <a:p>
            <a:pPr marL="342900" indent="-342900">
              <a:spcAft>
                <a:spcPts val="500"/>
              </a:spcAft>
              <a:buFont typeface="Arial" panose="020B0604020202020204" pitchFamily="34" charset="0"/>
              <a:buChar char="•"/>
              <a:tabLst>
                <a:tab pos="2290763" algn="l"/>
              </a:tabLst>
            </a:pPr>
            <a:r>
              <a:rPr lang="en-US" sz="2400" b="1" dirty="0">
                <a:latin typeface="+mj-lt"/>
              </a:rPr>
              <a:t>SECOND SEAL:	Second seal—Red horse—Bloodshed/martyrdom (permitted by God)</a:t>
            </a:r>
          </a:p>
          <a:p>
            <a:pPr marL="342900" indent="-342900">
              <a:spcAft>
                <a:spcPts val="500"/>
              </a:spcAft>
              <a:buFont typeface="Arial" panose="020B0604020202020204" pitchFamily="34" charset="0"/>
              <a:buChar char="•"/>
              <a:tabLst>
                <a:tab pos="2290763" algn="l"/>
              </a:tabLst>
            </a:pPr>
            <a:r>
              <a:rPr lang="en-US" sz="2400" b="1" dirty="0">
                <a:latin typeface="+mj-lt"/>
              </a:rPr>
              <a:t>THIRD SEAL:	Third seal—Black horse—The conquering (overcoming) met with 		martyrdom and scarcities</a:t>
            </a:r>
          </a:p>
          <a:p>
            <a:pPr marL="342900" indent="-342900">
              <a:spcAft>
                <a:spcPts val="500"/>
              </a:spcAft>
              <a:buFont typeface="Arial" panose="020B0604020202020204" pitchFamily="34" charset="0"/>
              <a:buChar char="•"/>
              <a:tabLst>
                <a:tab pos="2290763" algn="l"/>
              </a:tabLst>
            </a:pPr>
            <a:r>
              <a:rPr lang="en-US" sz="2400" b="1" dirty="0">
                <a:latin typeface="+mj-lt"/>
              </a:rPr>
              <a:t>FOURTH SEAL:	Fourth seal—Pale horse—Death &amp; Hades bring limited judgments of God 	against evil. Obviously many saints would also be impacted</a:t>
            </a:r>
          </a:p>
          <a:p>
            <a:pPr marL="342900" indent="-342900">
              <a:spcAft>
                <a:spcPts val="500"/>
              </a:spcAft>
              <a:buFont typeface="Arial" panose="020B0604020202020204" pitchFamily="34" charset="0"/>
              <a:buChar char="•"/>
              <a:tabLst>
                <a:tab pos="2290763" algn="l"/>
              </a:tabLst>
            </a:pPr>
            <a:r>
              <a:rPr lang="en-US" sz="2400" b="1" dirty="0">
                <a:latin typeface="+mj-lt"/>
              </a:rPr>
              <a:t>FIFTH SEAL:	Martyred souls under the altar in white robes are asking for vengeance 	and were told it would be just “a little longer”</a:t>
            </a:r>
          </a:p>
          <a:p>
            <a:pPr marL="342900" indent="-342900">
              <a:spcAft>
                <a:spcPts val="500"/>
              </a:spcAft>
              <a:buFont typeface="Arial" panose="020B0604020202020204" pitchFamily="34" charset="0"/>
              <a:buChar char="•"/>
              <a:tabLst>
                <a:tab pos="2290763" algn="l"/>
              </a:tabLst>
            </a:pPr>
            <a:r>
              <a:rPr lang="en-US" sz="2400" b="1" dirty="0">
                <a:latin typeface="+mj-lt"/>
              </a:rPr>
              <a:t>SIXTH SEAL:	The “little longer” has passed and the great day of wrath has come. 		One final question to be answered, “Who will be able to stand?”  The 	answer show in next chapter. It is those who have been washed in the 	blood of Jesus. God’s wrath will not be poured out upon them for they 	have “the seal of God,” place on them before His wrath is poured out</a:t>
            </a:r>
          </a:p>
          <a:p>
            <a:pPr marL="342900" indent="-342900">
              <a:spcAft>
                <a:spcPts val="500"/>
              </a:spcAft>
              <a:buFont typeface="Arial" panose="020B0604020202020204" pitchFamily="34" charset="0"/>
              <a:buChar char="•"/>
              <a:tabLst>
                <a:tab pos="2290763" algn="l"/>
              </a:tabLst>
            </a:pPr>
            <a:r>
              <a:rPr lang="en-US" sz="2400" b="1" dirty="0">
                <a:latin typeface="+mj-lt"/>
              </a:rPr>
              <a:t>SEVENTH SEAL:     Silence and then the wrath is poured out from heaven! (chapter 8)</a:t>
            </a:r>
          </a:p>
          <a:p>
            <a:pPr marL="342900" indent="-342900">
              <a:buFont typeface="Arial" panose="020B0604020202020204" pitchFamily="34" charset="0"/>
              <a:buChar char="•"/>
              <a:tabLst>
                <a:tab pos="2632075" algn="l"/>
              </a:tabLst>
            </a:pPr>
            <a:endParaRPr lang="en-US" sz="2200" b="1" i="1" dirty="0">
              <a:latin typeface="+mj-lt"/>
            </a:endParaRPr>
          </a:p>
        </p:txBody>
      </p:sp>
    </p:spTree>
    <p:extLst>
      <p:ext uri="{BB962C8B-B14F-4D97-AF65-F5344CB8AC3E}">
        <p14:creationId xmlns:p14="http://schemas.microsoft.com/office/powerpoint/2010/main" val="2241867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6  So the seven angels who had the seven trumpets prepared themselves to sound. </a:t>
            </a:r>
          </a:p>
          <a:p>
            <a:pPr algn="just"/>
            <a:r>
              <a:rPr lang="en-US" sz="2100" b="1" dirty="0">
                <a:solidFill>
                  <a:schemeClr val="bg1"/>
                </a:solidFill>
                <a:latin typeface="+mj-lt"/>
              </a:rPr>
              <a:t> 7  The first angel sounded: And hail and fire followed, mingled with blood, and they were thrown to the earth. And a third of the trees were burned up, and all green grass was burned up. </a:t>
            </a:r>
          </a:p>
          <a:p>
            <a:pPr algn="just"/>
            <a:r>
              <a:rPr lang="en-US" sz="2100" b="1" dirty="0">
                <a:solidFill>
                  <a:schemeClr val="bg1"/>
                </a:solidFill>
                <a:latin typeface="+mj-lt"/>
              </a:rPr>
              <a:t> 8  Then the </a:t>
            </a:r>
            <a:r>
              <a:rPr lang="en-US" sz="2100" b="1" dirty="0">
                <a:solidFill>
                  <a:srgbClr val="FFFF00"/>
                </a:solidFill>
                <a:latin typeface="+mj-lt"/>
              </a:rPr>
              <a:t>second angel sounded</a:t>
            </a:r>
            <a:r>
              <a:rPr lang="en-US" sz="2100" b="1" dirty="0">
                <a:solidFill>
                  <a:schemeClr val="bg1"/>
                </a:solidFill>
                <a:latin typeface="+mj-lt"/>
              </a:rPr>
              <a:t>: And something like a </a:t>
            </a:r>
            <a:r>
              <a:rPr lang="en-US" sz="2100" b="1" dirty="0">
                <a:solidFill>
                  <a:srgbClr val="FFFF00"/>
                </a:solidFill>
                <a:latin typeface="+mj-lt"/>
              </a:rPr>
              <a:t>great mountain burning with fire was thrown into the sea</a:t>
            </a:r>
            <a:r>
              <a:rPr lang="en-US" sz="2100" b="1" dirty="0">
                <a:solidFill>
                  <a:schemeClr val="bg1"/>
                </a:solidFill>
                <a:latin typeface="+mj-lt"/>
              </a:rPr>
              <a:t>, and </a:t>
            </a:r>
            <a:r>
              <a:rPr lang="en-US" sz="2100" b="1" dirty="0">
                <a:solidFill>
                  <a:srgbClr val="FFFF00"/>
                </a:solidFill>
                <a:latin typeface="+mj-lt"/>
              </a:rPr>
              <a:t>a third </a:t>
            </a:r>
            <a:r>
              <a:rPr lang="en-US" sz="2100" b="1" dirty="0">
                <a:solidFill>
                  <a:schemeClr val="bg1"/>
                </a:solidFill>
                <a:latin typeface="+mj-lt"/>
              </a:rPr>
              <a:t>of the sea became blood. </a:t>
            </a:r>
          </a:p>
          <a:p>
            <a:pPr algn="just"/>
            <a:r>
              <a:rPr lang="en-US" sz="2100" b="1" dirty="0">
                <a:solidFill>
                  <a:schemeClr val="bg1"/>
                </a:solidFill>
                <a:latin typeface="+mj-lt"/>
              </a:rPr>
              <a:t> 9  And </a:t>
            </a:r>
            <a:r>
              <a:rPr lang="en-US" sz="2100" b="1" dirty="0">
                <a:solidFill>
                  <a:srgbClr val="FFFF00"/>
                </a:solidFill>
                <a:latin typeface="+mj-lt"/>
              </a:rPr>
              <a:t>a third </a:t>
            </a:r>
            <a:r>
              <a:rPr lang="en-US" sz="2100" b="1" dirty="0">
                <a:solidFill>
                  <a:schemeClr val="bg1"/>
                </a:solidFill>
                <a:latin typeface="+mj-lt"/>
              </a:rPr>
              <a:t>of the living creatures in the sea died, </a:t>
            </a:r>
            <a:r>
              <a:rPr lang="en-US" sz="2100" b="1" dirty="0">
                <a:solidFill>
                  <a:srgbClr val="FFFF00"/>
                </a:solidFill>
                <a:latin typeface="+mj-lt"/>
              </a:rPr>
              <a:t>and a third </a:t>
            </a:r>
            <a:r>
              <a:rPr lang="en-US" sz="2100" b="1" dirty="0">
                <a:solidFill>
                  <a:schemeClr val="bg1"/>
                </a:solidFill>
                <a:latin typeface="+mj-lt"/>
              </a:rPr>
              <a:t>of the ships were destroyed.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endParaRPr lang="en-US" sz="2200" b="1" i="1" dirty="0">
              <a:latin typeface="+mj-lt"/>
            </a:endParaRPr>
          </a:p>
        </p:txBody>
      </p:sp>
    </p:spTree>
    <p:extLst>
      <p:ext uri="{BB962C8B-B14F-4D97-AF65-F5344CB8AC3E}">
        <p14:creationId xmlns:p14="http://schemas.microsoft.com/office/powerpoint/2010/main" val="3906350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10  Then </a:t>
            </a:r>
            <a:r>
              <a:rPr lang="en-US" sz="2100" b="1" dirty="0">
                <a:solidFill>
                  <a:srgbClr val="FFFF00"/>
                </a:solidFill>
                <a:latin typeface="+mj-lt"/>
              </a:rPr>
              <a:t>the third angel sounded</a:t>
            </a:r>
            <a:r>
              <a:rPr lang="en-US" sz="2100" b="1" dirty="0">
                <a:solidFill>
                  <a:schemeClr val="bg1"/>
                </a:solidFill>
                <a:latin typeface="+mj-lt"/>
              </a:rPr>
              <a:t>: And </a:t>
            </a:r>
            <a:r>
              <a:rPr lang="en-US" sz="2100" b="1" dirty="0">
                <a:solidFill>
                  <a:srgbClr val="FFFF00"/>
                </a:solidFill>
                <a:latin typeface="+mj-lt"/>
              </a:rPr>
              <a:t>a great star </a:t>
            </a:r>
            <a:r>
              <a:rPr lang="en-US" sz="2100" b="1" dirty="0">
                <a:solidFill>
                  <a:schemeClr val="bg1"/>
                </a:solidFill>
                <a:latin typeface="+mj-lt"/>
              </a:rPr>
              <a:t>fell from heaven, burning </a:t>
            </a:r>
            <a:r>
              <a:rPr lang="en-US" sz="2100" b="1" dirty="0">
                <a:solidFill>
                  <a:srgbClr val="FFFF00"/>
                </a:solidFill>
                <a:latin typeface="+mj-lt"/>
              </a:rPr>
              <a:t>like a</a:t>
            </a:r>
            <a:r>
              <a:rPr lang="en-US" sz="2100" b="1" dirty="0">
                <a:solidFill>
                  <a:schemeClr val="bg1"/>
                </a:solidFill>
                <a:latin typeface="+mj-lt"/>
              </a:rPr>
              <a:t> torch, and it fell on a third of the rivers and on the springs of water. </a:t>
            </a:r>
          </a:p>
          <a:p>
            <a:pPr algn="just"/>
            <a:r>
              <a:rPr lang="en-US" sz="2100" b="1" dirty="0">
                <a:solidFill>
                  <a:schemeClr val="bg1"/>
                </a:solidFill>
                <a:latin typeface="+mj-lt"/>
              </a:rPr>
              <a:t> 11  The name of the star is Wormwood. A third of the waters became </a:t>
            </a:r>
            <a:r>
              <a:rPr lang="en-US" sz="2100" b="1" dirty="0">
                <a:solidFill>
                  <a:srgbClr val="FFFF00"/>
                </a:solidFill>
                <a:latin typeface="+mj-lt"/>
              </a:rPr>
              <a:t>wormwood</a:t>
            </a:r>
            <a:r>
              <a:rPr lang="en-US" sz="2100" b="1" dirty="0">
                <a:solidFill>
                  <a:schemeClr val="bg1"/>
                </a:solidFill>
                <a:latin typeface="+mj-lt"/>
              </a:rPr>
              <a:t>, and </a:t>
            </a:r>
            <a:r>
              <a:rPr lang="en-US" sz="2100" b="1" dirty="0">
                <a:solidFill>
                  <a:srgbClr val="FFFF00"/>
                </a:solidFill>
                <a:latin typeface="+mj-lt"/>
              </a:rPr>
              <a:t>many men died from the water</a:t>
            </a:r>
            <a:r>
              <a:rPr lang="en-US" sz="2100" b="1" dirty="0">
                <a:solidFill>
                  <a:schemeClr val="bg1"/>
                </a:solidFill>
                <a:latin typeface="+mj-lt"/>
              </a:rPr>
              <a:t>, because it was made bitter.</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p>
          <a:p>
            <a:pPr marL="342900" indent="-342900">
              <a:buFont typeface="Arial" panose="020B0604020202020204" pitchFamily="34" charset="0"/>
              <a:buChar char="•"/>
              <a:tabLst>
                <a:tab pos="2286000" algn="l"/>
              </a:tabLst>
            </a:pPr>
            <a:r>
              <a:rPr lang="en-US" sz="2200" b="1" dirty="0">
                <a:latin typeface="+mj-lt"/>
              </a:rPr>
              <a:t>Third trumpet—1/3 of waters judged (</a:t>
            </a:r>
            <a:r>
              <a:rPr lang="en-US" sz="2200" b="1" dirty="0" err="1">
                <a:latin typeface="+mj-lt"/>
              </a:rPr>
              <a:t>wormword</a:t>
            </a:r>
            <a:r>
              <a:rPr lang="en-US" sz="2200" b="1" dirty="0">
                <a:latin typeface="+mj-lt"/>
              </a:rPr>
              <a:t>=bitter)</a:t>
            </a:r>
            <a:endParaRPr lang="en-US" sz="2200" b="1" i="1" dirty="0">
              <a:latin typeface="+mj-lt"/>
            </a:endParaRPr>
          </a:p>
        </p:txBody>
      </p:sp>
    </p:spTree>
    <p:extLst>
      <p:ext uri="{BB962C8B-B14F-4D97-AF65-F5344CB8AC3E}">
        <p14:creationId xmlns:p14="http://schemas.microsoft.com/office/powerpoint/2010/main" val="222598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10  Then the third angel sounded: And a great star fell from heaven, burning like a torch, and it fell on a third of the rivers and on the springs of water. </a:t>
            </a:r>
          </a:p>
          <a:p>
            <a:pPr algn="just"/>
            <a:r>
              <a:rPr lang="en-US" sz="2100" b="1" dirty="0">
                <a:solidFill>
                  <a:schemeClr val="bg1"/>
                </a:solidFill>
                <a:latin typeface="+mj-lt"/>
              </a:rPr>
              <a:t> 11  The name of the star is Wormwood. A third of the waters became wormwood, and many men died from the water, because it was made bitter. </a:t>
            </a:r>
          </a:p>
          <a:p>
            <a:pPr algn="just"/>
            <a:r>
              <a:rPr lang="en-US" sz="2100" b="1" dirty="0">
                <a:solidFill>
                  <a:schemeClr val="bg1"/>
                </a:solidFill>
                <a:latin typeface="+mj-lt"/>
              </a:rPr>
              <a:t> 12  </a:t>
            </a:r>
            <a:r>
              <a:rPr lang="en-US" sz="2100" b="1" dirty="0">
                <a:solidFill>
                  <a:srgbClr val="FFFF00"/>
                </a:solidFill>
                <a:latin typeface="+mj-lt"/>
              </a:rPr>
              <a:t>Then the fourth angel sounded</a:t>
            </a:r>
            <a:r>
              <a:rPr lang="en-US" sz="2100" b="1" dirty="0">
                <a:solidFill>
                  <a:schemeClr val="bg1"/>
                </a:solidFill>
                <a:latin typeface="+mj-lt"/>
              </a:rPr>
              <a:t>: And </a:t>
            </a:r>
            <a:r>
              <a:rPr lang="en-US" sz="2100" b="1" dirty="0">
                <a:solidFill>
                  <a:srgbClr val="FFFF00"/>
                </a:solidFill>
                <a:latin typeface="+mj-lt"/>
              </a:rPr>
              <a:t>a third of the sun was struck, a third of the moon</a:t>
            </a:r>
            <a:r>
              <a:rPr lang="en-US" sz="2100" b="1" dirty="0">
                <a:solidFill>
                  <a:schemeClr val="bg1"/>
                </a:solidFill>
                <a:latin typeface="+mj-lt"/>
              </a:rPr>
              <a:t>, and a </a:t>
            </a:r>
            <a:r>
              <a:rPr lang="en-US" sz="2100" b="1" dirty="0">
                <a:solidFill>
                  <a:srgbClr val="FFFF00"/>
                </a:solidFill>
                <a:latin typeface="+mj-lt"/>
              </a:rPr>
              <a:t>third of the stars</a:t>
            </a:r>
            <a:r>
              <a:rPr lang="en-US" sz="2100" b="1" dirty="0">
                <a:solidFill>
                  <a:schemeClr val="bg1"/>
                </a:solidFill>
                <a:latin typeface="+mj-lt"/>
              </a:rPr>
              <a:t>, so that a third of them were darkened. A third of the day did not shine, and likewise the night. </a:t>
            </a:r>
          </a:p>
          <a:p>
            <a:pPr algn="just"/>
            <a:r>
              <a:rPr lang="en-US" sz="2100" b="1" dirty="0">
                <a:solidFill>
                  <a:schemeClr val="bg1"/>
                </a:solidFill>
                <a:latin typeface="+mj-lt"/>
              </a:rPr>
              <a:t> 13  And I looked, and I heard </a:t>
            </a:r>
            <a:r>
              <a:rPr lang="en-US" sz="2100" b="1" dirty="0">
                <a:solidFill>
                  <a:srgbClr val="FFFF00"/>
                </a:solidFill>
                <a:latin typeface="+mj-lt"/>
              </a:rPr>
              <a:t>an angel flying </a:t>
            </a:r>
            <a:r>
              <a:rPr lang="en-US" sz="2100" b="1" dirty="0">
                <a:solidFill>
                  <a:schemeClr val="bg1"/>
                </a:solidFill>
                <a:latin typeface="+mj-lt"/>
              </a:rPr>
              <a:t>through the midst of heaven, saying with a loud voice, "</a:t>
            </a:r>
            <a:r>
              <a:rPr lang="en-US" sz="2100" b="1" dirty="0">
                <a:solidFill>
                  <a:srgbClr val="FFFF00"/>
                </a:solidFill>
                <a:latin typeface="+mj-lt"/>
              </a:rPr>
              <a:t>Woe, woe, woe </a:t>
            </a:r>
            <a:r>
              <a:rPr lang="en-US" sz="2100" b="1" dirty="0">
                <a:solidFill>
                  <a:schemeClr val="bg1"/>
                </a:solidFill>
                <a:latin typeface="+mj-lt"/>
              </a:rPr>
              <a:t>to the inhabitants of the earth, because of the </a:t>
            </a:r>
            <a:r>
              <a:rPr lang="en-US" sz="2100" b="1" dirty="0">
                <a:solidFill>
                  <a:srgbClr val="FFFF00"/>
                </a:solidFill>
                <a:latin typeface="+mj-lt"/>
              </a:rPr>
              <a:t>remaining blasts of the trumpet of the three angels </a:t>
            </a:r>
            <a:r>
              <a:rPr lang="en-US" sz="2100" b="1" dirty="0">
                <a:solidFill>
                  <a:schemeClr val="bg1"/>
                </a:solidFill>
                <a:latin typeface="+mj-lt"/>
              </a:rPr>
              <a:t>who are about to sound!“</a:t>
            </a: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81642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p>
          <a:p>
            <a:pPr marL="342900" indent="-342900">
              <a:buFont typeface="Arial" panose="020B0604020202020204" pitchFamily="34" charset="0"/>
              <a:buChar char="•"/>
              <a:tabLst>
                <a:tab pos="2286000" algn="l"/>
              </a:tabLst>
            </a:pPr>
            <a:r>
              <a:rPr lang="en-US" sz="2200" b="1" dirty="0">
                <a:latin typeface="+mj-lt"/>
              </a:rPr>
              <a:t>Third trumpet—1/3 of waters judged (</a:t>
            </a:r>
            <a:r>
              <a:rPr lang="en-US" sz="2200" b="1" dirty="0" err="1">
                <a:latin typeface="+mj-lt"/>
              </a:rPr>
              <a:t>wormword</a:t>
            </a:r>
            <a:r>
              <a:rPr lang="en-US" sz="2200" b="1" dirty="0">
                <a:latin typeface="+mj-lt"/>
              </a:rPr>
              <a:t>=bitter)</a:t>
            </a:r>
          </a:p>
          <a:p>
            <a:pPr marL="342900" indent="-342900">
              <a:buFont typeface="Arial" panose="020B0604020202020204" pitchFamily="34" charset="0"/>
              <a:buChar char="•"/>
              <a:tabLst>
                <a:tab pos="2286000" algn="l"/>
              </a:tabLst>
            </a:pPr>
            <a:r>
              <a:rPr lang="en-US" sz="2200" b="1" dirty="0">
                <a:latin typeface="+mj-lt"/>
              </a:rPr>
              <a:t>Fourth trumpet—1/3 of heavenly bodies darkened, day and night. Then an angel flies through heaven warning of the anguish of the three final trumpets</a:t>
            </a:r>
            <a:endParaRPr lang="en-US" sz="2200" b="1" i="1" dirty="0">
              <a:latin typeface="+mj-lt"/>
            </a:endParaRPr>
          </a:p>
        </p:txBody>
      </p:sp>
    </p:spTree>
    <p:extLst>
      <p:ext uri="{BB962C8B-B14F-4D97-AF65-F5344CB8AC3E}">
        <p14:creationId xmlns:p14="http://schemas.microsoft.com/office/powerpoint/2010/main" val="4121758827"/>
      </p:ext>
    </p:extLst>
  </p:cSld>
  <p:clrMapOvr>
    <a:masterClrMapping/>
  </p:clrMapOvr>
</p:sld>
</file>

<file path=ppt/theme/theme1.xml><?xml version="1.0" encoding="utf-8"?>
<a:theme xmlns:a="http://schemas.openxmlformats.org/drawingml/2006/main" name="Revelati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TotalTime>
  <Words>7059</Words>
  <Application>Microsoft Office PowerPoint</Application>
  <PresentationFormat>Widescreen</PresentationFormat>
  <Paragraphs>432</Paragraphs>
  <Slides>34</Slides>
  <Notes>34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Revelation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Operator</cp:lastModifiedBy>
  <cp:revision>397</cp:revision>
  <cp:lastPrinted>2019-08-20T18:44:03Z</cp:lastPrinted>
  <dcterms:modified xsi:type="dcterms:W3CDTF">2020-03-08T13:46:52Z</dcterms:modified>
</cp:coreProperties>
</file>