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D8073D75-F573-4017-EF2F-72DD62740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74D20399-9041-0B52-1F07-D7C94F4FE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0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feet in water&#10;&#10;Description automatically generated">
            <a:extLst>
              <a:ext uri="{FF2B5EF4-FFF2-40B4-BE49-F238E27FC236}">
                <a16:creationId xmlns:a16="http://schemas.microsoft.com/office/drawing/2014/main" id="{BEB1FA2B-7CD7-8C51-3A3D-B7611349D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B62F492-8621-5E2E-B8A8-713D35894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2" b="34545"/>
          <a:stretch/>
        </p:blipFill>
        <p:spPr>
          <a:xfrm>
            <a:off x="504" y="1745674"/>
            <a:ext cx="12190992" cy="2743200"/>
          </a:xfrm>
          <a:prstGeom prst="rect">
            <a:avLst/>
          </a:prstGeom>
        </p:spPr>
      </p:pic>
      <p:pic>
        <p:nvPicPr>
          <p:cNvPr id="4" name="Picture 3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2D281AB3-1CB5-7C91-D7BE-B87C55823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Jews placed great emphasis on genealogical records throughout the O.T.</a:t>
            </a:r>
          </a:p>
          <a:p>
            <a:r>
              <a:rPr lang="en-US" dirty="0"/>
              <a:t>The Jews were not necessarily concerned with every name (Matt. 22:41-42)</a:t>
            </a:r>
          </a:p>
          <a:p>
            <a:r>
              <a:rPr lang="en-US" dirty="0"/>
              <a:t>The genealogy of Jesus is recorded in Matthew 1:1-17 and Luke 3:23-38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F8D146C-B7AD-66BE-EF72-D2F0615D6E1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15975" y="2563727"/>
            <a:ext cx="10922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184F3219-A40B-85B7-AB9E-0C5F49C16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643102"/>
            <a:ext cx="0" cy="41767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1B0D58D-436C-AC77-1848-898832FD3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2995527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C10E59C5-266A-88EA-C592-DE2C233B5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3343190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6561704A-B2D2-A965-8723-CF81E631E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3690852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BE40924-E7EC-3BCD-EC87-C48730755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4038515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69AD0738-2538-14A4-D059-695572DEC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4384590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85BFF07F-74EF-5220-1E37-7BB9B9612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4732252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8A87016-17CA-F17E-502D-82D4EDF79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5078327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73C793F8-7507-E8CB-B4DA-183D73BFB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5425990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1845650F-0CC5-5085-5E5D-2705BFFF8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5773652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F78A9DF0-E335-29F7-2D52-69199DC01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6119727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05128130-57A0-D532-1B06-143519D3A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6467390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E97FAF9F-5E32-4545-5834-EF44565EA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913" y="2643102"/>
            <a:ext cx="0" cy="41767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11737DC2-3635-1E73-B52D-83F19BB31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23688" y="2643102"/>
            <a:ext cx="0" cy="41767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0B597D21-657B-89A3-F624-877AC8E3B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2649452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4FE62765-A9F9-23C2-878C-EF82B0FE4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563" y="6813465"/>
            <a:ext cx="109124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943B54B-8EEE-FAA1-BA48-06A6FCC3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2644690"/>
            <a:ext cx="1831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1:1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0E79F77E-A1CC-4285-B20D-132E77D4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644690"/>
            <a:ext cx="2349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E476294B-96A1-EF31-263C-59B07EF9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644690"/>
            <a:ext cx="431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D00F5561-D1C7-1759-F7D6-5DD8CE1A1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644690"/>
            <a:ext cx="1303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3:23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8BFCE52-E269-62D1-55F4-3C70ACD5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713" y="2644690"/>
            <a:ext cx="2333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4670360-F08B-333D-2F91-4AD76B35E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2644690"/>
            <a:ext cx="431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099D963-32AF-9B6E-D043-8030D357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2993940"/>
            <a:ext cx="3411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At the beginning of his book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F035606B-1F61-B5EE-F6FB-52BFF2B4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49" y="2993940"/>
            <a:ext cx="4781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At the beginning of Jesus’ ministry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0E6F6887-97D7-002E-4F16-C06E3C90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3341602"/>
            <a:ext cx="26304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Begins with Abraham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808F8CA2-FCDD-89B8-3DEE-74008FD2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341602"/>
            <a:ext cx="22431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Begins with Adam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D801C86E-D16C-27A8-8595-47A5C71A8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3687677"/>
            <a:ext cx="36140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Shows Jesus’ kinship with Jews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765EBEF4-E11B-4C1A-8020-92C7056F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687677"/>
            <a:ext cx="42087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Shows </a:t>
            </a:r>
            <a:r>
              <a:rPr lang="en-US" altLang="en-US" sz="2200" b="1">
                <a:solidFill>
                  <a:srgbClr val="FFFFFF"/>
                </a:solidFill>
                <a:latin typeface="Calibri" panose="020F0502020204030204" pitchFamily="34" charset="0"/>
              </a:rPr>
              <a:t>Jesus’ kinship 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with all people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CB323E72-CCAC-02C4-A2A8-C8A5FCFC5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035340"/>
            <a:ext cx="3987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Records 40 names,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including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F2ECA699-8C9E-30F3-3AFB-D52C78A1D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035340"/>
            <a:ext cx="3987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Records 76 names,</a:t>
            </a:r>
            <a:r>
              <a:rPr lang="en-US" altLang="en-US" sz="2200" b="1" dirty="0">
                <a:solidFill>
                  <a:srgbClr val="FFFFFF"/>
                </a:solidFill>
                <a:latin typeface="Calibri" panose="020F0502020204030204" pitchFamily="34" charset="0"/>
              </a:rPr>
              <a:t> including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2F74BDB7-73D8-EBF0-E7BC-011B2398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383002"/>
            <a:ext cx="22923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Legal line through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32A77C9F-C93F-B51C-7B39-700AA078C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4383002"/>
            <a:ext cx="9429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Joseph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A3CF8E15-058F-CCD0-5E32-5A5D520CA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383002"/>
            <a:ext cx="2568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Natural line through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498EF73C-0F2B-3B10-288C-E3F92E8C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4383002"/>
            <a:ext cx="7635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B277F695-DE0E-A8E6-023C-4CE46AD8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4729077"/>
            <a:ext cx="29368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Emphasizes His kingship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9BFD8D34-6E99-EDC8-E990-9608B8A5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4729077"/>
            <a:ext cx="3086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Emphasizes His humanity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3E6C468-A9DF-8BE4-1FB9-015846B7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076740"/>
            <a:ext cx="36195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 from Joseph’s viewpoint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B2A6E706-CEC2-AAD0-44F6-6DCAC376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5076740"/>
            <a:ext cx="3438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 from Mary’s viewpoint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EA9CD431-0C70-FE26-D3EA-2173D78C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421227"/>
            <a:ext cx="3375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“Begot” = biologically bring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5E6247DE-AD84-9462-D718-9EA9C04E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38" y="5421227"/>
            <a:ext cx="7350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forth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2718CDC5-5E3F-6D4B-3B64-58DBB3CD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5421227"/>
            <a:ext cx="4435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“son of” = belonging to, coming from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70922E52-DFAB-A632-F102-5762AF0A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770477"/>
            <a:ext cx="44037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“of whom” = feminine; born of 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455C3C00-1D44-9094-9695-ED4FD94A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5770477"/>
            <a:ext cx="39449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“as was supposed” = virgin birth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1DA6FB06-3E90-CE87-81C6-57D8C3992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5770477"/>
            <a:ext cx="1536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established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8B89D83C-DB46-BCAC-0C98-570E5972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588" y="5770477"/>
            <a:ext cx="4302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6AC20A77-2F52-2F25-C591-7BD22CBE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0575" y="5770477"/>
            <a:ext cx="490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DC494AA3-19C0-F187-D395-6C70386A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5388" y="5770477"/>
            <a:ext cx="292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54A67495-E184-94BE-3D60-1E363103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6118140"/>
            <a:ext cx="26368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Joseph = son of Jacob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3">
            <a:extLst>
              <a:ext uri="{FF2B5EF4-FFF2-40B4-BE49-F238E27FC236}">
                <a16:creationId xmlns:a16="http://schemas.microsoft.com/office/drawing/2014/main" id="{E73E2498-7043-5067-C5A0-536BA7418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6118140"/>
            <a:ext cx="36766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Joseph = of Heli, Mary’s father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F3ADB378-A43E-4E1F-39D2-72C0C9ED3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6464215"/>
            <a:ext cx="31861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Jacob = Jesus’ grandfather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id="{C3DD937B-8902-AA45-3795-2817DCFE8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6464215"/>
            <a:ext cx="29924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Heli = Jesus’ grandfather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genealogy helps me tie the Bible together </a:t>
            </a:r>
          </a:p>
          <a:p>
            <a:pPr lvl="1"/>
            <a:r>
              <a:rPr lang="en-US" dirty="0"/>
              <a:t>Jesus being “the Son of Abraham” is the story of the Bible (1:1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Gen. 12:3; 22:18; Gal. 3:8, 16, 18)</a:t>
            </a:r>
          </a:p>
          <a:p>
            <a:pPr lvl="1"/>
            <a:r>
              <a:rPr lang="en-US" dirty="0"/>
              <a:t>Jesus being “the Son of David” is key (1:1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9:27; 12:23; 15:22; 20:30-31; 21:9, 15; 22:41-42)</a:t>
            </a:r>
          </a:p>
          <a:p>
            <a:pPr lvl="1"/>
            <a:r>
              <a:rPr lang="en-US" dirty="0"/>
              <a:t>Jesus fulfilled the O.T. (Luke 24:44) and brought the N.T. (Heb. 9:15-17)</a:t>
            </a:r>
          </a:p>
          <a:p>
            <a:pPr lvl="1"/>
            <a:r>
              <a:rPr lang="en-US" dirty="0"/>
              <a:t>Luke tracing back to Adam proves the Gentiles were in God’s plan from the beginning (Eph. 3:1-11)</a:t>
            </a:r>
          </a:p>
          <a:p>
            <a:r>
              <a:rPr lang="en-US" dirty="0"/>
              <a:t>The genealogy shows me that everyone needs Jesus</a:t>
            </a:r>
          </a:p>
          <a:p>
            <a:pPr lvl="1"/>
            <a:r>
              <a:rPr lang="en-US" dirty="0"/>
              <a:t>Jesus’ family tree was not made up of the best of the best – but some of the worst of the worst</a:t>
            </a:r>
          </a:p>
          <a:p>
            <a:pPr lvl="1"/>
            <a:r>
              <a:rPr lang="en-US" dirty="0"/>
              <a:t>“There is none righteous” (Rom. 3:10; </a:t>
            </a:r>
            <a:r>
              <a:rPr lang="en-US" dirty="0" err="1"/>
              <a:t>Ecc</a:t>
            </a:r>
            <a:r>
              <a:rPr lang="en-US" dirty="0"/>
              <a:t>. 7:20)</a:t>
            </a:r>
          </a:p>
          <a:p>
            <a:pPr lvl="1"/>
            <a:r>
              <a:rPr lang="en-US" dirty="0"/>
              <a:t>Jesus came to “save” from sins (Matt. 1:21), even the worst (1 Tim. 1:15)</a:t>
            </a:r>
          </a:p>
          <a:p>
            <a:r>
              <a:rPr lang="en-US" dirty="0"/>
              <a:t>The genealogy shows me that Jesus has room for everyone</a:t>
            </a:r>
          </a:p>
          <a:p>
            <a:pPr lvl="1"/>
            <a:r>
              <a:rPr lang="en-US" dirty="0"/>
              <a:t>It was highly unusual to include women in genealogical records</a:t>
            </a:r>
          </a:p>
          <a:p>
            <a:pPr lvl="1"/>
            <a:r>
              <a:rPr lang="en-US" dirty="0"/>
              <a:t>The four women listed from the Old Testament were Gentiles (Tamar, Rahab, Ruth, Bathsheba)</a:t>
            </a:r>
          </a:p>
          <a:p>
            <a:pPr lvl="1"/>
            <a:r>
              <a:rPr lang="en-US" dirty="0"/>
              <a:t>Three of the women had checkered sexual pasts (Tamar, Rahab, Bathsheba)</a:t>
            </a:r>
          </a:p>
          <a:p>
            <a:pPr lvl="1"/>
            <a:r>
              <a:rPr lang="en-US" dirty="0"/>
              <a:t>Jesus doesn’t care about your past (Luke 19:9-10)</a:t>
            </a:r>
          </a:p>
          <a:p>
            <a:r>
              <a:rPr lang="en-US" dirty="0"/>
              <a:t>The genealogy shows me that God can and will accomplish His purposes </a:t>
            </a:r>
          </a:p>
          <a:p>
            <a:pPr lvl="1"/>
            <a:r>
              <a:rPr lang="en-US" dirty="0"/>
              <a:t>God’s plan and means are always greater than our fallible efforts (Isa. 55:8-11; 2 Cor. 3:5-6; 4:7; 12:9-10)</a:t>
            </a:r>
          </a:p>
          <a:p>
            <a:pPr lvl="1"/>
            <a:r>
              <a:rPr lang="en-US" dirty="0"/>
              <a:t>God is sovereign, directing affairs for the good of His plan &amp; His people (Gal. 4:4-5; Eph. 1:9-10; Job 42:2)</a:t>
            </a:r>
          </a:p>
        </p:txBody>
      </p:sp>
    </p:spTree>
    <p:extLst>
      <p:ext uri="{BB962C8B-B14F-4D97-AF65-F5344CB8AC3E}">
        <p14:creationId xmlns:p14="http://schemas.microsoft.com/office/powerpoint/2010/main" val="4222722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Jews placed great emphasis on genealogical records throughout the O.T.</a:t>
            </a:r>
          </a:p>
          <a:p>
            <a:r>
              <a:rPr lang="en-US" dirty="0"/>
              <a:t>The Jews were not necessarily concerned with every name (Matt. 22:41-42)</a:t>
            </a:r>
          </a:p>
          <a:p>
            <a:r>
              <a:rPr lang="en-US" dirty="0"/>
              <a:t>The genealogy of Jesus is recorded in Matthew 1:1-17 and Luke 3:23-38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F8F4E6-2B3E-43D1-CD22-DC9EA9ABDBD2}"/>
              </a:ext>
            </a:extLst>
          </p:cNvPr>
          <p:cNvGraphicFramePr>
            <a:graphicFrameLocks noGrp="1"/>
          </p:cNvGraphicFramePr>
          <p:nvPr/>
        </p:nvGraphicFramePr>
        <p:xfrm>
          <a:off x="827039" y="2617944"/>
          <a:ext cx="10898236" cy="4163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1736">
                  <a:extLst>
                    <a:ext uri="{9D8B030D-6E8A-4147-A177-3AD203B41FA5}">
                      <a16:colId xmlns:a16="http://schemas.microsoft.com/office/drawing/2014/main" val="136069726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1824935913"/>
                    </a:ext>
                  </a:extLst>
                </a:gridCol>
              </a:tblGrid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MATTHEW 1:1-17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LUKE 3:23-38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006046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beginning of his book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Jesus’ baptism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88394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Begins with Abraham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Begins with Adam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381060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Shows kinship with Jews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Shows kinship with all people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30876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Records 40 names to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Records 76 names to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936663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line through Joseph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line through 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478893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Emphasizes His kingship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Emphasizes His humanity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813172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 from Joseph’s viewpoint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 from Mary’s viewpoint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163051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“Begot” = biologically bring forth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“son of” = belonging to, coming from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379888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“of whom” = feminine; born of Mary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“as was supposed” = virgin birth established in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ch.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51178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Joseph = son of Jacob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Joseph = of Heli, Mary’s father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949543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Jacob = Jesus’ grandfather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Heli = Jesus’ grandfather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9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721</Words>
  <Application>Microsoft Office PowerPoint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2024-12-31T23:52:29Z</dcterms:created>
  <dcterms:modified xsi:type="dcterms:W3CDTF">2025-01-26T22:24:23Z</dcterms:modified>
</cp:coreProperties>
</file>