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1440" r:id="rId2"/>
    <p:sldId id="1900" r:id="rId3"/>
    <p:sldId id="1903" r:id="rId4"/>
    <p:sldId id="1946" r:id="rId5"/>
    <p:sldId id="1947" r:id="rId6"/>
    <p:sldId id="1948" r:id="rId7"/>
    <p:sldId id="1949" r:id="rId8"/>
    <p:sldId id="1913" r:id="rId9"/>
    <p:sldId id="1914" r:id="rId10"/>
    <p:sldId id="1836" r:id="rId11"/>
    <p:sldId id="1904" r:id="rId12"/>
    <p:sldId id="1915" r:id="rId13"/>
    <p:sldId id="1911" r:id="rId14"/>
    <p:sldId id="1906" r:id="rId15"/>
    <p:sldId id="1912" r:id="rId16"/>
    <p:sldId id="1910" r:id="rId17"/>
    <p:sldId id="1905" r:id="rId18"/>
    <p:sldId id="1925" r:id="rId19"/>
    <p:sldId id="1927" r:id="rId20"/>
    <p:sldId id="1929" r:id="rId21"/>
    <p:sldId id="1930" r:id="rId22"/>
    <p:sldId id="1931" r:id="rId23"/>
    <p:sldId id="1933" r:id="rId24"/>
    <p:sldId id="1934" r:id="rId25"/>
    <p:sldId id="1936" r:id="rId26"/>
    <p:sldId id="1939" r:id="rId27"/>
    <p:sldId id="1942" r:id="rId28"/>
    <p:sldId id="1943" r:id="rId29"/>
    <p:sldId id="1944" r:id="rId30"/>
    <p:sldId id="1945" r:id="rId31"/>
    <p:sldId id="1445" r:id="rId32"/>
    <p:sldId id="1831" r:id="rId33"/>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A1A"/>
    <a:srgbClr val="4472C4"/>
    <a:srgbClr val="F1EB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horzBarState="maximized">
    <p:restoredLeft sz="34580" autoAdjust="0"/>
    <p:restoredTop sz="86410" autoAdjust="0"/>
  </p:normalViewPr>
  <p:slideViewPr>
    <p:cSldViewPr snapToGrid="0">
      <p:cViewPr varScale="1">
        <p:scale>
          <a:sx n="92" d="100"/>
          <a:sy n="92" d="100"/>
        </p:scale>
        <p:origin x="108" y="444"/>
      </p:cViewPr>
      <p:guideLst>
        <p:guide orient="horz" pos="2160"/>
        <p:guide pos="386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128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981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461AC7EF-01E4-656C-BD4A-09F02CB97E66}"/>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47A39E3C-BE87-0A01-3080-2365EFD5DA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14E5AE02-17C4-0289-F753-1AC6E7B329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69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F71AA2C2-16B0-30EF-B3D0-739108561497}"/>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3040D9E7-493F-5544-BA57-2614A02687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9CAED50A-8738-D025-9E88-7339F87FD6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96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59C83500-0777-B844-69BA-D78A60F5662D}"/>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345FCCA1-92DD-08D5-AD0E-B9101A0BB5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DEA7C814-9A72-63CD-A878-738C155141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35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41C75938-1FDA-0B06-EA62-5A010B0CFBD3}"/>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1FFFCB85-0D48-272D-E5FA-4DBA49DF91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7090F64D-FD8B-1A9A-1366-92B23199E2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160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A6891CBB-8226-393C-756E-418F10847593}"/>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088E0572-8123-E17E-7E6C-30C1C849D4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338221A8-6F7D-E471-76BB-A46DCE047E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20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87FA8DFC-76B2-DCFE-191C-F5A4A82DE173}"/>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A71DBA28-0A38-BFD4-7C4E-2FA7FE9AE5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CC2FA3D7-718A-83F2-490B-6D82A0A2A9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51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C8C0859A-C462-4A91-75EE-8A0D488E0465}"/>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40840E12-B80C-A50D-56B6-88F0BB2357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2801FB5C-4953-A83F-FCA0-2AC423ED6A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5320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C30ADFAA-3009-4B99-F836-63253954A9E0}"/>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BB25C7E0-FA04-328F-8EB8-7F42A5FD06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09B4156B-48F9-C360-FD22-3B06EF7ABD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782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79BF581D-89F0-1108-036D-39E0F7BCC424}"/>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A4BF0D26-25B1-2892-6E60-EEE6478685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87E96D50-5B78-55BC-BDFB-9B1EC03C44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008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5972FBF5-76B5-8A90-1ABF-31261B17C6D1}"/>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CBF45C91-477B-AE09-0732-860663DA23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667708C6-E39E-4F27-73D0-EC9C214EAB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896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9DB38F3F-5DAC-4AC1-EF37-5FD4488E5AE4}"/>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C06D009D-152F-F8B4-B156-4BBEBBAB2C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C95D2AA9-67C0-6CC8-A1A6-CB12A64C37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4126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741131E3-2ED3-42E9-9C92-5508391DD768}"/>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2B174BDC-3EEF-511E-9F3F-9C03DF12AF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1769953C-8BAF-11C4-4A0D-1F5DE18DA6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862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5AAA21A0-1430-1099-7089-8718CB47DACD}"/>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92FA905F-08F5-58DF-49DC-CD3B5ACE98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CDC3CF8D-F33C-649E-D50B-C03C5DB747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6993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84999D1A-1A6B-9EE1-2E96-EA7112954E38}"/>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46308831-B4B5-28E8-CC3C-5639A571FD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0459A92D-CAD4-F37A-BC4A-C88D158391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0509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5467699B-D77E-4E9F-6951-E280CE8DC91A}"/>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4573CCA8-69E0-B10E-06AF-B8FDAAAA53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064A0128-8A27-3EB5-BC31-63DF3E2FEB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696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FFFCD567-3481-E5FE-F5E1-4467D8454D59}"/>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E931326D-EB7C-13A2-1746-74812D063C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9FC94068-196E-0F23-981C-06D567C906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984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55FA53B7-F09D-D693-B1B1-A1CA182C46F0}"/>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96DED9B6-AC84-4034-3C41-6E3CC05392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E930D73D-6DFD-E123-0A0C-7F8D48E0A4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354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2F62248E-BE92-0AB1-5819-57415262FBA0}"/>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387B51DC-D4F0-7AB9-1F2B-D2E5256CC5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81348C5E-3FFA-E257-8DBA-4B37D55E6A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403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791E00B2-D2CB-D195-BFDC-CC66FC3D0D5E}"/>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ED10C63A-5793-7383-1A73-5E3955869D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D8B4EF14-A3CA-A204-E4C5-6786D5EFE2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439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D7C40591-6748-F8FE-25C4-CAAF64730ECE}"/>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9B85AAEF-6572-A1FD-BEE4-B6404ACA75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03E3DAE2-46ED-1175-1545-4A61ACE022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43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26C2BBFD-0354-24A1-43D3-E3814BA0E241}"/>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D98900ED-48DC-7660-1165-0A70B8B03E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D72F0E2C-9C44-8F40-BBDC-7C8FE9DC7B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613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2269863B-9DDA-936F-D913-6ED59C260635}"/>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94F91145-E07A-70CF-F78A-7CD15DAE73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5C0D88F5-AC8C-A030-26A4-C182EAF1A1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0938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563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56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379D491B-3247-53FD-B002-EB4C03CF5B6B}"/>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B1F00939-404D-05E0-C1C9-00AF769AC6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0E167A33-1479-75B4-BE9B-DD1E3E4159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40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770F8335-B713-8AF0-E22F-4F0032A203E6}"/>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049C36CA-EA5A-D7CF-6988-50FCADA19B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E9827051-69F8-C098-C9F0-402E6CE37F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844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0A886736-34F4-1120-94C1-D4682986CFBE}"/>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DD64FE65-C3D3-CD11-8E50-FA39F93AE2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D06111BC-62DD-C1CE-FE77-7718EB7033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50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442CE60B-7D61-AE0A-4FCA-3CF5F015FCF9}"/>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77EE389E-8336-9707-682E-FBC55D5201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C564AD00-798B-12E2-08FB-678D51EF1A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326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29C76973-167F-A768-4771-A39EA7555C16}"/>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35A6C0F9-2BD6-B192-5CBB-FA0DD436D9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A8862B52-E721-DC04-FA83-507A2FA90D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162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A2E47140-9585-8007-A603-976637D6453C}"/>
            </a:ext>
          </a:extLst>
        </p:cNvPr>
        <p:cNvGrpSpPr/>
        <p:nvPr/>
      </p:nvGrpSpPr>
      <p:grpSpPr>
        <a:xfrm>
          <a:off x="0" y="0"/>
          <a:ext cx="0" cy="0"/>
          <a:chOff x="0" y="0"/>
          <a:chExt cx="0" cy="0"/>
        </a:xfrm>
      </p:grpSpPr>
      <p:sp>
        <p:nvSpPr>
          <p:cNvPr id="83" name="Google Shape;83;p2:notes">
            <a:extLst>
              <a:ext uri="{FF2B5EF4-FFF2-40B4-BE49-F238E27FC236}">
                <a16:creationId xmlns:a16="http://schemas.microsoft.com/office/drawing/2014/main" id="{758A0004-7465-749E-4117-D1C7078E49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2:notes">
            <a:extLst>
              <a:ext uri="{FF2B5EF4-FFF2-40B4-BE49-F238E27FC236}">
                <a16:creationId xmlns:a16="http://schemas.microsoft.com/office/drawing/2014/main" id="{92D21FE6-5A6E-D3A8-CD00-86870C90A1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637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046" y="0"/>
            <a:ext cx="12188955" cy="6858000"/>
          </a:xfrm>
          <a:prstGeom prst="rect">
            <a:avLst/>
          </a:prstGeom>
          <a:noFill/>
          <a:ln>
            <a:noFill/>
          </a:ln>
        </p:spPr>
      </p:pic>
      <p:sp>
        <p:nvSpPr>
          <p:cNvPr id="13" name="Google Shape;13;p2"/>
          <p:cNvSpPr txBox="1">
            <a:spLocks noGrp="1"/>
          </p:cNvSpPr>
          <p:nvPr>
            <p:ph type="ctrTitle"/>
          </p:nvPr>
        </p:nvSpPr>
        <p:spPr>
          <a:xfrm>
            <a:off x="365760" y="310896"/>
            <a:ext cx="11430000" cy="2798064"/>
          </a:xfrm>
          <a:prstGeom prst="rect">
            <a:avLst/>
          </a:prstGeom>
          <a:noFill/>
          <a:ln>
            <a:noFill/>
          </a:ln>
        </p:spPr>
        <p:txBody>
          <a:bodyPr spcFirstLastPara="1" wrap="square" lIns="91425" tIns="45700" rIns="91425" bIns="45700" anchor="t" anchorCtr="1"/>
          <a:lstStyle>
            <a:lvl1pPr lvl="0" algn="ctr">
              <a:lnSpc>
                <a:spcPct val="90000"/>
              </a:lnSpc>
              <a:spcBef>
                <a:spcPts val="0"/>
              </a:spcBef>
              <a:spcAft>
                <a:spcPts val="0"/>
              </a:spcAft>
              <a:buClr>
                <a:schemeClr val="lt1"/>
              </a:buClr>
              <a:buSzPts val="7000"/>
              <a:buFont typeface="Cambria"/>
              <a:buNone/>
              <a:defRPr sz="7000">
                <a:solidFill>
                  <a:schemeClr val="lt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6867525" y="6117336"/>
            <a:ext cx="5111115" cy="740664"/>
          </a:xfrm>
          <a:prstGeom prst="rect">
            <a:avLst/>
          </a:prstGeom>
          <a:noFill/>
          <a:ln>
            <a:noFill/>
          </a:ln>
        </p:spPr>
        <p:txBody>
          <a:bodyPr spcFirstLastPara="1" wrap="square" lIns="91425" tIns="45700" rIns="91425" bIns="45700" anchor="ctr" anchorCtr="0"/>
          <a:lstStyle>
            <a:lvl1pPr lvl="0" algn="ctr">
              <a:lnSpc>
                <a:spcPct val="90000"/>
              </a:lnSpc>
              <a:spcBef>
                <a:spcPts val="1000"/>
              </a:spcBef>
              <a:spcAft>
                <a:spcPts val="0"/>
              </a:spcAft>
              <a:buClr>
                <a:schemeClr val="lt1"/>
              </a:buClr>
              <a:buSzPts val="3000"/>
              <a:buNone/>
              <a:defRPr sz="3000" b="1">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17" name="Google Shape;17;p3"/>
          <p:cNvSpPr txBox="1">
            <a:spLocks noGrp="1"/>
          </p:cNvSpPr>
          <p:nvPr>
            <p:ph type="title"/>
          </p:nvPr>
        </p:nvSpPr>
        <p:spPr>
          <a:xfrm>
            <a:off x="2979174" y="299702"/>
            <a:ext cx="8843614" cy="1480767"/>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4400"/>
              <a:buFont typeface="Cambria"/>
              <a:buNone/>
              <a:defRPr b="1">
                <a:solidFill>
                  <a:schemeClr val="lt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540774" y="1780469"/>
            <a:ext cx="11282013" cy="4698989"/>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lt1"/>
              </a:buClr>
              <a:buSzPts val="2800"/>
              <a:buChar char="•"/>
              <a:defRPr b="1">
                <a:solidFill>
                  <a:schemeClr val="lt1"/>
                </a:solidFill>
              </a:defRPr>
            </a:lvl1pPr>
            <a:lvl2pPr marL="914400" lvl="1" indent="-406400" algn="l">
              <a:lnSpc>
                <a:spcPct val="90000"/>
              </a:lnSpc>
              <a:spcBef>
                <a:spcPts val="500"/>
              </a:spcBef>
              <a:spcAft>
                <a:spcPts val="0"/>
              </a:spcAft>
              <a:buClr>
                <a:schemeClr val="lt1"/>
              </a:buClr>
              <a:buSzPts val="2800"/>
              <a:buChar char="•"/>
              <a:defRPr sz="2800" b="1">
                <a:solidFill>
                  <a:schemeClr val="lt1"/>
                </a:solidFill>
              </a:defRPr>
            </a:lvl2pPr>
            <a:lvl3pPr marL="1371600" lvl="2" indent="-355600" algn="l">
              <a:lnSpc>
                <a:spcPct val="90000"/>
              </a:lnSpc>
              <a:spcBef>
                <a:spcPts val="500"/>
              </a:spcBef>
              <a:spcAft>
                <a:spcPts val="0"/>
              </a:spcAft>
              <a:buClr>
                <a:schemeClr val="lt1"/>
              </a:buClr>
              <a:buSzPts val="2000"/>
              <a:buChar char="•"/>
              <a:defRPr b="1">
                <a:solidFill>
                  <a:schemeClr val="lt1"/>
                </a:solidFill>
              </a:defRPr>
            </a:lvl3pPr>
            <a:lvl4pPr marL="1828800" lvl="3" indent="-342900" algn="l">
              <a:lnSpc>
                <a:spcPct val="90000"/>
              </a:lnSpc>
              <a:spcBef>
                <a:spcPts val="500"/>
              </a:spcBef>
              <a:spcAft>
                <a:spcPts val="0"/>
              </a:spcAft>
              <a:buClr>
                <a:schemeClr val="lt1"/>
              </a:buClr>
              <a:buSzPts val="1800"/>
              <a:buChar char="•"/>
              <a:defRPr b="1">
                <a:solidFill>
                  <a:schemeClr val="lt1"/>
                </a:solidFill>
              </a:defRPr>
            </a:lvl4pPr>
            <a:lvl5pPr marL="2286000" lvl="4" indent="-342900" algn="l">
              <a:lnSpc>
                <a:spcPct val="90000"/>
              </a:lnSpc>
              <a:spcBef>
                <a:spcPts val="500"/>
              </a:spcBef>
              <a:spcAft>
                <a:spcPts val="0"/>
              </a:spcAft>
              <a:buClr>
                <a:schemeClr val="lt1"/>
              </a:buClr>
              <a:buSzPts val="1800"/>
              <a:buChar char="•"/>
              <a:defRPr b="1">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366574" y="385367"/>
            <a:ext cx="11430000" cy="1671718"/>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lt1"/>
              </a:buClr>
              <a:buSzPts val="7000"/>
              <a:buFont typeface="Cambria"/>
              <a:buNone/>
            </a:pPr>
            <a:r>
              <a:rPr lang="en-US" sz="6000" b="1" dirty="0"/>
              <a:t>Jesus in Three Words</a:t>
            </a:r>
            <a:endParaRPr sz="5400" dirty="0"/>
          </a:p>
        </p:txBody>
      </p:sp>
      <p:sp>
        <p:nvSpPr>
          <p:cNvPr id="81" name="Google Shape;81;p13"/>
          <p:cNvSpPr txBox="1">
            <a:spLocks noGrp="1"/>
          </p:cNvSpPr>
          <p:nvPr>
            <p:ph type="subTitle" idx="1"/>
          </p:nvPr>
        </p:nvSpPr>
        <p:spPr>
          <a:xfrm>
            <a:off x="7409089" y="6113695"/>
            <a:ext cx="4548187" cy="744305"/>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lt1"/>
              </a:buClr>
              <a:buSzPts val="3000"/>
              <a:buNone/>
            </a:pPr>
            <a:r>
              <a:rPr lang="en-US" sz="3200" dirty="0"/>
              <a:t>Deut. 18:15-19</a:t>
            </a:r>
            <a:endParaRPr sz="3200" dirty="0"/>
          </a:p>
        </p:txBody>
      </p:sp>
    </p:spTree>
    <p:extLst>
      <p:ext uri="{BB962C8B-B14F-4D97-AF65-F5344CB8AC3E}">
        <p14:creationId xmlns:p14="http://schemas.microsoft.com/office/powerpoint/2010/main" val="144361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Prophet</a:t>
            </a:r>
          </a:p>
        </p:txBody>
      </p:sp>
      <p:sp>
        <p:nvSpPr>
          <p:cNvPr id="3" name="TextBox 2">
            <a:extLst>
              <a:ext uri="{FF2B5EF4-FFF2-40B4-BE49-F238E27FC236}">
                <a16:creationId xmlns:a16="http://schemas.microsoft.com/office/drawing/2014/main" id="{4E937A13-9E0B-4A2C-823F-CC456458C534}"/>
              </a:ext>
            </a:extLst>
          </p:cNvPr>
          <p:cNvSpPr txBox="1"/>
          <p:nvPr/>
        </p:nvSpPr>
        <p:spPr>
          <a:xfrm>
            <a:off x="622795" y="1731727"/>
            <a:ext cx="10974120" cy="58477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Prophet</a:t>
            </a:r>
          </a:p>
        </p:txBody>
      </p:sp>
    </p:spTree>
    <p:extLst>
      <p:ext uri="{BB962C8B-B14F-4D97-AF65-F5344CB8AC3E}">
        <p14:creationId xmlns:p14="http://schemas.microsoft.com/office/powerpoint/2010/main" val="1021382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6846BFD5-6C7F-11C3-5B76-0991039C7DCB}"/>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8988E3E3-1262-7062-C27B-79D4D5B85F04}"/>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Prophet</a:t>
            </a:r>
          </a:p>
        </p:txBody>
      </p:sp>
      <p:sp>
        <p:nvSpPr>
          <p:cNvPr id="2" name="Oval 1">
            <a:extLst>
              <a:ext uri="{FF2B5EF4-FFF2-40B4-BE49-F238E27FC236}">
                <a16:creationId xmlns:a16="http://schemas.microsoft.com/office/drawing/2014/main" id="{95BD7804-C7B3-3F6A-50EF-E03175928D21}"/>
              </a:ext>
            </a:extLst>
          </p:cNvPr>
          <p:cNvSpPr/>
          <p:nvPr/>
        </p:nvSpPr>
        <p:spPr>
          <a:xfrm>
            <a:off x="5915318" y="1734208"/>
            <a:ext cx="4679108" cy="4508787"/>
          </a:xfrm>
          <a:prstGeom prst="ellipse">
            <a:avLst/>
          </a:prstGeom>
          <a:noFill/>
          <a:ln w="762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 name="TextBox 3">
            <a:extLst>
              <a:ext uri="{FF2B5EF4-FFF2-40B4-BE49-F238E27FC236}">
                <a16:creationId xmlns:a16="http://schemas.microsoft.com/office/drawing/2014/main" id="{4D85DC72-4B76-EF08-30D6-76196E3BDBB6}"/>
              </a:ext>
            </a:extLst>
          </p:cNvPr>
          <p:cNvSpPr txBox="1"/>
          <p:nvPr/>
        </p:nvSpPr>
        <p:spPr>
          <a:xfrm>
            <a:off x="7361495" y="1881773"/>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GOD</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C8492B9F-061C-022A-CC41-8181FE9F1218}"/>
              </a:ext>
            </a:extLst>
          </p:cNvPr>
          <p:cNvSpPr txBox="1"/>
          <p:nvPr/>
        </p:nvSpPr>
        <p:spPr>
          <a:xfrm>
            <a:off x="7361495" y="5518346"/>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Man</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8" name="TextBox 47">
            <a:extLst>
              <a:ext uri="{FF2B5EF4-FFF2-40B4-BE49-F238E27FC236}">
                <a16:creationId xmlns:a16="http://schemas.microsoft.com/office/drawing/2014/main" id="{E29D5504-62DD-7BAA-1D9C-9B3B7AF1F4E5}"/>
              </a:ext>
            </a:extLst>
          </p:cNvPr>
          <p:cNvSpPr txBox="1"/>
          <p:nvPr/>
        </p:nvSpPr>
        <p:spPr>
          <a:xfrm>
            <a:off x="622795" y="1731727"/>
            <a:ext cx="10974120" cy="58477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Prophet</a:t>
            </a:r>
          </a:p>
        </p:txBody>
      </p:sp>
    </p:spTree>
    <p:extLst>
      <p:ext uri="{BB962C8B-B14F-4D97-AF65-F5344CB8AC3E}">
        <p14:creationId xmlns:p14="http://schemas.microsoft.com/office/powerpoint/2010/main" val="300072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50E43955-59EF-3376-2CEC-B1CA717A4F4F}"/>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1A816EC8-D802-B0EF-5FB9-CE32C146E3F4}"/>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Prophet</a:t>
            </a:r>
          </a:p>
        </p:txBody>
      </p:sp>
      <p:sp>
        <p:nvSpPr>
          <p:cNvPr id="2" name="Oval 1">
            <a:extLst>
              <a:ext uri="{FF2B5EF4-FFF2-40B4-BE49-F238E27FC236}">
                <a16:creationId xmlns:a16="http://schemas.microsoft.com/office/drawing/2014/main" id="{FA2FA1D2-E0EF-DB96-81EC-DA7D103AF6D0}"/>
              </a:ext>
            </a:extLst>
          </p:cNvPr>
          <p:cNvSpPr/>
          <p:nvPr/>
        </p:nvSpPr>
        <p:spPr>
          <a:xfrm>
            <a:off x="5915318" y="1734208"/>
            <a:ext cx="4679108" cy="4508787"/>
          </a:xfrm>
          <a:prstGeom prst="ellipse">
            <a:avLst/>
          </a:prstGeom>
          <a:noFill/>
          <a:ln w="762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 name="TextBox 3">
            <a:extLst>
              <a:ext uri="{FF2B5EF4-FFF2-40B4-BE49-F238E27FC236}">
                <a16:creationId xmlns:a16="http://schemas.microsoft.com/office/drawing/2014/main" id="{2544BF20-DF66-A9EF-BBF0-BE2073FF80CE}"/>
              </a:ext>
            </a:extLst>
          </p:cNvPr>
          <p:cNvSpPr txBox="1"/>
          <p:nvPr/>
        </p:nvSpPr>
        <p:spPr>
          <a:xfrm>
            <a:off x="7361495" y="1881773"/>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GOD</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EE2ACF89-CFFF-0F0B-1FDB-123846872E1B}"/>
              </a:ext>
            </a:extLst>
          </p:cNvPr>
          <p:cNvSpPr txBox="1"/>
          <p:nvPr/>
        </p:nvSpPr>
        <p:spPr>
          <a:xfrm>
            <a:off x="5737652" y="3621230"/>
            <a:ext cx="2103068" cy="584775"/>
          </a:xfrm>
          <a:prstGeom prst="rect">
            <a:avLst/>
          </a:prstGeom>
          <a:noFill/>
        </p:spPr>
        <p:txBody>
          <a:bodyPr wrap="square" rtlCol="0">
            <a:spAutoFit/>
          </a:bodyPr>
          <a:lstStyle/>
          <a:p>
            <a:pPr algn="ct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Prophet</a:t>
            </a:r>
            <a:endParaRPr lang="en-US" sz="16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8" name="Straight Arrow Connector 7">
            <a:extLst>
              <a:ext uri="{FF2B5EF4-FFF2-40B4-BE49-F238E27FC236}">
                <a16:creationId xmlns:a16="http://schemas.microsoft.com/office/drawing/2014/main" id="{52361AF1-04FF-D6EE-1CEE-12CC0049F2B3}"/>
              </a:ext>
            </a:extLst>
          </p:cNvPr>
          <p:cNvCxnSpPr>
            <a:cxnSpLocks/>
            <a:endCxn id="5" idx="0"/>
          </p:cNvCxnSpPr>
          <p:nvPr/>
        </p:nvCxnSpPr>
        <p:spPr>
          <a:xfrm flipH="1">
            <a:off x="6789186" y="2589659"/>
            <a:ext cx="891774" cy="1031571"/>
          </a:xfrm>
          <a:prstGeom prst="straightConnector1">
            <a:avLst/>
          </a:prstGeom>
          <a:ln w="76200">
            <a:solidFill>
              <a:srgbClr val="FA3A1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F8B310-B310-AAD1-E4DD-8E3E74349343}"/>
              </a:ext>
            </a:extLst>
          </p:cNvPr>
          <p:cNvSpPr txBox="1"/>
          <p:nvPr/>
        </p:nvSpPr>
        <p:spPr>
          <a:xfrm>
            <a:off x="7361495" y="5518346"/>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Man</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AEAFA0C3-C615-7E3A-63AC-CEB6C65EF2F2}"/>
              </a:ext>
            </a:extLst>
          </p:cNvPr>
          <p:cNvSpPr txBox="1"/>
          <p:nvPr/>
        </p:nvSpPr>
        <p:spPr>
          <a:xfrm>
            <a:off x="622795" y="1731727"/>
            <a:ext cx="10974120" cy="58477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Prophet</a:t>
            </a:r>
          </a:p>
        </p:txBody>
      </p:sp>
    </p:spTree>
    <p:extLst>
      <p:ext uri="{BB962C8B-B14F-4D97-AF65-F5344CB8AC3E}">
        <p14:creationId xmlns:p14="http://schemas.microsoft.com/office/powerpoint/2010/main" val="2918196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5D80C938-C840-7D05-5641-304047AFC464}"/>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1C6CEA3D-CA1E-3F5B-0EEB-1117A447046A}"/>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Prophet</a:t>
            </a:r>
          </a:p>
        </p:txBody>
      </p:sp>
      <p:sp>
        <p:nvSpPr>
          <p:cNvPr id="2" name="Oval 1">
            <a:extLst>
              <a:ext uri="{FF2B5EF4-FFF2-40B4-BE49-F238E27FC236}">
                <a16:creationId xmlns:a16="http://schemas.microsoft.com/office/drawing/2014/main" id="{30F6FBB2-7941-BD11-2EDA-6C39200C2FA2}"/>
              </a:ext>
            </a:extLst>
          </p:cNvPr>
          <p:cNvSpPr/>
          <p:nvPr/>
        </p:nvSpPr>
        <p:spPr>
          <a:xfrm>
            <a:off x="5915318" y="1734208"/>
            <a:ext cx="4679108" cy="4508787"/>
          </a:xfrm>
          <a:prstGeom prst="ellipse">
            <a:avLst/>
          </a:prstGeom>
          <a:noFill/>
          <a:ln w="762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 name="TextBox 3">
            <a:extLst>
              <a:ext uri="{FF2B5EF4-FFF2-40B4-BE49-F238E27FC236}">
                <a16:creationId xmlns:a16="http://schemas.microsoft.com/office/drawing/2014/main" id="{17FE9934-FB3B-9F45-4A0F-C513587CA9A9}"/>
              </a:ext>
            </a:extLst>
          </p:cNvPr>
          <p:cNvSpPr txBox="1"/>
          <p:nvPr/>
        </p:nvSpPr>
        <p:spPr>
          <a:xfrm>
            <a:off x="7361495" y="1881773"/>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GOD</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7CBFCAE2-8E46-F676-899F-F74374AF69FD}"/>
              </a:ext>
            </a:extLst>
          </p:cNvPr>
          <p:cNvSpPr txBox="1"/>
          <p:nvPr/>
        </p:nvSpPr>
        <p:spPr>
          <a:xfrm>
            <a:off x="5737652" y="3621230"/>
            <a:ext cx="2103068" cy="584775"/>
          </a:xfrm>
          <a:prstGeom prst="rect">
            <a:avLst/>
          </a:prstGeom>
          <a:noFill/>
        </p:spPr>
        <p:txBody>
          <a:bodyPr wrap="square" rtlCol="0">
            <a:spAutoFit/>
          </a:bodyPr>
          <a:lstStyle/>
          <a:p>
            <a:pPr algn="ct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Prophet</a:t>
            </a:r>
            <a:endParaRPr lang="en-US" sz="16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8" name="Straight Arrow Connector 7">
            <a:extLst>
              <a:ext uri="{FF2B5EF4-FFF2-40B4-BE49-F238E27FC236}">
                <a16:creationId xmlns:a16="http://schemas.microsoft.com/office/drawing/2014/main" id="{71088788-C077-F325-0411-E36F07136C40}"/>
              </a:ext>
            </a:extLst>
          </p:cNvPr>
          <p:cNvCxnSpPr>
            <a:cxnSpLocks/>
            <a:endCxn id="5" idx="0"/>
          </p:cNvCxnSpPr>
          <p:nvPr/>
        </p:nvCxnSpPr>
        <p:spPr>
          <a:xfrm flipH="1">
            <a:off x="6789186" y="2589659"/>
            <a:ext cx="891774" cy="1031571"/>
          </a:xfrm>
          <a:prstGeom prst="straightConnector1">
            <a:avLst/>
          </a:prstGeom>
          <a:ln w="76200">
            <a:solidFill>
              <a:srgbClr val="FA3A1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D4BC920-89EC-E3B4-1533-C30764A01990}"/>
              </a:ext>
            </a:extLst>
          </p:cNvPr>
          <p:cNvSpPr txBox="1"/>
          <p:nvPr/>
        </p:nvSpPr>
        <p:spPr>
          <a:xfrm>
            <a:off x="7361495" y="5518346"/>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Man</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20" name="Straight Arrow Connector 19">
            <a:extLst>
              <a:ext uri="{FF2B5EF4-FFF2-40B4-BE49-F238E27FC236}">
                <a16:creationId xmlns:a16="http://schemas.microsoft.com/office/drawing/2014/main" id="{E528E01F-6C20-9BF4-0A69-89337CFEBB04}"/>
              </a:ext>
            </a:extLst>
          </p:cNvPr>
          <p:cNvCxnSpPr>
            <a:cxnSpLocks/>
          </p:cNvCxnSpPr>
          <p:nvPr/>
        </p:nvCxnSpPr>
        <p:spPr>
          <a:xfrm>
            <a:off x="6903720" y="4279392"/>
            <a:ext cx="777240" cy="1238954"/>
          </a:xfrm>
          <a:prstGeom prst="straightConnector1">
            <a:avLst/>
          </a:prstGeom>
          <a:ln w="76200">
            <a:solidFill>
              <a:srgbClr val="FA3A1A"/>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DE241DB-4532-0744-1BDF-75C47BCED34C}"/>
              </a:ext>
            </a:extLst>
          </p:cNvPr>
          <p:cNvSpPr txBox="1"/>
          <p:nvPr/>
        </p:nvSpPr>
        <p:spPr>
          <a:xfrm>
            <a:off x="622795" y="1731727"/>
            <a:ext cx="10974120" cy="58477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Prophet</a:t>
            </a:r>
          </a:p>
        </p:txBody>
      </p:sp>
    </p:spTree>
    <p:extLst>
      <p:ext uri="{BB962C8B-B14F-4D97-AF65-F5344CB8AC3E}">
        <p14:creationId xmlns:p14="http://schemas.microsoft.com/office/powerpoint/2010/main" val="351714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9823A337-35CC-7283-F784-7976EA13404F}"/>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A43F3354-81C0-3A80-B063-E1C5558D206C}"/>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Prophet</a:t>
            </a:r>
          </a:p>
        </p:txBody>
      </p:sp>
      <p:sp>
        <p:nvSpPr>
          <p:cNvPr id="3" name="TextBox 2">
            <a:extLst>
              <a:ext uri="{FF2B5EF4-FFF2-40B4-BE49-F238E27FC236}">
                <a16:creationId xmlns:a16="http://schemas.microsoft.com/office/drawing/2014/main" id="{1979328A-835D-20A6-ABEC-DFA80AF31CB0}"/>
              </a:ext>
            </a:extLst>
          </p:cNvPr>
          <p:cNvSpPr txBox="1"/>
          <p:nvPr/>
        </p:nvSpPr>
        <p:spPr>
          <a:xfrm>
            <a:off x="622795" y="1731727"/>
            <a:ext cx="10974120" cy="1323439"/>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Prophet</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came to be a prophet, to speak for God—John 7:16; 12:49</a:t>
            </a:r>
          </a:p>
        </p:txBody>
      </p:sp>
    </p:spTree>
    <p:extLst>
      <p:ext uri="{BB962C8B-B14F-4D97-AF65-F5344CB8AC3E}">
        <p14:creationId xmlns:p14="http://schemas.microsoft.com/office/powerpoint/2010/main" val="351311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ED3354B7-8CD7-D2A6-A48A-15C6AB0381EC}"/>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B7D193C6-39B6-221E-BBD8-75F68F6EE809}"/>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Prophet</a:t>
            </a:r>
          </a:p>
        </p:txBody>
      </p:sp>
      <p:sp>
        <p:nvSpPr>
          <p:cNvPr id="2" name="Oval 1">
            <a:extLst>
              <a:ext uri="{FF2B5EF4-FFF2-40B4-BE49-F238E27FC236}">
                <a16:creationId xmlns:a16="http://schemas.microsoft.com/office/drawing/2014/main" id="{F9E9815A-E4AB-C6EA-0C77-6BB3AA709804}"/>
              </a:ext>
            </a:extLst>
          </p:cNvPr>
          <p:cNvSpPr/>
          <p:nvPr/>
        </p:nvSpPr>
        <p:spPr>
          <a:xfrm>
            <a:off x="5915318" y="1734208"/>
            <a:ext cx="4679108" cy="4508787"/>
          </a:xfrm>
          <a:prstGeom prst="ellipse">
            <a:avLst/>
          </a:prstGeom>
          <a:noFill/>
          <a:ln w="762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 name="TextBox 3">
            <a:extLst>
              <a:ext uri="{FF2B5EF4-FFF2-40B4-BE49-F238E27FC236}">
                <a16:creationId xmlns:a16="http://schemas.microsoft.com/office/drawing/2014/main" id="{D6383189-5131-42BD-8DB3-CC9C70C7355C}"/>
              </a:ext>
            </a:extLst>
          </p:cNvPr>
          <p:cNvSpPr txBox="1"/>
          <p:nvPr/>
        </p:nvSpPr>
        <p:spPr>
          <a:xfrm>
            <a:off x="7361495" y="1881773"/>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GOD</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3F405199-9957-77C2-AC79-1F6F2345FFE6}"/>
              </a:ext>
            </a:extLst>
          </p:cNvPr>
          <p:cNvSpPr txBox="1"/>
          <p:nvPr/>
        </p:nvSpPr>
        <p:spPr>
          <a:xfrm>
            <a:off x="5737652" y="3621230"/>
            <a:ext cx="2103068"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JESUS</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8" name="Straight Arrow Connector 7">
            <a:extLst>
              <a:ext uri="{FF2B5EF4-FFF2-40B4-BE49-F238E27FC236}">
                <a16:creationId xmlns:a16="http://schemas.microsoft.com/office/drawing/2014/main" id="{D01D8620-D9C0-6254-6535-7EB00485A5ED}"/>
              </a:ext>
            </a:extLst>
          </p:cNvPr>
          <p:cNvCxnSpPr>
            <a:cxnSpLocks/>
            <a:endCxn id="5" idx="0"/>
          </p:cNvCxnSpPr>
          <p:nvPr/>
        </p:nvCxnSpPr>
        <p:spPr>
          <a:xfrm flipH="1">
            <a:off x="6789186" y="2589659"/>
            <a:ext cx="891774" cy="1031571"/>
          </a:xfrm>
          <a:prstGeom prst="straightConnector1">
            <a:avLst/>
          </a:prstGeom>
          <a:ln w="76200">
            <a:solidFill>
              <a:srgbClr val="FA3A1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70A0D0-8C81-FC27-EE93-96F66819F047}"/>
              </a:ext>
            </a:extLst>
          </p:cNvPr>
          <p:cNvSpPr txBox="1"/>
          <p:nvPr/>
        </p:nvSpPr>
        <p:spPr>
          <a:xfrm>
            <a:off x="7361495" y="5518346"/>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Man</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20" name="Straight Arrow Connector 19">
            <a:extLst>
              <a:ext uri="{FF2B5EF4-FFF2-40B4-BE49-F238E27FC236}">
                <a16:creationId xmlns:a16="http://schemas.microsoft.com/office/drawing/2014/main" id="{401CDAD4-EE70-B31B-5DBC-564A7DADD029}"/>
              </a:ext>
            </a:extLst>
          </p:cNvPr>
          <p:cNvCxnSpPr>
            <a:cxnSpLocks/>
          </p:cNvCxnSpPr>
          <p:nvPr/>
        </p:nvCxnSpPr>
        <p:spPr>
          <a:xfrm>
            <a:off x="6903720" y="4279392"/>
            <a:ext cx="777240" cy="1238954"/>
          </a:xfrm>
          <a:prstGeom prst="straightConnector1">
            <a:avLst/>
          </a:prstGeom>
          <a:ln w="76200">
            <a:solidFill>
              <a:srgbClr val="FA3A1A"/>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63F9D9A-3C0B-C80B-B317-C7A4B5A6FA2F}"/>
              </a:ext>
            </a:extLst>
          </p:cNvPr>
          <p:cNvSpPr txBox="1"/>
          <p:nvPr/>
        </p:nvSpPr>
        <p:spPr>
          <a:xfrm>
            <a:off x="622795" y="1731727"/>
            <a:ext cx="10974120" cy="58477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Prophet</a:t>
            </a:r>
          </a:p>
        </p:txBody>
      </p:sp>
    </p:spTree>
    <p:extLst>
      <p:ext uri="{BB962C8B-B14F-4D97-AF65-F5344CB8AC3E}">
        <p14:creationId xmlns:p14="http://schemas.microsoft.com/office/powerpoint/2010/main" val="1773905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5BB45736-26FF-C96A-AA5A-34A801C9A990}"/>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87BCAE3A-9A5F-7B9E-710A-9189849EF340}"/>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Prophet</a:t>
            </a:r>
          </a:p>
        </p:txBody>
      </p:sp>
      <p:sp>
        <p:nvSpPr>
          <p:cNvPr id="3" name="TextBox 2">
            <a:extLst>
              <a:ext uri="{FF2B5EF4-FFF2-40B4-BE49-F238E27FC236}">
                <a16:creationId xmlns:a16="http://schemas.microsoft.com/office/drawing/2014/main" id="{E2AAC93F-4EA5-3885-7811-75E8F2E01FCB}"/>
              </a:ext>
            </a:extLst>
          </p:cNvPr>
          <p:cNvSpPr txBox="1"/>
          <p:nvPr/>
        </p:nvSpPr>
        <p:spPr>
          <a:xfrm>
            <a:off x="622795" y="1731727"/>
            <a:ext cx="10974120" cy="255454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Prophet</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came to be a prophet, to speak for God--John 7:16; 12:49</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came to be a prophet, to give us all God will ever say: John 16:12-13</a:t>
            </a:r>
          </a:p>
        </p:txBody>
      </p:sp>
    </p:spTree>
    <p:extLst>
      <p:ext uri="{BB962C8B-B14F-4D97-AF65-F5344CB8AC3E}">
        <p14:creationId xmlns:p14="http://schemas.microsoft.com/office/powerpoint/2010/main" val="32254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B85101BE-491C-EF7A-EE4F-89283FD0A2A3}"/>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B9855C07-35EF-1C70-2B5F-DC6C672F1449}"/>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Priest</a:t>
            </a:r>
          </a:p>
        </p:txBody>
      </p:sp>
    </p:spTree>
    <p:extLst>
      <p:ext uri="{BB962C8B-B14F-4D97-AF65-F5344CB8AC3E}">
        <p14:creationId xmlns:p14="http://schemas.microsoft.com/office/powerpoint/2010/main" val="153582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A6F18919-20B6-BFE1-1CAD-07082E5B80BB}"/>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83B0886C-FBB4-7E49-A77D-00DA28FAB792}"/>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Priest</a:t>
            </a:r>
          </a:p>
        </p:txBody>
      </p:sp>
      <p:sp>
        <p:nvSpPr>
          <p:cNvPr id="2" name="Oval 1">
            <a:extLst>
              <a:ext uri="{FF2B5EF4-FFF2-40B4-BE49-F238E27FC236}">
                <a16:creationId xmlns:a16="http://schemas.microsoft.com/office/drawing/2014/main" id="{95457B95-6C61-864F-5DB7-7ABE0804E66C}"/>
              </a:ext>
            </a:extLst>
          </p:cNvPr>
          <p:cNvSpPr/>
          <p:nvPr/>
        </p:nvSpPr>
        <p:spPr>
          <a:xfrm>
            <a:off x="5915318" y="1780469"/>
            <a:ext cx="4679108" cy="4508787"/>
          </a:xfrm>
          <a:prstGeom prst="ellipse">
            <a:avLst/>
          </a:prstGeom>
          <a:noFill/>
          <a:ln w="762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 name="TextBox 3">
            <a:extLst>
              <a:ext uri="{FF2B5EF4-FFF2-40B4-BE49-F238E27FC236}">
                <a16:creationId xmlns:a16="http://schemas.microsoft.com/office/drawing/2014/main" id="{49E6CFAD-0F45-A51D-0C04-7E76859EB968}"/>
              </a:ext>
            </a:extLst>
          </p:cNvPr>
          <p:cNvSpPr txBox="1"/>
          <p:nvPr/>
        </p:nvSpPr>
        <p:spPr>
          <a:xfrm>
            <a:off x="7361495" y="1881773"/>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GOD</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0A10FB21-E9C5-3C7B-95E9-976E67D3F1A3}"/>
              </a:ext>
            </a:extLst>
          </p:cNvPr>
          <p:cNvSpPr txBox="1"/>
          <p:nvPr/>
        </p:nvSpPr>
        <p:spPr>
          <a:xfrm>
            <a:off x="5737652" y="3621230"/>
            <a:ext cx="2103068" cy="584775"/>
          </a:xfrm>
          <a:prstGeom prst="rect">
            <a:avLst/>
          </a:prstGeom>
          <a:noFill/>
        </p:spPr>
        <p:txBody>
          <a:bodyPr wrap="square" rtlCol="0">
            <a:spAutoFit/>
          </a:bodyPr>
          <a:lstStyle/>
          <a:p>
            <a:pPr algn="ct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Prophet</a:t>
            </a:r>
            <a:endParaRPr lang="en-US" sz="16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CD727133-404D-096B-26C1-B8089B9594E2}"/>
              </a:ext>
            </a:extLst>
          </p:cNvPr>
          <p:cNvSpPr txBox="1"/>
          <p:nvPr/>
        </p:nvSpPr>
        <p:spPr>
          <a:xfrm>
            <a:off x="7361495" y="5518346"/>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Man</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TextBox 9">
            <a:extLst>
              <a:ext uri="{FF2B5EF4-FFF2-40B4-BE49-F238E27FC236}">
                <a16:creationId xmlns:a16="http://schemas.microsoft.com/office/drawing/2014/main" id="{429EFF75-E27C-BEC1-D7FB-EF62D76C3B7E}"/>
              </a:ext>
            </a:extLst>
          </p:cNvPr>
          <p:cNvSpPr txBox="1"/>
          <p:nvPr/>
        </p:nvSpPr>
        <p:spPr>
          <a:xfrm>
            <a:off x="622795" y="1798962"/>
            <a:ext cx="10974120" cy="58477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Priest</a:t>
            </a:r>
          </a:p>
        </p:txBody>
      </p:sp>
    </p:spTree>
    <p:extLst>
      <p:ext uri="{BB962C8B-B14F-4D97-AF65-F5344CB8AC3E}">
        <p14:creationId xmlns:p14="http://schemas.microsoft.com/office/powerpoint/2010/main" val="3174254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365E9132-524C-1FF1-722F-9A41DDE9A790}"/>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18C60647-A20C-0480-93AD-71DB51AA679C}"/>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Priest</a:t>
            </a:r>
          </a:p>
        </p:txBody>
      </p:sp>
      <p:sp>
        <p:nvSpPr>
          <p:cNvPr id="2" name="Oval 1">
            <a:extLst>
              <a:ext uri="{FF2B5EF4-FFF2-40B4-BE49-F238E27FC236}">
                <a16:creationId xmlns:a16="http://schemas.microsoft.com/office/drawing/2014/main" id="{88D53977-53B8-0F96-7BA5-90E0FE33D59D}"/>
              </a:ext>
            </a:extLst>
          </p:cNvPr>
          <p:cNvSpPr/>
          <p:nvPr/>
        </p:nvSpPr>
        <p:spPr>
          <a:xfrm>
            <a:off x="5915318" y="1780469"/>
            <a:ext cx="4679108" cy="4508787"/>
          </a:xfrm>
          <a:prstGeom prst="ellipse">
            <a:avLst/>
          </a:prstGeom>
          <a:noFill/>
          <a:ln w="762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 name="TextBox 3">
            <a:extLst>
              <a:ext uri="{FF2B5EF4-FFF2-40B4-BE49-F238E27FC236}">
                <a16:creationId xmlns:a16="http://schemas.microsoft.com/office/drawing/2014/main" id="{D83A4F07-980D-F6CD-0854-F23D1440726F}"/>
              </a:ext>
            </a:extLst>
          </p:cNvPr>
          <p:cNvSpPr txBox="1"/>
          <p:nvPr/>
        </p:nvSpPr>
        <p:spPr>
          <a:xfrm>
            <a:off x="7361495" y="1881773"/>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GOD</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6F47CD29-439C-6C24-F083-4DC7A366CD5C}"/>
              </a:ext>
            </a:extLst>
          </p:cNvPr>
          <p:cNvSpPr txBox="1"/>
          <p:nvPr/>
        </p:nvSpPr>
        <p:spPr>
          <a:xfrm>
            <a:off x="5737652" y="3621230"/>
            <a:ext cx="2103068" cy="584775"/>
          </a:xfrm>
          <a:prstGeom prst="rect">
            <a:avLst/>
          </a:prstGeom>
          <a:noFill/>
        </p:spPr>
        <p:txBody>
          <a:bodyPr wrap="square" rtlCol="0">
            <a:spAutoFit/>
          </a:bodyPr>
          <a:lstStyle/>
          <a:p>
            <a:pPr algn="ct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Prophet</a:t>
            </a:r>
            <a:endParaRPr lang="en-US" sz="16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C5F5CEA8-59FE-248D-A10B-2A6B288BCE25}"/>
              </a:ext>
            </a:extLst>
          </p:cNvPr>
          <p:cNvSpPr txBox="1"/>
          <p:nvPr/>
        </p:nvSpPr>
        <p:spPr>
          <a:xfrm>
            <a:off x="7361495" y="5518346"/>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Man</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25" name="Straight Arrow Connector 24">
            <a:extLst>
              <a:ext uri="{FF2B5EF4-FFF2-40B4-BE49-F238E27FC236}">
                <a16:creationId xmlns:a16="http://schemas.microsoft.com/office/drawing/2014/main" id="{23B63216-D753-DCBF-C1C7-A10ECECE3015}"/>
              </a:ext>
            </a:extLst>
          </p:cNvPr>
          <p:cNvCxnSpPr>
            <a:cxnSpLocks/>
          </p:cNvCxnSpPr>
          <p:nvPr/>
        </p:nvCxnSpPr>
        <p:spPr>
          <a:xfrm flipV="1">
            <a:off x="8979408" y="4306824"/>
            <a:ext cx="804672" cy="1211522"/>
          </a:xfrm>
          <a:prstGeom prst="straightConnector1">
            <a:avLst/>
          </a:prstGeom>
          <a:ln w="76200">
            <a:solidFill>
              <a:srgbClr val="FA3A1A"/>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44CAECF-3516-FEC0-4FD1-E49B53246D97}"/>
              </a:ext>
            </a:extLst>
          </p:cNvPr>
          <p:cNvSpPr txBox="1"/>
          <p:nvPr/>
        </p:nvSpPr>
        <p:spPr>
          <a:xfrm>
            <a:off x="8885488" y="3626486"/>
            <a:ext cx="2103068" cy="584775"/>
          </a:xfrm>
          <a:prstGeom prst="rect">
            <a:avLst/>
          </a:prstGeom>
          <a:noFill/>
        </p:spPr>
        <p:txBody>
          <a:bodyPr wrap="square" rtlCol="0">
            <a:spAutoFit/>
          </a:bodyPr>
          <a:lstStyle/>
          <a:p>
            <a:pPr algn="ct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Priest</a:t>
            </a:r>
            <a:endParaRPr lang="en-US" sz="16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TextBox 9">
            <a:extLst>
              <a:ext uri="{FF2B5EF4-FFF2-40B4-BE49-F238E27FC236}">
                <a16:creationId xmlns:a16="http://schemas.microsoft.com/office/drawing/2014/main" id="{ADD2A445-D63D-660A-1067-0CAFDFAB1B92}"/>
              </a:ext>
            </a:extLst>
          </p:cNvPr>
          <p:cNvSpPr txBox="1"/>
          <p:nvPr/>
        </p:nvSpPr>
        <p:spPr>
          <a:xfrm>
            <a:off x="622795" y="1798962"/>
            <a:ext cx="10974120" cy="58477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Priest</a:t>
            </a:r>
          </a:p>
        </p:txBody>
      </p:sp>
    </p:spTree>
    <p:extLst>
      <p:ext uri="{BB962C8B-B14F-4D97-AF65-F5344CB8AC3E}">
        <p14:creationId xmlns:p14="http://schemas.microsoft.com/office/powerpoint/2010/main" val="222188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B16AB356-3413-1661-ED16-E0729630DFCE}"/>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BEAE556A-A1DE-6D79-7680-43E19B3F6F5A}"/>
              </a:ext>
            </a:extLst>
          </p:cNvPr>
          <p:cNvSpPr txBox="1">
            <a:spLocks noGrp="1"/>
          </p:cNvSpPr>
          <p:nvPr>
            <p:ph type="title"/>
          </p:nvPr>
        </p:nvSpPr>
        <p:spPr>
          <a:xfrm>
            <a:off x="2949678" y="452284"/>
            <a:ext cx="8843614" cy="1151204"/>
          </a:xfrm>
        </p:spPr>
        <p:txBody>
          <a:bodyPr/>
          <a:lstStyle/>
          <a:p>
            <a:pPr lvl="0" algn="ctr"/>
            <a: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t>Text—Deut. 18:15-19</a:t>
            </a:r>
          </a:p>
        </p:txBody>
      </p:sp>
      <p:sp>
        <p:nvSpPr>
          <p:cNvPr id="2" name="TextBox 1">
            <a:extLst>
              <a:ext uri="{FF2B5EF4-FFF2-40B4-BE49-F238E27FC236}">
                <a16:creationId xmlns:a16="http://schemas.microsoft.com/office/drawing/2014/main" id="{FAA78CE6-276E-0B64-9BA9-F1CB23A5DB1E}"/>
              </a:ext>
            </a:extLst>
          </p:cNvPr>
          <p:cNvSpPr txBox="1"/>
          <p:nvPr/>
        </p:nvSpPr>
        <p:spPr>
          <a:xfrm>
            <a:off x="638629" y="1603488"/>
            <a:ext cx="10914742" cy="4810543"/>
          </a:xfrm>
          <a:prstGeom prst="rect">
            <a:avLst/>
          </a:prstGeom>
          <a:noFill/>
        </p:spPr>
        <p:txBody>
          <a:bodyPr wrap="square" rtlCol="0">
            <a:spAutoFit/>
          </a:bodyPr>
          <a:lstStyle/>
          <a:p>
            <a:pPr marR="0" algn="just" rtl="0">
              <a:spcAft>
                <a:spcPts val="600"/>
              </a:spcAft>
            </a:pPr>
            <a:r>
              <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15  "The Lord your God will raise up for you a Prophet like me from your midst, from your brethren. Him you shall hear, </a:t>
            </a:r>
          </a:p>
          <a:p>
            <a:pPr marR="0" algn="just" rtl="0">
              <a:spcAft>
                <a:spcPts val="600"/>
              </a:spcAft>
            </a:pP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16  according to all you desired of the Lord your God in Horeb in the day of the assembly, saying, 'Let me not hear again the voice of the LORD my God, nor let me see this great fire anymore, lest I die.' </a:t>
            </a:r>
          </a:p>
          <a:p>
            <a:pPr marR="0" algn="just" rtl="0">
              <a:spcAft>
                <a:spcPts val="600"/>
              </a:spcAft>
            </a:pP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17  "And the Lord said to me: 'What they have spoken is good. </a:t>
            </a:r>
          </a:p>
          <a:p>
            <a:pPr marR="0" algn="just" rtl="0">
              <a:spcAft>
                <a:spcPts val="600"/>
              </a:spcAft>
            </a:pP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18  I will raise up for them a Prophet like you from among their brethren, and will put My words in His mouth, and He shall speak to them all that I command Him. </a:t>
            </a:r>
          </a:p>
          <a:p>
            <a:pPr marR="0" algn="just" rtl="0">
              <a:spcAft>
                <a:spcPts val="600"/>
              </a:spcAft>
            </a:pP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19  And it shall be </a:t>
            </a:r>
            <a:r>
              <a:rPr lang="en-US" sz="2600" b="1" i="1"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that</a:t>
            </a: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whoever will not hear My words, which He speaks in My name, I will require </a:t>
            </a:r>
            <a:r>
              <a:rPr lang="en-US" sz="2600" b="1" i="1"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it</a:t>
            </a: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of him.</a:t>
            </a:r>
            <a:endPar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7392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F8EE6016-AFC1-E94D-F4C3-BFB25B6E25F8}"/>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FE26B4AA-2321-3CA0-A10D-270037F90788}"/>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Priest</a:t>
            </a:r>
          </a:p>
        </p:txBody>
      </p:sp>
      <p:sp>
        <p:nvSpPr>
          <p:cNvPr id="2" name="Oval 1">
            <a:extLst>
              <a:ext uri="{FF2B5EF4-FFF2-40B4-BE49-F238E27FC236}">
                <a16:creationId xmlns:a16="http://schemas.microsoft.com/office/drawing/2014/main" id="{7A991D21-00D8-034C-59C9-1159EF4DFA08}"/>
              </a:ext>
            </a:extLst>
          </p:cNvPr>
          <p:cNvSpPr/>
          <p:nvPr/>
        </p:nvSpPr>
        <p:spPr>
          <a:xfrm>
            <a:off x="5915318" y="1780469"/>
            <a:ext cx="4679108" cy="4508787"/>
          </a:xfrm>
          <a:prstGeom prst="ellipse">
            <a:avLst/>
          </a:prstGeom>
          <a:noFill/>
          <a:ln w="762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 name="TextBox 3">
            <a:extLst>
              <a:ext uri="{FF2B5EF4-FFF2-40B4-BE49-F238E27FC236}">
                <a16:creationId xmlns:a16="http://schemas.microsoft.com/office/drawing/2014/main" id="{17008C71-57A2-9FB7-7899-E3C999EBCA55}"/>
              </a:ext>
            </a:extLst>
          </p:cNvPr>
          <p:cNvSpPr txBox="1"/>
          <p:nvPr/>
        </p:nvSpPr>
        <p:spPr>
          <a:xfrm>
            <a:off x="7361495" y="1881773"/>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GOD</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D2392CA7-185F-2DA5-5024-F796B680912A}"/>
              </a:ext>
            </a:extLst>
          </p:cNvPr>
          <p:cNvSpPr txBox="1"/>
          <p:nvPr/>
        </p:nvSpPr>
        <p:spPr>
          <a:xfrm>
            <a:off x="5737652" y="3621230"/>
            <a:ext cx="2103068" cy="584775"/>
          </a:xfrm>
          <a:prstGeom prst="rect">
            <a:avLst/>
          </a:prstGeom>
          <a:noFill/>
        </p:spPr>
        <p:txBody>
          <a:bodyPr wrap="square" rtlCol="0">
            <a:spAutoFit/>
          </a:bodyPr>
          <a:lstStyle/>
          <a:p>
            <a:pPr algn="ct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Prophet</a:t>
            </a:r>
            <a:endParaRPr lang="en-US" sz="16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9B4BAF02-B79D-3DCC-4D2A-1241A253498B}"/>
              </a:ext>
            </a:extLst>
          </p:cNvPr>
          <p:cNvSpPr txBox="1"/>
          <p:nvPr/>
        </p:nvSpPr>
        <p:spPr>
          <a:xfrm>
            <a:off x="7361495" y="5518346"/>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Man</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25" name="Straight Arrow Connector 24">
            <a:extLst>
              <a:ext uri="{FF2B5EF4-FFF2-40B4-BE49-F238E27FC236}">
                <a16:creationId xmlns:a16="http://schemas.microsoft.com/office/drawing/2014/main" id="{46F54010-9E2D-3F8F-4FCE-FD095FF38FD3}"/>
              </a:ext>
            </a:extLst>
          </p:cNvPr>
          <p:cNvCxnSpPr>
            <a:cxnSpLocks/>
          </p:cNvCxnSpPr>
          <p:nvPr/>
        </p:nvCxnSpPr>
        <p:spPr>
          <a:xfrm flipV="1">
            <a:off x="8979408" y="4306824"/>
            <a:ext cx="804672" cy="1211522"/>
          </a:xfrm>
          <a:prstGeom prst="straightConnector1">
            <a:avLst/>
          </a:prstGeom>
          <a:ln w="76200">
            <a:solidFill>
              <a:srgbClr val="FA3A1A"/>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E2F99B8-D2B6-D89D-82EA-62D1285E5978}"/>
              </a:ext>
            </a:extLst>
          </p:cNvPr>
          <p:cNvSpPr txBox="1"/>
          <p:nvPr/>
        </p:nvSpPr>
        <p:spPr>
          <a:xfrm>
            <a:off x="8885488" y="3626486"/>
            <a:ext cx="2103068" cy="584775"/>
          </a:xfrm>
          <a:prstGeom prst="rect">
            <a:avLst/>
          </a:prstGeom>
          <a:noFill/>
        </p:spPr>
        <p:txBody>
          <a:bodyPr wrap="square" rtlCol="0">
            <a:spAutoFit/>
          </a:bodyPr>
          <a:lstStyle/>
          <a:p>
            <a:pPr algn="ct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Priest</a:t>
            </a:r>
            <a:endParaRPr lang="en-US" sz="16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TextBox 9">
            <a:extLst>
              <a:ext uri="{FF2B5EF4-FFF2-40B4-BE49-F238E27FC236}">
                <a16:creationId xmlns:a16="http://schemas.microsoft.com/office/drawing/2014/main" id="{88C4B3DE-21BA-E917-16CE-C1EB1193F848}"/>
              </a:ext>
            </a:extLst>
          </p:cNvPr>
          <p:cNvSpPr txBox="1"/>
          <p:nvPr/>
        </p:nvSpPr>
        <p:spPr>
          <a:xfrm>
            <a:off x="622795" y="1798962"/>
            <a:ext cx="10974120" cy="58477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Priest</a:t>
            </a:r>
          </a:p>
        </p:txBody>
      </p:sp>
      <p:cxnSp>
        <p:nvCxnSpPr>
          <p:cNvPr id="3" name="Straight Arrow Connector 2">
            <a:extLst>
              <a:ext uri="{FF2B5EF4-FFF2-40B4-BE49-F238E27FC236}">
                <a16:creationId xmlns:a16="http://schemas.microsoft.com/office/drawing/2014/main" id="{31DF47B3-980D-0733-C57D-657A145CB67F}"/>
              </a:ext>
            </a:extLst>
          </p:cNvPr>
          <p:cNvCxnSpPr>
            <a:cxnSpLocks/>
          </p:cNvCxnSpPr>
          <p:nvPr/>
        </p:nvCxnSpPr>
        <p:spPr>
          <a:xfrm flipH="1" flipV="1">
            <a:off x="8885488" y="2589659"/>
            <a:ext cx="741988" cy="942682"/>
          </a:xfrm>
          <a:prstGeom prst="straightConnector1">
            <a:avLst/>
          </a:prstGeom>
          <a:ln w="76200">
            <a:solidFill>
              <a:srgbClr val="FA3A1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898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C24B187D-4E43-FAA4-D066-C7C5484E658D}"/>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BAB21D3E-9F56-1B5C-F28C-8CB748B18309}"/>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Priest</a:t>
            </a:r>
          </a:p>
        </p:txBody>
      </p:sp>
      <p:sp>
        <p:nvSpPr>
          <p:cNvPr id="2" name="Oval 1">
            <a:extLst>
              <a:ext uri="{FF2B5EF4-FFF2-40B4-BE49-F238E27FC236}">
                <a16:creationId xmlns:a16="http://schemas.microsoft.com/office/drawing/2014/main" id="{BA437F96-CB78-0E55-85F8-A2E9BA91F4C7}"/>
              </a:ext>
            </a:extLst>
          </p:cNvPr>
          <p:cNvSpPr/>
          <p:nvPr/>
        </p:nvSpPr>
        <p:spPr>
          <a:xfrm>
            <a:off x="5915318" y="1780469"/>
            <a:ext cx="4679108" cy="4508787"/>
          </a:xfrm>
          <a:prstGeom prst="ellipse">
            <a:avLst/>
          </a:prstGeom>
          <a:noFill/>
          <a:ln w="762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 name="TextBox 3">
            <a:extLst>
              <a:ext uri="{FF2B5EF4-FFF2-40B4-BE49-F238E27FC236}">
                <a16:creationId xmlns:a16="http://schemas.microsoft.com/office/drawing/2014/main" id="{4F5FB8FE-3BF0-B27A-ED81-8C1100308DC1}"/>
              </a:ext>
            </a:extLst>
          </p:cNvPr>
          <p:cNvSpPr txBox="1"/>
          <p:nvPr/>
        </p:nvSpPr>
        <p:spPr>
          <a:xfrm>
            <a:off x="7361495" y="1881773"/>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GOD</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2E5B1142-DC27-7C07-BB59-0DE91F17D46C}"/>
              </a:ext>
            </a:extLst>
          </p:cNvPr>
          <p:cNvSpPr txBox="1"/>
          <p:nvPr/>
        </p:nvSpPr>
        <p:spPr>
          <a:xfrm>
            <a:off x="5737652" y="3621230"/>
            <a:ext cx="2103068" cy="584775"/>
          </a:xfrm>
          <a:prstGeom prst="rect">
            <a:avLst/>
          </a:prstGeom>
          <a:noFill/>
        </p:spPr>
        <p:txBody>
          <a:bodyPr wrap="square" rtlCol="0">
            <a:spAutoFit/>
          </a:bodyPr>
          <a:lstStyle/>
          <a:p>
            <a:pPr algn="ctr"/>
            <a:r>
              <a:rPr lang="en-US" sz="3200" b="1" dirty="0">
                <a:solidFill>
                  <a:srgbClr val="FFFF00"/>
                </a:solidFill>
                <a:latin typeface="Calibri" panose="020F0502020204030204" pitchFamily="34" charset="0"/>
                <a:ea typeface="Calibri" panose="020F0502020204030204" pitchFamily="34" charset="0"/>
                <a:cs typeface="Calibri" panose="020F0502020204030204" pitchFamily="34" charset="0"/>
              </a:rPr>
              <a:t>Prophet</a:t>
            </a:r>
            <a:endParaRPr lang="en-US" sz="16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D49B1A51-A589-9706-BC1F-496D744B9A32}"/>
              </a:ext>
            </a:extLst>
          </p:cNvPr>
          <p:cNvSpPr txBox="1"/>
          <p:nvPr/>
        </p:nvSpPr>
        <p:spPr>
          <a:xfrm>
            <a:off x="7361495" y="5518346"/>
            <a:ext cx="18288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ea typeface="Calibri" panose="020F0502020204030204" pitchFamily="34" charset="0"/>
                <a:cs typeface="Calibri" panose="020F0502020204030204" pitchFamily="34" charset="0"/>
              </a:rPr>
              <a:t>Man</a:t>
            </a:r>
            <a:endParaRPr lang="en-US" sz="20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25" name="Straight Arrow Connector 24">
            <a:extLst>
              <a:ext uri="{FF2B5EF4-FFF2-40B4-BE49-F238E27FC236}">
                <a16:creationId xmlns:a16="http://schemas.microsoft.com/office/drawing/2014/main" id="{73BB18E4-6047-7B65-AF17-511A13A0651A}"/>
              </a:ext>
            </a:extLst>
          </p:cNvPr>
          <p:cNvCxnSpPr>
            <a:cxnSpLocks/>
          </p:cNvCxnSpPr>
          <p:nvPr/>
        </p:nvCxnSpPr>
        <p:spPr>
          <a:xfrm flipV="1">
            <a:off x="8979408" y="4306824"/>
            <a:ext cx="804672" cy="1211522"/>
          </a:xfrm>
          <a:prstGeom prst="straightConnector1">
            <a:avLst/>
          </a:prstGeom>
          <a:ln w="76200">
            <a:solidFill>
              <a:srgbClr val="FA3A1A"/>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C2DCD2F-99E6-7F02-1016-E0DF36E884C6}"/>
              </a:ext>
            </a:extLst>
          </p:cNvPr>
          <p:cNvSpPr txBox="1"/>
          <p:nvPr/>
        </p:nvSpPr>
        <p:spPr>
          <a:xfrm>
            <a:off x="8885488" y="3626486"/>
            <a:ext cx="2103068" cy="646331"/>
          </a:xfrm>
          <a:prstGeom prst="rect">
            <a:avLst/>
          </a:prstGeom>
          <a:noFill/>
        </p:spPr>
        <p:txBody>
          <a:bodyPr wrap="square" rtlCol="0">
            <a:spAutoFit/>
          </a:bodyPr>
          <a:lstStyle/>
          <a:p>
            <a:pPr algn="ctr"/>
            <a:r>
              <a:rPr lang="en-US" sz="3600" b="1" dirty="0">
                <a:solidFill>
                  <a:srgbClr val="FFFF00"/>
                </a:solidFill>
                <a:latin typeface="Calibri" panose="020F0502020204030204" pitchFamily="34" charset="0"/>
                <a:ea typeface="Calibri" panose="020F0502020204030204" pitchFamily="34" charset="0"/>
                <a:cs typeface="Calibri" panose="020F0502020204030204" pitchFamily="34" charset="0"/>
              </a:rPr>
              <a:t>JESUS</a:t>
            </a:r>
            <a:endParaRPr lang="en-US" sz="1800" b="1" i="0" u="none" strike="noStrike" cap="none" dirty="0">
              <a:solidFill>
                <a:srgbClr val="FFFF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TextBox 9">
            <a:extLst>
              <a:ext uri="{FF2B5EF4-FFF2-40B4-BE49-F238E27FC236}">
                <a16:creationId xmlns:a16="http://schemas.microsoft.com/office/drawing/2014/main" id="{7C83B91B-89E7-23F8-3420-28CA94D394E3}"/>
              </a:ext>
            </a:extLst>
          </p:cNvPr>
          <p:cNvSpPr txBox="1"/>
          <p:nvPr/>
        </p:nvSpPr>
        <p:spPr>
          <a:xfrm>
            <a:off x="622795" y="1798962"/>
            <a:ext cx="10974120" cy="58477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Priest</a:t>
            </a:r>
          </a:p>
        </p:txBody>
      </p:sp>
      <p:cxnSp>
        <p:nvCxnSpPr>
          <p:cNvPr id="3" name="Straight Arrow Connector 2">
            <a:extLst>
              <a:ext uri="{FF2B5EF4-FFF2-40B4-BE49-F238E27FC236}">
                <a16:creationId xmlns:a16="http://schemas.microsoft.com/office/drawing/2014/main" id="{404DE65D-B5B3-CC1F-C2AC-7CB913363389}"/>
              </a:ext>
            </a:extLst>
          </p:cNvPr>
          <p:cNvCxnSpPr>
            <a:cxnSpLocks/>
          </p:cNvCxnSpPr>
          <p:nvPr/>
        </p:nvCxnSpPr>
        <p:spPr>
          <a:xfrm flipH="1" flipV="1">
            <a:off x="8885488" y="2589659"/>
            <a:ext cx="741988" cy="942682"/>
          </a:xfrm>
          <a:prstGeom prst="straightConnector1">
            <a:avLst/>
          </a:prstGeom>
          <a:ln w="76200">
            <a:solidFill>
              <a:srgbClr val="FA3A1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34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98DCB8F9-972E-38DB-7900-FAA63F8A5A26}"/>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47BA5B02-4C2E-C0F8-C312-D71A091E9711}"/>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Priest</a:t>
            </a:r>
          </a:p>
        </p:txBody>
      </p:sp>
      <p:sp>
        <p:nvSpPr>
          <p:cNvPr id="10" name="TextBox 9">
            <a:extLst>
              <a:ext uri="{FF2B5EF4-FFF2-40B4-BE49-F238E27FC236}">
                <a16:creationId xmlns:a16="http://schemas.microsoft.com/office/drawing/2014/main" id="{724B9126-A690-653F-6345-616247A6B2F2}"/>
              </a:ext>
            </a:extLst>
          </p:cNvPr>
          <p:cNvSpPr txBox="1"/>
          <p:nvPr/>
        </p:nvSpPr>
        <p:spPr>
          <a:xfrm>
            <a:off x="622795" y="1798962"/>
            <a:ext cx="10974120" cy="2062103"/>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Priest</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came to be a priest, to approach God for us—1 Tim. 2:5</a:t>
            </a:r>
          </a:p>
          <a:p>
            <a:pPr marL="342900" lvl="2" indent="-342900" algn="just">
              <a:spcBef>
                <a:spcPct val="50000"/>
              </a:spcBef>
              <a:buClr>
                <a:schemeClr val="bg1"/>
              </a:buClr>
              <a:buFont typeface="Arial" panose="020B0604020202020204" pitchFamily="34" charset="0"/>
              <a:buChar char="•"/>
            </a:pPr>
            <a:endParaRPr lang="en-US" alt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063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079937CB-2573-EB5F-D603-BF0CE70DA975}"/>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F7E6C70F-FD87-3ED5-16E3-D378F5FBD2C2}"/>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Priest</a:t>
            </a:r>
          </a:p>
        </p:txBody>
      </p:sp>
      <p:sp>
        <p:nvSpPr>
          <p:cNvPr id="10" name="TextBox 9">
            <a:extLst>
              <a:ext uri="{FF2B5EF4-FFF2-40B4-BE49-F238E27FC236}">
                <a16:creationId xmlns:a16="http://schemas.microsoft.com/office/drawing/2014/main" id="{DC46AF32-27A3-324A-DB45-624AFD288A4A}"/>
              </a:ext>
            </a:extLst>
          </p:cNvPr>
          <p:cNvSpPr txBox="1"/>
          <p:nvPr/>
        </p:nvSpPr>
        <p:spPr>
          <a:xfrm>
            <a:off x="622795" y="1798962"/>
            <a:ext cx="10974120" cy="2062103"/>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Priest</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came to be a priest, to approach God for us—1 Tim. 2:5</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came to be a priest, to remove our sins—Isa. 53</a:t>
            </a:r>
          </a:p>
        </p:txBody>
      </p:sp>
    </p:spTree>
    <p:extLst>
      <p:ext uri="{BB962C8B-B14F-4D97-AF65-F5344CB8AC3E}">
        <p14:creationId xmlns:p14="http://schemas.microsoft.com/office/powerpoint/2010/main" val="1107786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2A46967A-E505-D3C2-F352-8F8BBB673EB6}"/>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463119BB-305F-4A90-4B75-E3DD8D409F6A}"/>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Priest</a:t>
            </a:r>
          </a:p>
        </p:txBody>
      </p:sp>
      <p:sp>
        <p:nvSpPr>
          <p:cNvPr id="10" name="TextBox 9">
            <a:extLst>
              <a:ext uri="{FF2B5EF4-FFF2-40B4-BE49-F238E27FC236}">
                <a16:creationId xmlns:a16="http://schemas.microsoft.com/office/drawing/2014/main" id="{9F58E5F2-AAE0-ACF1-57E7-C3B08DE391D7}"/>
              </a:ext>
            </a:extLst>
          </p:cNvPr>
          <p:cNvSpPr txBox="1"/>
          <p:nvPr/>
        </p:nvSpPr>
        <p:spPr>
          <a:xfrm>
            <a:off x="622795" y="1798962"/>
            <a:ext cx="10974120" cy="3293209"/>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Priest</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came to be a priest, to approach God for us—1 Tim. 2:5</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came to be a priest, to remove our sins—Isa. 53</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“carried” His blood to heaven to ask God to receive us—Heb. 9:12 </a:t>
            </a:r>
          </a:p>
        </p:txBody>
      </p:sp>
    </p:spTree>
    <p:extLst>
      <p:ext uri="{BB962C8B-B14F-4D97-AF65-F5344CB8AC3E}">
        <p14:creationId xmlns:p14="http://schemas.microsoft.com/office/powerpoint/2010/main" val="1624922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4BAC5C8A-A6EA-BB32-6DD7-DE97F735ECD5}"/>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105EF417-578C-E396-3075-0FB5637B2420}"/>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Priest,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King</a:t>
            </a:r>
          </a:p>
        </p:txBody>
      </p:sp>
    </p:spTree>
    <p:extLst>
      <p:ext uri="{BB962C8B-B14F-4D97-AF65-F5344CB8AC3E}">
        <p14:creationId xmlns:p14="http://schemas.microsoft.com/office/powerpoint/2010/main" val="3045927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490A83B3-B99B-F96B-FBA8-583A75DF0648}"/>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EA03BCEC-9A5E-7FA1-670C-46819FA77D93}"/>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Priest,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King</a:t>
            </a:r>
          </a:p>
        </p:txBody>
      </p:sp>
      <p:sp>
        <p:nvSpPr>
          <p:cNvPr id="10" name="TextBox 9">
            <a:extLst>
              <a:ext uri="{FF2B5EF4-FFF2-40B4-BE49-F238E27FC236}">
                <a16:creationId xmlns:a16="http://schemas.microsoft.com/office/drawing/2014/main" id="{7F1DC970-2AF2-27BC-8767-C7A00E534039}"/>
              </a:ext>
            </a:extLst>
          </p:cNvPr>
          <p:cNvSpPr txBox="1"/>
          <p:nvPr/>
        </p:nvSpPr>
        <p:spPr>
          <a:xfrm>
            <a:off x="622795" y="1798962"/>
            <a:ext cx="10974120" cy="58477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King</a:t>
            </a:r>
          </a:p>
        </p:txBody>
      </p:sp>
    </p:spTree>
    <p:extLst>
      <p:ext uri="{BB962C8B-B14F-4D97-AF65-F5344CB8AC3E}">
        <p14:creationId xmlns:p14="http://schemas.microsoft.com/office/powerpoint/2010/main" val="1843090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17E65AA2-3954-3871-0829-F5F4332FD28D}"/>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ED3A8BD5-0908-34C2-9038-AAA36FADFEF1}"/>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Priest,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King</a:t>
            </a:r>
          </a:p>
        </p:txBody>
      </p:sp>
      <p:sp>
        <p:nvSpPr>
          <p:cNvPr id="10" name="TextBox 9">
            <a:extLst>
              <a:ext uri="{FF2B5EF4-FFF2-40B4-BE49-F238E27FC236}">
                <a16:creationId xmlns:a16="http://schemas.microsoft.com/office/drawing/2014/main" id="{74F7A48F-49C7-774B-FC8F-D4BA673F01BE}"/>
              </a:ext>
            </a:extLst>
          </p:cNvPr>
          <p:cNvSpPr txBox="1"/>
          <p:nvPr/>
        </p:nvSpPr>
        <p:spPr>
          <a:xfrm>
            <a:off x="622795" y="1798962"/>
            <a:ext cx="10974120" cy="58477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King</a:t>
            </a:r>
          </a:p>
        </p:txBody>
      </p:sp>
      <p:pic>
        <p:nvPicPr>
          <p:cNvPr id="1026" name="Picture 2" descr="Crown PNG images free download">
            <a:extLst>
              <a:ext uri="{FF2B5EF4-FFF2-40B4-BE49-F238E27FC236}">
                <a16:creationId xmlns:a16="http://schemas.microsoft.com/office/drawing/2014/main" id="{37978EBB-1996-76A7-0115-DF1C10514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693" y="2043224"/>
            <a:ext cx="5019320" cy="329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263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B7397C82-6B1B-CB71-69E7-B69D453DC31F}"/>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ADE08713-2BBB-2818-2CF7-89AB2888526D}"/>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Priest,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King</a:t>
            </a:r>
          </a:p>
        </p:txBody>
      </p:sp>
      <p:sp>
        <p:nvSpPr>
          <p:cNvPr id="10" name="TextBox 9">
            <a:extLst>
              <a:ext uri="{FF2B5EF4-FFF2-40B4-BE49-F238E27FC236}">
                <a16:creationId xmlns:a16="http://schemas.microsoft.com/office/drawing/2014/main" id="{4E82B533-73DB-1CD0-9558-050D4502F43B}"/>
              </a:ext>
            </a:extLst>
          </p:cNvPr>
          <p:cNvSpPr txBox="1"/>
          <p:nvPr/>
        </p:nvSpPr>
        <p:spPr>
          <a:xfrm>
            <a:off x="622795" y="1798962"/>
            <a:ext cx="10974120" cy="1323439"/>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King</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came to be a king—Luke 1:31-33</a:t>
            </a:r>
          </a:p>
        </p:txBody>
      </p:sp>
    </p:spTree>
    <p:extLst>
      <p:ext uri="{BB962C8B-B14F-4D97-AF65-F5344CB8AC3E}">
        <p14:creationId xmlns:p14="http://schemas.microsoft.com/office/powerpoint/2010/main" val="3562568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B268D4E4-2637-EB75-31E4-D95017EB131A}"/>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2BFD038A-CACD-8366-CF42-5B2627FFDCB4}"/>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Priest,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King</a:t>
            </a:r>
          </a:p>
        </p:txBody>
      </p:sp>
      <p:sp>
        <p:nvSpPr>
          <p:cNvPr id="10" name="TextBox 9">
            <a:extLst>
              <a:ext uri="{FF2B5EF4-FFF2-40B4-BE49-F238E27FC236}">
                <a16:creationId xmlns:a16="http://schemas.microsoft.com/office/drawing/2014/main" id="{0705BC82-5A9E-7140-6F2F-8B3EA50A5AB6}"/>
              </a:ext>
            </a:extLst>
          </p:cNvPr>
          <p:cNvSpPr txBox="1"/>
          <p:nvPr/>
        </p:nvSpPr>
        <p:spPr>
          <a:xfrm>
            <a:off x="622795" y="1798962"/>
            <a:ext cx="10974120" cy="2062103"/>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King</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came to be a king—Luke 1:31-33</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established His kingdom—the Church—Matt. 16:18-19</a:t>
            </a:r>
          </a:p>
        </p:txBody>
      </p:sp>
    </p:spTree>
    <p:extLst>
      <p:ext uri="{BB962C8B-B14F-4D97-AF65-F5344CB8AC3E}">
        <p14:creationId xmlns:p14="http://schemas.microsoft.com/office/powerpoint/2010/main" val="119960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FB93CEA9-D4C5-E217-CEDE-BB56681AFE17}"/>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4DA71389-DC90-F99D-03B5-4519D358CC47}"/>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Introduction of the Lesson</a:t>
            </a:r>
          </a:p>
        </p:txBody>
      </p:sp>
      <p:sp>
        <p:nvSpPr>
          <p:cNvPr id="3" name="TextBox 2">
            <a:extLst>
              <a:ext uri="{FF2B5EF4-FFF2-40B4-BE49-F238E27FC236}">
                <a16:creationId xmlns:a16="http://schemas.microsoft.com/office/drawing/2014/main" id="{D4325C97-CB8F-13F4-8A69-986499EC7CD4}"/>
              </a:ext>
            </a:extLst>
          </p:cNvPr>
          <p:cNvSpPr txBox="1"/>
          <p:nvPr/>
        </p:nvSpPr>
        <p:spPr>
          <a:xfrm>
            <a:off x="666338" y="1780469"/>
            <a:ext cx="10930575" cy="58477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God gave us the Bible, not to confuse us but to guide us</a:t>
            </a:r>
          </a:p>
        </p:txBody>
      </p:sp>
    </p:spTree>
    <p:extLst>
      <p:ext uri="{BB962C8B-B14F-4D97-AF65-F5344CB8AC3E}">
        <p14:creationId xmlns:p14="http://schemas.microsoft.com/office/powerpoint/2010/main" val="2506458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DD6CDC14-F085-87AA-EAFD-DDC5F6B303A6}"/>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5FCF574B-536C-439E-D18A-12DC0FF34296}"/>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chemeClr val="bg1"/>
                </a:solidFill>
                <a:latin typeface="Cambria" panose="02040503050406030204" pitchFamily="18" charset="0"/>
                <a:ea typeface="Cambria" panose="02040503050406030204" pitchFamily="18" charset="0"/>
                <a:cs typeface="Calibri" panose="020F0502020204030204" pitchFamily="34" charset="0"/>
              </a:rPr>
              <a:t>Prophet, Priest, </a:t>
            </a: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King</a:t>
            </a:r>
          </a:p>
        </p:txBody>
      </p:sp>
      <p:sp>
        <p:nvSpPr>
          <p:cNvPr id="10" name="TextBox 9">
            <a:extLst>
              <a:ext uri="{FF2B5EF4-FFF2-40B4-BE49-F238E27FC236}">
                <a16:creationId xmlns:a16="http://schemas.microsoft.com/office/drawing/2014/main" id="{F05259D6-4842-2D4B-30D6-AA44AB0C08A2}"/>
              </a:ext>
            </a:extLst>
          </p:cNvPr>
          <p:cNvSpPr txBox="1"/>
          <p:nvPr/>
        </p:nvSpPr>
        <p:spPr>
          <a:xfrm>
            <a:off x="622795" y="1798962"/>
            <a:ext cx="10974120" cy="2800767"/>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What is a King</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came to be a king—Luke 1:31-33</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established His kingdom—the Church—Matt. 16:18-19</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He will take that kingdom into heaven—1 Cor. 15:24</a:t>
            </a:r>
          </a:p>
        </p:txBody>
      </p:sp>
    </p:spTree>
    <p:extLst>
      <p:ext uri="{BB962C8B-B14F-4D97-AF65-F5344CB8AC3E}">
        <p14:creationId xmlns:p14="http://schemas.microsoft.com/office/powerpoint/2010/main" val="418654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2949678" y="452284"/>
            <a:ext cx="8843614" cy="1151204"/>
          </a:xfrm>
        </p:spPr>
        <p:txBody>
          <a:bodyPr/>
          <a:lstStyle/>
          <a:p>
            <a:pPr lvl="0" algn="ctr"/>
            <a:r>
              <a:rPr lang="en-US" sz="3600" dirty="0">
                <a:solidFill>
                  <a:schemeClr val="bg1"/>
                </a:solidFill>
                <a:latin typeface="Cambria" panose="02040503050406030204" pitchFamily="18" charset="0"/>
                <a:ea typeface="Cambria" panose="02040503050406030204" pitchFamily="18" charset="0"/>
                <a:cs typeface="Calibri" panose="020F0502020204030204" pitchFamily="34" charset="0"/>
              </a:rPr>
              <a:t>Words after the Text—Deut. </a:t>
            </a:r>
            <a:r>
              <a:rPr lang="en-US" sz="3600">
                <a:solidFill>
                  <a:schemeClr val="bg1"/>
                </a:solidFill>
                <a:latin typeface="Cambria" panose="02040503050406030204" pitchFamily="18" charset="0"/>
                <a:ea typeface="Cambria" panose="02040503050406030204" pitchFamily="18" charset="0"/>
                <a:cs typeface="Calibri" panose="020F0502020204030204" pitchFamily="34" charset="0"/>
              </a:rPr>
              <a:t>18:118-22</a:t>
            </a:r>
            <a:endParaRPr lang="en-US" sz="3600"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819870B-D606-402D-97F9-41327266C997}"/>
              </a:ext>
            </a:extLst>
          </p:cNvPr>
          <p:cNvSpPr txBox="1"/>
          <p:nvPr/>
        </p:nvSpPr>
        <p:spPr>
          <a:xfrm>
            <a:off x="540775" y="1612717"/>
            <a:ext cx="10933471" cy="4801314"/>
          </a:xfrm>
          <a:prstGeom prst="rect">
            <a:avLst/>
          </a:prstGeom>
          <a:noFill/>
        </p:spPr>
        <p:txBody>
          <a:bodyPr wrap="square" rtlCol="0">
            <a:spAutoFit/>
          </a:bodyPr>
          <a:lstStyle/>
          <a:p>
            <a:pPr marR="0" algn="just" rtl="0">
              <a:spcAft>
                <a:spcPts val="600"/>
              </a:spcAft>
            </a:pP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18  I will raise up for them a prophet… He shall speak all that I command Him</a:t>
            </a:r>
          </a:p>
          <a:p>
            <a:pPr marR="0" algn="just" rtl="0">
              <a:spcAft>
                <a:spcPts val="600"/>
              </a:spcAft>
            </a:pP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19  And it shall be </a:t>
            </a:r>
            <a:r>
              <a:rPr lang="en-US" sz="2600" b="1" i="1"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that</a:t>
            </a: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whoever will not hear My words, which He speaks in My name, </a:t>
            </a:r>
            <a:r>
              <a:rPr lang="en-US" sz="2600" b="1" i="0" u="none" strike="noStrike" baseline="0" dirty="0">
                <a:solidFill>
                  <a:srgbClr val="FFFF00"/>
                </a:solidFill>
                <a:latin typeface="Calibri" panose="020F0502020204030204" pitchFamily="34" charset="0"/>
                <a:ea typeface="Calibri" panose="020F0502020204030204" pitchFamily="34" charset="0"/>
                <a:cs typeface="Calibri" panose="020F0502020204030204" pitchFamily="34" charset="0"/>
              </a:rPr>
              <a:t>I will require </a:t>
            </a:r>
            <a:r>
              <a:rPr lang="en-US" sz="2600" b="1" i="1" u="none" strike="noStrike" baseline="0" dirty="0">
                <a:solidFill>
                  <a:srgbClr val="FFFF00"/>
                </a:solidFill>
                <a:latin typeface="Calibri" panose="020F0502020204030204" pitchFamily="34" charset="0"/>
                <a:ea typeface="Calibri" panose="020F0502020204030204" pitchFamily="34" charset="0"/>
                <a:cs typeface="Calibri" panose="020F0502020204030204" pitchFamily="34" charset="0"/>
              </a:rPr>
              <a:t>it</a:t>
            </a:r>
            <a:r>
              <a:rPr lang="en-US" sz="2600" b="1" i="0" u="none" strike="noStrike" baseline="0" dirty="0">
                <a:solidFill>
                  <a:srgbClr val="FFFF00"/>
                </a:solidFill>
                <a:latin typeface="Calibri" panose="020F0502020204030204" pitchFamily="34" charset="0"/>
                <a:ea typeface="Calibri" panose="020F0502020204030204" pitchFamily="34" charset="0"/>
                <a:cs typeface="Calibri" panose="020F0502020204030204" pitchFamily="34" charset="0"/>
              </a:rPr>
              <a:t> of him. </a:t>
            </a:r>
          </a:p>
          <a:p>
            <a:pPr marR="0" algn="just" rtl="0">
              <a:spcAft>
                <a:spcPts val="600"/>
              </a:spcAft>
            </a:pP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20  But the prophet who presumes to speak a word in My name, which I have not commanded him to speak, or who speaks in the name of other gods, that prophet shall die.' </a:t>
            </a:r>
          </a:p>
          <a:p>
            <a:pPr marR="0" algn="just" rtl="0">
              <a:spcAft>
                <a:spcPts val="600"/>
              </a:spcAft>
            </a:pP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21  And if you say in your heart, 'How shall we know the word which the Lord has not spoken?'— </a:t>
            </a:r>
          </a:p>
          <a:p>
            <a:pPr marR="0" algn="just" rtl="0">
              <a:spcAft>
                <a:spcPts val="600"/>
              </a:spcAft>
            </a:pP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22  when a prophet speaks in the name of the Lord, if the thing does not happen or come to pass, that </a:t>
            </a:r>
            <a:r>
              <a:rPr lang="en-US" sz="2600" b="1" i="1"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is</a:t>
            </a:r>
            <a:r>
              <a:rPr lang="en-US" sz="26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the thing which the Lord has not spoken; the prophet has spoken it presumptuously; you shall not be afraid of him.</a:t>
            </a:r>
            <a:r>
              <a:rPr lang="en-US" sz="26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7271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2979174" y="299702"/>
            <a:ext cx="8843614" cy="148076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mbria"/>
              <a:buNone/>
            </a:pPr>
            <a:r>
              <a:rPr lang="en-US" dirty="0"/>
              <a:t>Someday He Will Judge You</a:t>
            </a:r>
            <a:endParaRPr dirty="0"/>
          </a:p>
        </p:txBody>
      </p:sp>
      <p:sp>
        <p:nvSpPr>
          <p:cNvPr id="99" name="Google Shape;99;p16"/>
          <p:cNvSpPr txBox="1">
            <a:spLocks noGrp="1"/>
          </p:cNvSpPr>
          <p:nvPr>
            <p:ph type="body" idx="1"/>
          </p:nvPr>
        </p:nvSpPr>
        <p:spPr>
          <a:xfrm>
            <a:off x="540775" y="1780469"/>
            <a:ext cx="11115314" cy="4698989"/>
          </a:xfrm>
          <a:prstGeom prst="rect">
            <a:avLst/>
          </a:prstGeom>
          <a:noFill/>
          <a:ln>
            <a:noFill/>
          </a:ln>
        </p:spPr>
        <p:txBody>
          <a:bodyPr spcFirstLastPara="1" wrap="square" lIns="91425" tIns="45700" rIns="91425" bIns="45700" anchor="t" anchorCtr="0">
            <a:noAutofit/>
          </a:bodyPr>
          <a:lstStyle/>
          <a:p>
            <a:pPr marL="742950" lvl="1" indent="-285750">
              <a:lnSpc>
                <a:spcPct val="150000"/>
              </a:lnSpc>
              <a:spcBef>
                <a:spcPts val="0"/>
              </a:spcBef>
              <a:buSzPts val="3000"/>
            </a:pPr>
            <a:r>
              <a:rPr lang="en-US" sz="3200" dirty="0">
                <a:solidFill>
                  <a:schemeClr val="lt1"/>
                </a:solidFill>
              </a:rPr>
              <a:t>  Believe							John 3:16</a:t>
            </a:r>
            <a:endParaRPr sz="3200" dirty="0"/>
          </a:p>
          <a:p>
            <a:pPr marL="742950" lvl="1" indent="-285750">
              <a:lnSpc>
                <a:spcPct val="150000"/>
              </a:lnSpc>
              <a:spcBef>
                <a:spcPts val="200"/>
              </a:spcBef>
              <a:buSzPts val="3000"/>
            </a:pPr>
            <a:r>
              <a:rPr lang="en-US" sz="3200" dirty="0">
                <a:solidFill>
                  <a:schemeClr val="lt1"/>
                </a:solidFill>
              </a:rPr>
              <a:t>  Repent 							Acts 17:30</a:t>
            </a:r>
            <a:endParaRPr sz="3200" dirty="0"/>
          </a:p>
          <a:p>
            <a:pPr marL="742950" lvl="1" indent="-285750">
              <a:lnSpc>
                <a:spcPct val="150000"/>
              </a:lnSpc>
              <a:spcBef>
                <a:spcPts val="200"/>
              </a:spcBef>
              <a:buSzPts val="3000"/>
            </a:pPr>
            <a:r>
              <a:rPr lang="en-US" sz="3200" dirty="0">
                <a:solidFill>
                  <a:schemeClr val="lt1"/>
                </a:solidFill>
              </a:rPr>
              <a:t>  Confess Faith in Him					Rom. 10:10</a:t>
            </a:r>
            <a:endParaRPr sz="3200" dirty="0"/>
          </a:p>
          <a:p>
            <a:pPr marL="742950" lvl="1" indent="-285750">
              <a:lnSpc>
                <a:spcPct val="150000"/>
              </a:lnSpc>
              <a:spcBef>
                <a:spcPts val="200"/>
              </a:spcBef>
              <a:buSzPts val="3000"/>
            </a:pPr>
            <a:r>
              <a:rPr lang="en-US" sz="3200" dirty="0">
                <a:solidFill>
                  <a:schemeClr val="lt1"/>
                </a:solidFill>
              </a:rPr>
              <a:t>  Be Baptized Into Him					Gal. 3:27</a:t>
            </a:r>
            <a:endParaRPr sz="3200" dirty="0"/>
          </a:p>
          <a:p>
            <a:pPr marL="0" indent="0" algn="ctr">
              <a:lnSpc>
                <a:spcPct val="150000"/>
              </a:lnSpc>
              <a:spcBef>
                <a:spcPts val="200"/>
              </a:spcBef>
              <a:buSzPts val="3000"/>
              <a:buNone/>
            </a:pPr>
            <a:r>
              <a:rPr lang="en-US" sz="3200" b="1" i="1" dirty="0">
                <a:solidFill>
                  <a:srgbClr val="FFFF00"/>
                </a:solidFill>
              </a:rPr>
              <a:t>Added to His Church, His Kingdom, His Family, His One Body</a:t>
            </a:r>
            <a:endParaRPr sz="3200" i="1" dirty="0">
              <a:solidFill>
                <a:srgbClr val="FFFF00"/>
              </a:solidFill>
            </a:endParaRPr>
          </a:p>
          <a:p>
            <a:pPr marL="742950" lvl="1" indent="-285750">
              <a:lnSpc>
                <a:spcPct val="150000"/>
              </a:lnSpc>
              <a:spcBef>
                <a:spcPts val="200"/>
              </a:spcBef>
              <a:buSzPts val="3000"/>
            </a:pPr>
            <a:r>
              <a:rPr lang="en-US" sz="3200" dirty="0">
                <a:solidFill>
                  <a:schemeClr val="lt1"/>
                </a:solidFill>
              </a:rPr>
              <a:t>  Be Faithful					  	Rev. 2:10</a:t>
            </a:r>
            <a:endParaRPr sz="3200" dirty="0"/>
          </a:p>
        </p:txBody>
      </p:sp>
    </p:spTree>
    <p:extLst>
      <p:ext uri="{BB962C8B-B14F-4D97-AF65-F5344CB8AC3E}">
        <p14:creationId xmlns:p14="http://schemas.microsoft.com/office/powerpoint/2010/main" val="384439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A27B1FA9-6E5B-7BA4-C931-61FA439E8510}"/>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AAEA1416-AA83-A0BF-6FE8-479C8ECD58DB}"/>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Introduction of the Lesson</a:t>
            </a:r>
          </a:p>
        </p:txBody>
      </p:sp>
      <p:sp>
        <p:nvSpPr>
          <p:cNvPr id="3" name="TextBox 2">
            <a:extLst>
              <a:ext uri="{FF2B5EF4-FFF2-40B4-BE49-F238E27FC236}">
                <a16:creationId xmlns:a16="http://schemas.microsoft.com/office/drawing/2014/main" id="{02F6A14B-3713-FAE9-1BDA-C142C2B27608}"/>
              </a:ext>
            </a:extLst>
          </p:cNvPr>
          <p:cNvSpPr txBox="1"/>
          <p:nvPr/>
        </p:nvSpPr>
        <p:spPr>
          <a:xfrm>
            <a:off x="666338" y="1780469"/>
            <a:ext cx="10930575" cy="1323439"/>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God gave us the Bible, not to confuse us but to guide us</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Today’s lesson will illustrate this</a:t>
            </a:r>
          </a:p>
        </p:txBody>
      </p:sp>
    </p:spTree>
    <p:extLst>
      <p:ext uri="{BB962C8B-B14F-4D97-AF65-F5344CB8AC3E}">
        <p14:creationId xmlns:p14="http://schemas.microsoft.com/office/powerpoint/2010/main" val="316208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2C85A488-52A7-99C7-C7AD-6AD824A36EDA}"/>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84F86924-A37E-E481-C8DC-FBD6E6877703}"/>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Introduction of the Lesson</a:t>
            </a:r>
          </a:p>
        </p:txBody>
      </p:sp>
      <p:sp>
        <p:nvSpPr>
          <p:cNvPr id="3" name="TextBox 2">
            <a:extLst>
              <a:ext uri="{FF2B5EF4-FFF2-40B4-BE49-F238E27FC236}">
                <a16:creationId xmlns:a16="http://schemas.microsoft.com/office/drawing/2014/main" id="{4CCFBAE3-94D1-CFB8-6CD4-14298E8EB22C}"/>
              </a:ext>
            </a:extLst>
          </p:cNvPr>
          <p:cNvSpPr txBox="1"/>
          <p:nvPr/>
        </p:nvSpPr>
        <p:spPr>
          <a:xfrm>
            <a:off x="666338" y="1780469"/>
            <a:ext cx="10930575" cy="2554545"/>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God gave us the Bible, not to confuse us but to guide us</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Today’s lesson will illustrate this</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“When you preach, put it down where the calves can get it and the cows will find it” </a:t>
            </a:r>
            <a:r>
              <a:rPr lang="en-US" altLang="en-US" sz="3200" b="1" i="1" dirty="0">
                <a:solidFill>
                  <a:schemeClr val="bg1"/>
                </a:solidFill>
                <a:latin typeface="Calibri" panose="020F0502020204030204" pitchFamily="34" charset="0"/>
                <a:cs typeface="Calibri" panose="020F0502020204030204" pitchFamily="34" charset="0"/>
              </a:rPr>
              <a:t>– Advice to me from older preacher</a:t>
            </a:r>
            <a:endParaRPr lang="en-US" alt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417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CE2967D6-E548-0491-1D1B-D92F305BD91D}"/>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03601F35-B482-ACB2-0D87-D592A77594D9}"/>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Introduction of the Lesson</a:t>
            </a:r>
          </a:p>
        </p:txBody>
      </p:sp>
      <p:sp>
        <p:nvSpPr>
          <p:cNvPr id="3" name="TextBox 2">
            <a:extLst>
              <a:ext uri="{FF2B5EF4-FFF2-40B4-BE49-F238E27FC236}">
                <a16:creationId xmlns:a16="http://schemas.microsoft.com/office/drawing/2014/main" id="{60BB7337-C1FD-C194-A9D4-1F44BCBD19B9}"/>
              </a:ext>
            </a:extLst>
          </p:cNvPr>
          <p:cNvSpPr txBox="1"/>
          <p:nvPr/>
        </p:nvSpPr>
        <p:spPr>
          <a:xfrm>
            <a:off x="666338" y="1780469"/>
            <a:ext cx="10930575" cy="3293209"/>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God gave us the Bible, not to confuse us but to guide us</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Today’s lesson will illustrate this</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“When you preach, put it down where the calves can get it and the cows will find it” </a:t>
            </a:r>
            <a:r>
              <a:rPr lang="en-US" altLang="en-US" sz="3200" b="1" i="1" dirty="0">
                <a:solidFill>
                  <a:schemeClr val="bg1"/>
                </a:solidFill>
                <a:latin typeface="Calibri" panose="020F0502020204030204" pitchFamily="34" charset="0"/>
                <a:cs typeface="Calibri" panose="020F0502020204030204" pitchFamily="34" charset="0"/>
              </a:rPr>
              <a:t>– Advice to me from older preacher</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Let me talk to all the small children here today</a:t>
            </a:r>
          </a:p>
        </p:txBody>
      </p:sp>
    </p:spTree>
    <p:extLst>
      <p:ext uri="{BB962C8B-B14F-4D97-AF65-F5344CB8AC3E}">
        <p14:creationId xmlns:p14="http://schemas.microsoft.com/office/powerpoint/2010/main" val="163074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02A52555-F963-810D-89A5-4E379A96FD97}"/>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1064DF7F-F68E-34B3-E0DC-8E73A933CB86}"/>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Introduction of the Lesson</a:t>
            </a:r>
          </a:p>
        </p:txBody>
      </p:sp>
      <p:sp>
        <p:nvSpPr>
          <p:cNvPr id="3" name="TextBox 2">
            <a:extLst>
              <a:ext uri="{FF2B5EF4-FFF2-40B4-BE49-F238E27FC236}">
                <a16:creationId xmlns:a16="http://schemas.microsoft.com/office/drawing/2014/main" id="{90560B8F-9D13-8F7B-47FE-EE4E9A6B1108}"/>
              </a:ext>
            </a:extLst>
          </p:cNvPr>
          <p:cNvSpPr txBox="1"/>
          <p:nvPr/>
        </p:nvSpPr>
        <p:spPr>
          <a:xfrm>
            <a:off x="666338" y="1780469"/>
            <a:ext cx="10930575" cy="4031873"/>
          </a:xfrm>
          <a:prstGeom prst="rect">
            <a:avLst/>
          </a:prstGeom>
          <a:noFill/>
        </p:spPr>
        <p:txBody>
          <a:bodyPr wrap="square" rtlCol="0">
            <a:spAutoFit/>
          </a:bodyPr>
          <a:lstStyle/>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God gave us the Bible, not to confuse us but to guide us</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Today’s lesson will illustrate this</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“When you preach, put it down where the calves can get it and the cows will find it” </a:t>
            </a:r>
            <a:r>
              <a:rPr lang="en-US" altLang="en-US" sz="3200" b="1" i="1" dirty="0">
                <a:solidFill>
                  <a:schemeClr val="bg1"/>
                </a:solidFill>
                <a:latin typeface="Calibri" panose="020F0502020204030204" pitchFamily="34" charset="0"/>
                <a:cs typeface="Calibri" panose="020F0502020204030204" pitchFamily="34" charset="0"/>
              </a:rPr>
              <a:t>– Advice to me from older preacher</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Let me talk to all the small children here today</a:t>
            </a:r>
          </a:p>
          <a:p>
            <a:pPr marL="342900" lvl="2" indent="-342900" algn="just">
              <a:spcBef>
                <a:spcPct val="50000"/>
              </a:spcBef>
              <a:buClr>
                <a:schemeClr val="bg1"/>
              </a:buClr>
              <a:buFont typeface="Arial" panose="020B0604020202020204" pitchFamily="34" charset="0"/>
              <a:buChar char="•"/>
            </a:pPr>
            <a:r>
              <a:rPr lang="en-US" altLang="en-US" sz="3200" b="1" dirty="0">
                <a:solidFill>
                  <a:schemeClr val="bg1"/>
                </a:solidFill>
                <a:latin typeface="Calibri" panose="020F0502020204030204" pitchFamily="34" charset="0"/>
                <a:cs typeface="Calibri" panose="020F0502020204030204" pitchFamily="34" charset="0"/>
              </a:rPr>
              <a:t> Let me talk to the rest of those here today</a:t>
            </a:r>
          </a:p>
        </p:txBody>
      </p:sp>
    </p:spTree>
    <p:extLst>
      <p:ext uri="{BB962C8B-B14F-4D97-AF65-F5344CB8AC3E}">
        <p14:creationId xmlns:p14="http://schemas.microsoft.com/office/powerpoint/2010/main" val="105171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A3440EF6-9CA0-5273-44C7-760FA1FA7406}"/>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D36D950C-3B89-AB36-06E3-07140F843263}"/>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endPar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507495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4340988D-A008-4B44-BB7D-87F136B72056}"/>
            </a:ext>
          </a:extLst>
        </p:cNvPr>
        <p:cNvGrpSpPr/>
        <p:nvPr/>
      </p:nvGrpSpPr>
      <p:grpSpPr>
        <a:xfrm>
          <a:off x="0" y="0"/>
          <a:ext cx="0" cy="0"/>
          <a:chOff x="0" y="0"/>
          <a:chExt cx="0" cy="0"/>
        </a:xfrm>
      </p:grpSpPr>
      <p:sp>
        <p:nvSpPr>
          <p:cNvPr id="86" name="Google Shape;86;p14">
            <a:extLst>
              <a:ext uri="{FF2B5EF4-FFF2-40B4-BE49-F238E27FC236}">
                <a16:creationId xmlns:a16="http://schemas.microsoft.com/office/drawing/2014/main" id="{416278D4-B7D8-3AC6-30EF-52CF8D64C3BC}"/>
              </a:ext>
            </a:extLst>
          </p:cNvPr>
          <p:cNvSpPr txBox="1">
            <a:spLocks noGrp="1"/>
          </p:cNvSpPr>
          <p:nvPr>
            <p:ph type="title"/>
          </p:nvPr>
        </p:nvSpPr>
        <p:spPr>
          <a:xfrm>
            <a:off x="2979174" y="299702"/>
            <a:ext cx="8843614" cy="1480767"/>
          </a:xfrm>
        </p:spPr>
        <p:txBody>
          <a:bodyPr/>
          <a:lstStyle/>
          <a:p>
            <a:pPr lvl="0" algn="ct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rPr>
              <a:t>Jesus in Three Words:</a:t>
            </a:r>
            <a:br>
              <a:rPr 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br>
            <a:r>
              <a:rPr lang="en-US" sz="3800" dirty="0">
                <a:solidFill>
                  <a:srgbClr val="FFFF00"/>
                </a:solidFill>
                <a:latin typeface="Cambria" panose="02040503050406030204" pitchFamily="18" charset="0"/>
                <a:ea typeface="Cambria" panose="02040503050406030204" pitchFamily="18" charset="0"/>
                <a:cs typeface="Calibri" panose="020F0502020204030204" pitchFamily="34" charset="0"/>
              </a:rPr>
              <a:t>Prophet</a:t>
            </a:r>
          </a:p>
        </p:txBody>
      </p:sp>
    </p:spTree>
    <p:extLst>
      <p:ext uri="{BB962C8B-B14F-4D97-AF65-F5344CB8AC3E}">
        <p14:creationId xmlns:p14="http://schemas.microsoft.com/office/powerpoint/2010/main" val="390661552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1235</Words>
  <Application>Microsoft Office PowerPoint</Application>
  <PresentationFormat>Widescreen</PresentationFormat>
  <Paragraphs>124</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Cambria</vt:lpstr>
      <vt:lpstr>Office Theme</vt:lpstr>
      <vt:lpstr>Jesus in Three Words</vt:lpstr>
      <vt:lpstr>Text—Deut. 18:15-19</vt:lpstr>
      <vt:lpstr>Jesus in Three Words: Introduction of the Lesson</vt:lpstr>
      <vt:lpstr>Jesus in Three Words: Introduction of the Lesson</vt:lpstr>
      <vt:lpstr>Jesus in Three Words: Introduction of the Lesson</vt:lpstr>
      <vt:lpstr>Jesus in Three Words: Introduction of the Lesson</vt:lpstr>
      <vt:lpstr>Jesus in Three Words: Introduction of the Lesson</vt:lpstr>
      <vt:lpstr>Jesus in Three Words: </vt:lpstr>
      <vt:lpstr>Jesus in Three Words: Prophet</vt:lpstr>
      <vt:lpstr>Jesus in Three Words: Prophet</vt:lpstr>
      <vt:lpstr>Jesus in Three Words: Prophet</vt:lpstr>
      <vt:lpstr>Jesus in Three Words: Prophet</vt:lpstr>
      <vt:lpstr>Jesus in Three Words: Prophet</vt:lpstr>
      <vt:lpstr>Jesus in Three Words: Prophet</vt:lpstr>
      <vt:lpstr>Jesus in Three Words: Prophet</vt:lpstr>
      <vt:lpstr>Jesus in Three Words: Prophet</vt:lpstr>
      <vt:lpstr>Jesus in Three Words: Prophet, Priest</vt:lpstr>
      <vt:lpstr>Jesus in Three Words: Prophet, Priest</vt:lpstr>
      <vt:lpstr>Jesus in Three Words: Prophet, Priest</vt:lpstr>
      <vt:lpstr>Jesus in Three Words: Prophet, Priest</vt:lpstr>
      <vt:lpstr>Jesus in Three Words: Prophet, Priest</vt:lpstr>
      <vt:lpstr>Jesus in Three Words: Prophet, Priest</vt:lpstr>
      <vt:lpstr>Jesus in Three Words: Prophet, Priest</vt:lpstr>
      <vt:lpstr>Jesus in Three Words: Prophet, Priest</vt:lpstr>
      <vt:lpstr>Jesus in Three Words: Prophet, Priest, King</vt:lpstr>
      <vt:lpstr>Jesus in Three Words: Prophet, Priest, King</vt:lpstr>
      <vt:lpstr>Jesus in Three Words: Prophet, Priest, King</vt:lpstr>
      <vt:lpstr>Jesus in Three Words: Prophet, Priest, King</vt:lpstr>
      <vt:lpstr>Jesus in Three Words: Prophet, Priest, King</vt:lpstr>
      <vt:lpstr>Jesus in Three Words: Prophet, Priest, King</vt:lpstr>
      <vt:lpstr>Words after the Text—Deut. 18:118-22</vt:lpstr>
      <vt:lpstr>Someday He Will Judge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Know I Am  Doing His Will—How Can I Find His Will?</dc:title>
  <dc:creator>Dan</dc:creator>
  <cp:lastModifiedBy>Operator</cp:lastModifiedBy>
  <cp:revision>242</cp:revision>
  <cp:lastPrinted>2019-04-07T11:03:11Z</cp:lastPrinted>
  <dcterms:modified xsi:type="dcterms:W3CDTF">2025-02-09T15:35:28Z</dcterms:modified>
</cp:coreProperties>
</file>