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4" r:id="rId6"/>
    <p:sldId id="265" r:id="rId7"/>
    <p:sldId id="262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is fist&#10;&#10;Description automatically generated">
            <a:extLst>
              <a:ext uri="{FF2B5EF4-FFF2-40B4-BE49-F238E27FC236}">
                <a16:creationId xmlns:a16="http://schemas.microsoft.com/office/drawing/2014/main" id="{7E2E0C51-A6EF-BEAD-E2F6-D2A0A75F2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5A33B86E-84A4-83FB-83EB-891BC1073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2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1FDAD62B-0F3B-7CBB-3319-A8B6AF1ED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63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is fist&#10;&#10;Description automatically generated">
            <a:extLst>
              <a:ext uri="{FF2B5EF4-FFF2-40B4-BE49-F238E27FC236}">
                <a16:creationId xmlns:a16="http://schemas.microsoft.com/office/drawing/2014/main" id="{24C6A2B3-E94C-6698-8393-8CBD9D6D6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1A3FC9-ED47-9CA5-0E45-0BE66B06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4" b="37575"/>
          <a:stretch/>
        </p:blipFill>
        <p:spPr>
          <a:xfrm>
            <a:off x="504" y="1479666"/>
            <a:ext cx="12190992" cy="280139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9AEB84-96A6-B98F-5BAE-847A9E659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Question: “Did Jesus make and provide alcoholic beverage?”</a:t>
            </a:r>
          </a:p>
          <a:p>
            <a:r>
              <a:rPr lang="en-US" dirty="0"/>
              <a:t>Consider: Did the Son of God make and provide the substance that…</a:t>
            </a:r>
          </a:p>
          <a:p>
            <a:pPr lvl="1"/>
            <a:r>
              <a:rPr lang="en-US" dirty="0"/>
              <a:t>Made Noah drunk, leading him to become uncovered in his tent (Gen. 9:21)?</a:t>
            </a:r>
          </a:p>
          <a:p>
            <a:pPr lvl="1"/>
            <a:r>
              <a:rPr lang="en-US" dirty="0"/>
              <a:t>Made Lot drunk, leading him to sleep with his two daughters (Gen. 19:31-36)?</a:t>
            </a:r>
          </a:p>
          <a:p>
            <a:pPr lvl="1"/>
            <a:r>
              <a:rPr lang="en-US" dirty="0"/>
              <a:t>God said is “a mocker…and whoever is led astray by it is not wise” (Prov. 20:1)?</a:t>
            </a:r>
          </a:p>
          <a:p>
            <a:pPr lvl="1"/>
            <a:r>
              <a:rPr lang="en-US" dirty="0"/>
              <a:t>God said leads to “woe, sorrow, contentions, complaints and wounds…” (Prov. 23:29)?</a:t>
            </a:r>
          </a:p>
          <a:p>
            <a:pPr lvl="1"/>
            <a:r>
              <a:rPr lang="en-US" dirty="0"/>
              <a:t>God said to “not look on…when it sparkles in the cup” (Prov. 23:31)?</a:t>
            </a:r>
          </a:p>
          <a:p>
            <a:pPr lvl="1"/>
            <a:r>
              <a:rPr lang="en-US" dirty="0"/>
              <a:t>God said “bites like a serpent and stings like a viper” (Prov. 23:32)?</a:t>
            </a:r>
          </a:p>
          <a:p>
            <a:pPr lvl="1"/>
            <a:r>
              <a:rPr lang="en-US" dirty="0"/>
              <a:t>God said will lead one to “see strange things” and “utter perverse things” (Prov. 23:33)?</a:t>
            </a:r>
          </a:p>
          <a:p>
            <a:pPr lvl="1"/>
            <a:r>
              <a:rPr lang="en-US" dirty="0"/>
              <a:t>God said will lead one to senselessly want more punishment (Prov. 23:35)?</a:t>
            </a:r>
          </a:p>
          <a:p>
            <a:pPr lvl="1"/>
            <a:r>
              <a:rPr lang="en-US" dirty="0"/>
              <a:t>God said “inflames” those who “pursue” it (Isa. 5:11)?</a:t>
            </a:r>
          </a:p>
          <a:p>
            <a:pPr lvl="1"/>
            <a:r>
              <a:rPr lang="en-US" dirty="0"/>
              <a:t>God said caused “the priest and the prophet” to “err” (Isa. 28:7)?</a:t>
            </a:r>
          </a:p>
          <a:p>
            <a:pPr lvl="1"/>
            <a:r>
              <a:rPr lang="en-US" dirty="0"/>
              <a:t>God used as a symbol of His “wrath/fury” (Jer. 25:15-17; Rev. 14:10)?</a:t>
            </a:r>
          </a:p>
          <a:p>
            <a:pPr lvl="1"/>
            <a:r>
              <a:rPr lang="en-US" dirty="0"/>
              <a:t>God said to “not get drunk with” (Eph. 5:18)?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did NOT make:</a:t>
            </a:r>
          </a:p>
          <a:p>
            <a:pPr lvl="1"/>
            <a:r>
              <a:rPr lang="en-US" dirty="0"/>
              <a:t>Anything that was inconsistent with His Divine character (John 8:29)</a:t>
            </a:r>
          </a:p>
          <a:p>
            <a:pPr lvl="1"/>
            <a:r>
              <a:rPr lang="en-US" dirty="0"/>
              <a:t>Anything that was inconsistent with His Scripture (Heb. 10:7-9; Matt. 5:17-18)</a:t>
            </a:r>
          </a:p>
          <a:p>
            <a:pPr lvl="1"/>
            <a:r>
              <a:rPr lang="en-US" dirty="0"/>
              <a:t>3,000-4,000 servings of something for His neighbor of which God said, “Woe to him who gives drink to his neighbor” (Hab. 2:15)</a:t>
            </a:r>
          </a:p>
          <a:p>
            <a:r>
              <a:rPr lang="en-US" dirty="0"/>
              <a:t>It is critically important to DEFINE terms in the way the Bible uses them</a:t>
            </a:r>
          </a:p>
          <a:p>
            <a:r>
              <a:rPr lang="en-US" dirty="0"/>
              <a:t>The Bible says that “the water…was made </a:t>
            </a:r>
            <a:r>
              <a:rPr lang="en-US" i="1" dirty="0" err="1"/>
              <a:t>oinos</a:t>
            </a:r>
            <a:r>
              <a:rPr lang="en-US" dirty="0"/>
              <a:t>” (John 2:9)</a:t>
            </a:r>
          </a:p>
          <a:p>
            <a:pPr lvl="1"/>
            <a:r>
              <a:rPr lang="en-US" dirty="0"/>
              <a:t>Definition of the Greek </a:t>
            </a:r>
            <a:r>
              <a:rPr lang="en-US" i="1" dirty="0" err="1"/>
              <a:t>oinos</a:t>
            </a:r>
            <a:r>
              <a:rPr lang="en-US" dirty="0"/>
              <a:t>, “a beverage made from fermented juice of the grape or unfermented grape juice”</a:t>
            </a:r>
          </a:p>
          <a:p>
            <a:pPr lvl="1"/>
            <a:r>
              <a:rPr lang="en-US" i="1" dirty="0" err="1"/>
              <a:t>Oinos</a:t>
            </a:r>
            <a:r>
              <a:rPr lang="en-US" i="1" dirty="0"/>
              <a:t> </a:t>
            </a:r>
            <a:r>
              <a:rPr lang="en-US" dirty="0"/>
              <a:t>is often condemned in Scripture (Prov. 20:1; 23:29-35; Eph. 5:18)</a:t>
            </a:r>
          </a:p>
          <a:p>
            <a:pPr lvl="1"/>
            <a:r>
              <a:rPr lang="en-US" i="1" dirty="0" err="1"/>
              <a:t>Oinos</a:t>
            </a:r>
            <a:r>
              <a:rPr lang="en-US" i="1" dirty="0"/>
              <a:t> </a:t>
            </a:r>
            <a:r>
              <a:rPr lang="en-US" dirty="0"/>
              <a:t>is sometimes viewed positively in Scripture (Isa. 55:1)</a:t>
            </a:r>
          </a:p>
          <a:p>
            <a:pPr lvl="1"/>
            <a:r>
              <a:rPr lang="en-US" dirty="0"/>
              <a:t>The difference is that </a:t>
            </a:r>
            <a:r>
              <a:rPr lang="en-US" i="1" dirty="0" err="1"/>
              <a:t>oinos</a:t>
            </a:r>
            <a:r>
              <a:rPr lang="en-US" i="1" dirty="0"/>
              <a:t> </a:t>
            </a:r>
            <a:r>
              <a:rPr lang="en-US" dirty="0"/>
              <a:t>can refer to either fermented or unfermented</a:t>
            </a:r>
          </a:p>
          <a:p>
            <a:pPr lvl="1"/>
            <a:r>
              <a:rPr lang="en-US" dirty="0"/>
              <a:t>Often </a:t>
            </a:r>
            <a:r>
              <a:rPr lang="en-US" i="1" dirty="0" err="1"/>
              <a:t>oinos</a:t>
            </a:r>
            <a:r>
              <a:rPr lang="en-US" i="1" dirty="0"/>
              <a:t> </a:t>
            </a:r>
            <a:r>
              <a:rPr lang="en-US" dirty="0"/>
              <a:t>refers to freshly squeezed grapes (Isa. 16:10; 65:8; Jer. 48:33; Joel 2:24; Prov. 3:10)</a:t>
            </a:r>
          </a:p>
        </p:txBody>
      </p:sp>
    </p:spTree>
    <p:extLst>
      <p:ext uri="{BB962C8B-B14F-4D97-AF65-F5344CB8AC3E}">
        <p14:creationId xmlns:p14="http://schemas.microsoft.com/office/powerpoint/2010/main" val="211694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in Biblical and Divine context:</a:t>
            </a:r>
          </a:p>
          <a:p>
            <a:pPr lvl="1"/>
            <a:r>
              <a:rPr lang="en-US" sz="2800" dirty="0"/>
              <a:t>Did Jesus make fermented or unfermented beverage?  </a:t>
            </a:r>
          </a:p>
          <a:p>
            <a:pPr lvl="1"/>
            <a:r>
              <a:rPr lang="en-US" sz="2800" dirty="0"/>
              <a:t>Beverage that could or could not lead to sin and then intoxication?</a:t>
            </a:r>
          </a:p>
          <a:p>
            <a:r>
              <a:rPr lang="en-US" dirty="0"/>
              <a:t>Jesus made “good wine” according to heavenly standards </a:t>
            </a:r>
            <a:br>
              <a:rPr lang="en-US" dirty="0"/>
            </a:br>
            <a:r>
              <a:rPr lang="en-US" dirty="0"/>
              <a:t>	= unfermented beverage, which could not lead to intoxication</a:t>
            </a:r>
          </a:p>
        </p:txBody>
      </p:sp>
    </p:spTree>
    <p:extLst>
      <p:ext uri="{BB962C8B-B14F-4D97-AF65-F5344CB8AC3E}">
        <p14:creationId xmlns:p14="http://schemas.microsoft.com/office/powerpoint/2010/main" val="322663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came to earth with a mission and a plan – “my hour” (2:4)</a:t>
            </a:r>
          </a:p>
          <a:p>
            <a:pPr lvl="1"/>
            <a:r>
              <a:rPr lang="en-US" dirty="0"/>
              <a:t>Every part of His ministry would fulfill God’s eternal plan to save man (Gal. 4:4-5)</a:t>
            </a:r>
          </a:p>
          <a:p>
            <a:r>
              <a:rPr lang="en-US" dirty="0"/>
              <a:t>Jesus performed many “miracles, wonders and signs” (Acts 2:22)</a:t>
            </a:r>
          </a:p>
          <a:p>
            <a:r>
              <a:rPr lang="en-US" dirty="0"/>
              <a:t>The word “sign” points away from the act itself to something more important</a:t>
            </a:r>
          </a:p>
          <a:p>
            <a:pPr lvl="1"/>
            <a:r>
              <a:rPr lang="en-US" dirty="0"/>
              <a:t>Miracles were “signs” to “confirm the word” (Mark 16:20; Heb. 2:3-4) </a:t>
            </a:r>
          </a:p>
          <a:p>
            <a:pPr lvl="1"/>
            <a:r>
              <a:rPr lang="en-US" dirty="0"/>
              <a:t>A step to “greater things” (John 1:50)!</a:t>
            </a:r>
          </a:p>
          <a:p>
            <a:r>
              <a:rPr lang="en-US" dirty="0"/>
              <a:t>Jesus’ “beginning of signs” was powerful – an obvious miracle had occurred!</a:t>
            </a:r>
          </a:p>
          <a:p>
            <a:pPr lvl="1"/>
            <a:r>
              <a:rPr lang="en-US" dirty="0"/>
              <a:t>Purpose #1 (2:11): To manifest the glory of God (cf. 1:14; 3:2)</a:t>
            </a:r>
          </a:p>
          <a:p>
            <a:pPr lvl="1"/>
            <a:r>
              <a:rPr lang="en-US" dirty="0"/>
              <a:t>Purpose #2 (2:11): To lead people to believe and obey Him (cf. 20:31)</a:t>
            </a:r>
          </a:p>
          <a:p>
            <a:r>
              <a:rPr lang="en-US" dirty="0"/>
              <a:t>When we read what is “written” (John 20:30-31), we can come to:</a:t>
            </a:r>
          </a:p>
          <a:p>
            <a:pPr lvl="1"/>
            <a:r>
              <a:rPr lang="en-US" dirty="0"/>
              <a:t>The same conclusions they did</a:t>
            </a:r>
          </a:p>
          <a:p>
            <a:pPr lvl="1"/>
            <a:r>
              <a:rPr lang="en-US" dirty="0"/>
              <a:t>The same faith they did</a:t>
            </a:r>
          </a:p>
          <a:p>
            <a:pPr lvl="1"/>
            <a:r>
              <a:rPr lang="en-US" dirty="0"/>
              <a:t>The same reward they did</a:t>
            </a:r>
          </a:p>
        </p:txBody>
      </p:sp>
    </p:spTree>
    <p:extLst>
      <p:ext uri="{BB962C8B-B14F-4D97-AF65-F5344CB8AC3E}">
        <p14:creationId xmlns:p14="http://schemas.microsoft.com/office/powerpoint/2010/main" val="149987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needs to be invited to your wedding, and even better, into your marriage and into your home (2:1-2; Heb. 13:4; Gen. 2:24; Matt. 19:4-6; Eph. 5:22-33; 6:1-4; Col. 3:18-20)</a:t>
            </a:r>
          </a:p>
          <a:p>
            <a:r>
              <a:rPr lang="en-US" dirty="0"/>
              <a:t>Whatever Jesus says, do it, and give Him your all, to the very top (2:5-7; Col. 3:23; Matt. 7:24-26; 22:37; Jas. 1:22-25; Heb. 5:9; 2 Cor. 8:5; </a:t>
            </a:r>
            <a:r>
              <a:rPr lang="en-US" dirty="0" err="1"/>
              <a:t>Ecc</a:t>
            </a:r>
            <a:r>
              <a:rPr lang="en-US" dirty="0"/>
              <a:t>. 9:10)</a:t>
            </a:r>
          </a:p>
          <a:p>
            <a:r>
              <a:rPr lang="en-US" dirty="0"/>
              <a:t>Jesus has the power to transform you in amazing ways (2:9; 2 Cor. 3:18; Gal. 2:20; Rom. 12:2), if you will trust Him (Prov. 3:5-7; Phil. 2:12-13; 4:9-13; 1 Tim. 1:12-16)</a:t>
            </a:r>
          </a:p>
          <a:p>
            <a:r>
              <a:rPr lang="en-US" dirty="0"/>
              <a:t>Jesus not only has the power to help, Jesus deeply cares and wants to help to the fullest extent that He can (2:7-8; 1 Pet. 5:7; Matt. 6:25-34; 9:36; Jude 24)</a:t>
            </a:r>
          </a:p>
          <a:p>
            <a:r>
              <a:rPr lang="en-US" dirty="0"/>
              <a:t>Jesus always does what is better, best and perfect (2:10; John 10:10; 14:1-3; Eph. 3:20-21; 1 Pet. 3:10-12; Rev. 21:4; 14:13)</a:t>
            </a:r>
          </a:p>
        </p:txBody>
      </p:sp>
    </p:spTree>
    <p:extLst>
      <p:ext uri="{BB962C8B-B14F-4D97-AF65-F5344CB8AC3E}">
        <p14:creationId xmlns:p14="http://schemas.microsoft.com/office/powerpoint/2010/main" val="1689331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a faithful, transformed life – Romans 12:1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946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cp:lastPrinted>2025-04-13T18:24:42Z</cp:lastPrinted>
  <dcterms:created xsi:type="dcterms:W3CDTF">2024-12-31T23:52:29Z</dcterms:created>
  <dcterms:modified xsi:type="dcterms:W3CDTF">2025-04-20T21:05:08Z</dcterms:modified>
</cp:coreProperties>
</file>